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257" r:id="rId2"/>
    <p:sldId id="316" r:id="rId3"/>
    <p:sldId id="438" r:id="rId4"/>
    <p:sldId id="521" r:id="rId5"/>
    <p:sldId id="523" r:id="rId6"/>
    <p:sldId id="524" r:id="rId7"/>
    <p:sldId id="525" r:id="rId8"/>
    <p:sldId id="526" r:id="rId9"/>
    <p:sldId id="527" r:id="rId10"/>
    <p:sldId id="528" r:id="rId11"/>
    <p:sldId id="493" r:id="rId12"/>
    <p:sldId id="494" r:id="rId13"/>
    <p:sldId id="495" r:id="rId14"/>
    <p:sldId id="443" r:id="rId15"/>
    <p:sldId id="444" r:id="rId16"/>
    <p:sldId id="497" r:id="rId17"/>
    <p:sldId id="498" r:id="rId18"/>
    <p:sldId id="440" r:id="rId19"/>
    <p:sldId id="514" r:id="rId20"/>
    <p:sldId id="506" r:id="rId21"/>
    <p:sldId id="499" r:id="rId22"/>
    <p:sldId id="500" r:id="rId23"/>
    <p:sldId id="501" r:id="rId24"/>
    <p:sldId id="502" r:id="rId25"/>
    <p:sldId id="503" r:id="rId26"/>
    <p:sldId id="504" r:id="rId27"/>
    <p:sldId id="507" r:id="rId28"/>
    <p:sldId id="513" r:id="rId29"/>
    <p:sldId id="515" r:id="rId30"/>
    <p:sldId id="389" r:id="rId3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8" autoAdjust="0"/>
    <p:restoredTop sz="94660"/>
  </p:normalViewPr>
  <p:slideViewPr>
    <p:cSldViewPr>
      <p:cViewPr varScale="1">
        <p:scale>
          <a:sx n="90" d="100"/>
          <a:sy n="90" d="100"/>
        </p:scale>
        <p:origin x="-13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ogle.com/url?sa=i&amp;rct=j&amp;q=&amp;esrc=s&amp;source=images&amp;cd=&amp;cad=rja&amp;uact=8&amp;ved=0ahUKEwjg6LKF27HVAhVLHT4KHQ5jDlYQjRwIBw&amp;url=https://icons8.com/icon/tag/no-roots&amp;psig=AFQjCNF3isS0yXlVvUkIaNF1KcposPcaAQ&amp;ust=1501528116644291" TargetMode="External"/><Relationship Id="rId3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ogle.com/url?sa=i&amp;rct=j&amp;q=&amp;esrc=s&amp;source=images&amp;cd=&amp;cad=rja&amp;uact=8&amp;ved=0ahUKEwjg6LKF27HVAhVLHT4KHQ5jDlYQjRwIBw&amp;url=https://icons8.com/icon/tag/no-roots&amp;psig=AFQjCNF3isS0yXlVvUkIaNF1KcposPcaAQ&amp;ust=1501528116644291" TargetMode="External"/><Relationship Id="rId3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ogle.com/url?sa=i&amp;rct=j&amp;q=&amp;esrc=s&amp;source=images&amp;cd=&amp;cad=rja&amp;uact=8&amp;ved=0ahUKEwjg6LKF27HVAhVLHT4KHQ5jDlYQjRwIBw&amp;url=https://icons8.com/icon/tag/no-roots&amp;psig=AFQjCNF3isS0yXlVvUkIaNF1KcposPcaAQ&amp;ust=1501528116644291" TargetMode="External"/><Relationship Id="rId3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ogle.com/url?sa=i&amp;rct=j&amp;q=&amp;esrc=s&amp;source=images&amp;cd=&amp;cad=rja&amp;uact=8&amp;ved=0ahUKEwjg6LKF27HVAhVLHT4KHQ5jDlYQjRwIBw&amp;url=https://icons8.com/icon/tag/no-roots&amp;psig=AFQjCNF3isS0yXlVvUkIaNF1KcposPcaAQ&amp;ust=1501528116644291" TargetMode="External"/><Relationship Id="rId3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ogle.com/url?sa=i&amp;rct=j&amp;q=&amp;esrc=s&amp;source=images&amp;cd=&amp;cad=rja&amp;uact=8&amp;ved=0ahUKEwjg6LKF27HVAhVLHT4KHQ5jDlYQjRwIBw&amp;url=https://icons8.com/icon/tag/no-roots&amp;psig=AFQjCNF3isS0yXlVvUkIaNF1KcposPcaAQ&amp;ust=1501528116644291" TargetMode="External"/><Relationship Id="rId3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23528" y="764704"/>
            <a:ext cx="84550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Unidad IX</a:t>
            </a: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ESPÍRITU SANTO</a:t>
            </a:r>
          </a:p>
          <a:p>
            <a:pPr algn="ctr"/>
            <a:endParaRPr lang="es-MX" sz="24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Lecciones 1-3</a:t>
            </a:r>
          </a:p>
          <a:p>
            <a:pPr algn="ctr"/>
            <a:endParaRPr lang="es-MX" sz="66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Llamada con línea 1"/>
          <p:cNvSpPr/>
          <p:nvPr/>
        </p:nvSpPr>
        <p:spPr>
          <a:xfrm flipH="1">
            <a:off x="4788024" y="260648"/>
            <a:ext cx="3600400" cy="2664296"/>
          </a:xfrm>
          <a:prstGeom prst="borderCallout1">
            <a:avLst>
              <a:gd name="adj1" fmla="val 112650"/>
              <a:gd name="adj2" fmla="val 115527"/>
              <a:gd name="adj3" fmla="val 150935"/>
              <a:gd name="adj4" fmla="val 142573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dirty="0" smtClean="0"/>
              <a:t>Grupal</a:t>
            </a:r>
            <a:endParaRPr lang="es-MX" sz="4400" dirty="0"/>
          </a:p>
        </p:txBody>
      </p:sp>
      <p:sp>
        <p:nvSpPr>
          <p:cNvPr id="7" name="6 Llamada con línea 1"/>
          <p:cNvSpPr/>
          <p:nvPr/>
        </p:nvSpPr>
        <p:spPr>
          <a:xfrm flipH="1">
            <a:off x="611560" y="2060848"/>
            <a:ext cx="3600400" cy="2304256"/>
          </a:xfrm>
          <a:prstGeom prst="borderCallout1">
            <a:avLst>
              <a:gd name="adj1" fmla="val 89001"/>
              <a:gd name="adj2" fmla="val 87785"/>
              <a:gd name="adj3" fmla="val -21469"/>
              <a:gd name="adj4" fmla="val -20359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dirty="0" smtClean="0"/>
              <a:t>Individual</a:t>
            </a:r>
            <a:endParaRPr lang="es-MX" sz="4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Rectángulo"/>
          <p:cNvSpPr/>
          <p:nvPr/>
        </p:nvSpPr>
        <p:spPr>
          <a:xfrm>
            <a:off x="395536" y="476672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000" dirty="0" smtClean="0">
                <a:latin typeface="Arial Black" pitchFamily="34" charset="0"/>
              </a:rPr>
              <a:t>Porque de ambas cosas estoy puesto en estrecho, teniendo deseo de partir y estar con Cristo, lo cual es muchísimo mejor; pero quedar en la carne es </a:t>
            </a:r>
            <a:r>
              <a:rPr lang="es-MX" sz="4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más necesario </a:t>
            </a:r>
            <a:r>
              <a:rPr lang="es-MX" sz="4000" dirty="0" smtClean="0">
                <a:latin typeface="Arial Black" pitchFamily="34" charset="0"/>
              </a:rPr>
              <a:t>por causa de vosotros. </a:t>
            </a:r>
          </a:p>
          <a:p>
            <a:pPr algn="r"/>
            <a:r>
              <a:rPr lang="es-MX" sz="4000" i="1" dirty="0" smtClean="0">
                <a:latin typeface="Arial Black" pitchFamily="34" charset="0"/>
              </a:rPr>
              <a:t>Filipenses 1:23-24</a:t>
            </a:r>
            <a:endParaRPr lang="es-MX" sz="8000" i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Rectángulo"/>
          <p:cNvSpPr/>
          <p:nvPr/>
        </p:nvSpPr>
        <p:spPr>
          <a:xfrm>
            <a:off x="395536" y="476672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000" dirty="0" smtClean="0">
                <a:latin typeface="Arial Black" pitchFamily="34" charset="0"/>
              </a:rPr>
              <a:t>Porque de ambas cosas estoy puesto en estrecho, teniendo deseo de partir y estar con Cristo, lo cual es muchísimo mejor; pero quedar en la carne es </a:t>
            </a:r>
            <a:r>
              <a:rPr lang="es-MX" sz="40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más necesario </a:t>
            </a:r>
            <a:r>
              <a:rPr lang="es-MX" sz="4000" dirty="0" smtClean="0">
                <a:latin typeface="Arial Black" pitchFamily="34" charset="0"/>
              </a:rPr>
              <a:t>por causa de vosotros. </a:t>
            </a:r>
          </a:p>
          <a:p>
            <a:pPr algn="r"/>
            <a:r>
              <a:rPr lang="es-MX" sz="4000" i="1" dirty="0" smtClean="0">
                <a:latin typeface="Arial Black" pitchFamily="34" charset="0"/>
              </a:rPr>
              <a:t>Filipenses 1:23-24</a:t>
            </a:r>
            <a:endParaRPr lang="es-MX" sz="8000" i="1" dirty="0">
              <a:latin typeface="Arial Black" pitchFamily="34" charset="0"/>
            </a:endParaRPr>
          </a:p>
        </p:txBody>
      </p:sp>
      <p:sp>
        <p:nvSpPr>
          <p:cNvPr id="6" name="5 Llamada con línea 1"/>
          <p:cNvSpPr/>
          <p:nvPr/>
        </p:nvSpPr>
        <p:spPr>
          <a:xfrm flipH="1">
            <a:off x="2843808" y="692696"/>
            <a:ext cx="3600400" cy="1368152"/>
          </a:xfrm>
          <a:prstGeom prst="borderCallout1">
            <a:avLst>
              <a:gd name="adj1" fmla="val 112650"/>
              <a:gd name="adj2" fmla="val 82315"/>
              <a:gd name="adj3" fmla="val 260233"/>
              <a:gd name="adj4" fmla="val 124209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dirty="0" smtClean="0"/>
              <a:t>¿Qué?</a:t>
            </a:r>
            <a:endParaRPr lang="es-MX" sz="4400" dirty="0"/>
          </a:p>
        </p:txBody>
      </p:sp>
      <p:sp>
        <p:nvSpPr>
          <p:cNvPr id="7" name="6 Llamada con línea 1"/>
          <p:cNvSpPr/>
          <p:nvPr/>
        </p:nvSpPr>
        <p:spPr>
          <a:xfrm flipH="1">
            <a:off x="5220072" y="4869160"/>
            <a:ext cx="3600400" cy="1368152"/>
          </a:xfrm>
          <a:prstGeom prst="borderCallout1">
            <a:avLst>
              <a:gd name="adj1" fmla="val 112650"/>
              <a:gd name="adj2" fmla="val 82315"/>
              <a:gd name="adj3" fmla="val -12247"/>
              <a:gd name="adj4" fmla="val 158984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dirty="0" smtClean="0"/>
              <a:t>¿Quién?</a:t>
            </a:r>
            <a:endParaRPr lang="es-MX" sz="4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Llamada con línea 1"/>
          <p:cNvSpPr/>
          <p:nvPr/>
        </p:nvSpPr>
        <p:spPr>
          <a:xfrm flipH="1">
            <a:off x="4788024" y="260648"/>
            <a:ext cx="3600400" cy="2664296"/>
          </a:xfrm>
          <a:prstGeom prst="borderCallout1">
            <a:avLst>
              <a:gd name="adj1" fmla="val 112650"/>
              <a:gd name="adj2" fmla="val 115527"/>
              <a:gd name="adj3" fmla="val 150935"/>
              <a:gd name="adj4" fmla="val 142573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dirty="0" smtClean="0"/>
              <a:t>¿Qué?</a:t>
            </a:r>
          </a:p>
          <a:p>
            <a:pPr algn="ctr"/>
            <a:r>
              <a:rPr lang="es-MX" sz="4400" dirty="0" smtClean="0"/>
              <a:t>Servirles </a:t>
            </a:r>
          </a:p>
          <a:p>
            <a:pPr algn="ctr"/>
            <a:r>
              <a:rPr lang="es-MX" sz="4400" dirty="0" smtClean="0"/>
              <a:t>Filipenses 2:5</a:t>
            </a:r>
            <a:endParaRPr lang="es-MX" sz="4400" dirty="0"/>
          </a:p>
        </p:txBody>
      </p:sp>
      <p:sp>
        <p:nvSpPr>
          <p:cNvPr id="7" name="6 Llamada con línea 1"/>
          <p:cNvSpPr/>
          <p:nvPr/>
        </p:nvSpPr>
        <p:spPr>
          <a:xfrm flipH="1">
            <a:off x="611560" y="2060848"/>
            <a:ext cx="3600400" cy="2304256"/>
          </a:xfrm>
          <a:prstGeom prst="borderCallout1">
            <a:avLst>
              <a:gd name="adj1" fmla="val 89001"/>
              <a:gd name="adj2" fmla="val 87785"/>
              <a:gd name="adj3" fmla="val -21469"/>
              <a:gd name="adj4" fmla="val -20359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dirty="0" smtClean="0"/>
              <a:t>¿Quién?</a:t>
            </a:r>
          </a:p>
          <a:p>
            <a:pPr algn="ctr"/>
            <a:r>
              <a:rPr lang="es-MX" sz="4400" dirty="0" smtClean="0"/>
              <a:t>A la Iglesia</a:t>
            </a:r>
            <a:endParaRPr lang="es-MX" sz="4400" dirty="0"/>
          </a:p>
        </p:txBody>
      </p:sp>
      <p:pic>
        <p:nvPicPr>
          <p:cNvPr id="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924944"/>
            <a:ext cx="1058838" cy="1058838"/>
          </a:xfrm>
          <a:prstGeom prst="rect">
            <a:avLst/>
          </a:prstGeom>
          <a:noFill/>
        </p:spPr>
      </p:pic>
      <p:pic>
        <p:nvPicPr>
          <p:cNvPr id="9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4005064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293096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4077072"/>
            <a:ext cx="1058838" cy="1058838"/>
          </a:xfrm>
          <a:prstGeom prst="rect">
            <a:avLst/>
          </a:prstGeom>
          <a:noFill/>
        </p:spPr>
      </p:pic>
      <p:pic>
        <p:nvPicPr>
          <p:cNvPr id="12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149080"/>
            <a:ext cx="1058838" cy="10588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7" name="6 Elipse"/>
          <p:cNvSpPr/>
          <p:nvPr/>
        </p:nvSpPr>
        <p:spPr>
          <a:xfrm>
            <a:off x="1259632" y="260648"/>
            <a:ext cx="6552728" cy="54726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CuadroTexto"/>
          <p:cNvSpPr txBox="1"/>
          <p:nvPr/>
        </p:nvSpPr>
        <p:spPr>
          <a:xfrm>
            <a:off x="1619672" y="2341329"/>
            <a:ext cx="5976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400" dirty="0" smtClean="0">
                <a:solidFill>
                  <a:schemeClr val="bg1"/>
                </a:solidFill>
                <a:latin typeface="Arial Black" pitchFamily="34" charset="0"/>
              </a:rPr>
              <a:t>Efesios 4:11-13</a:t>
            </a:r>
            <a:endParaRPr lang="es-MX" sz="54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Rectángulo"/>
          <p:cNvSpPr/>
          <p:nvPr/>
        </p:nvSpPr>
        <p:spPr>
          <a:xfrm>
            <a:off x="467544" y="548680"/>
            <a:ext cx="8136904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dirty="0" smtClean="0"/>
              <a:t>Y él mismo constituyó a unos, apóstoles; a otros, profetas; a otros, evangelistas; a otros, pastores y maestros, a fin de perfeccionar a los santos para la obra del ministerio, para la edificación del cuerpo de Cristo, </a:t>
            </a:r>
            <a:r>
              <a:rPr lang="es-MX" sz="3200" baseline="30000" dirty="0" smtClean="0"/>
              <a:t> </a:t>
            </a:r>
            <a:r>
              <a:rPr lang="es-MX" sz="3200" dirty="0" smtClean="0"/>
              <a:t>hasta que todos lleguemos a estar unidos por la fe y el conocimiento del Hijo de Dios; hasta que lleguemos a ser un hombre perfecto, a la medida de la estatura de la plenitud de Cristo; </a:t>
            </a:r>
          </a:p>
          <a:p>
            <a:pPr algn="ctr"/>
            <a:r>
              <a:rPr lang="es-MX" sz="4000" i="1" dirty="0" smtClean="0">
                <a:latin typeface="Arial Black" pitchFamily="34" charset="0"/>
              </a:rPr>
              <a:t>Efesios 4:11-13</a:t>
            </a:r>
            <a:endParaRPr lang="es-MX" sz="4000" i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Rectángulo"/>
          <p:cNvSpPr/>
          <p:nvPr/>
        </p:nvSpPr>
        <p:spPr>
          <a:xfrm>
            <a:off x="467544" y="548680"/>
            <a:ext cx="8136904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dirty="0" smtClean="0"/>
              <a:t>Y él mismo constituyó a unos, apóstoles; a otros, profetas; a otros, evangelistas; a otros, pastores y maestros, </a:t>
            </a:r>
            <a:r>
              <a:rPr lang="es-MX" sz="3200" baseline="30000" dirty="0" smtClean="0"/>
              <a:t>12 </a:t>
            </a:r>
            <a:r>
              <a:rPr lang="es-MX" sz="3200" dirty="0" smtClean="0"/>
              <a:t>a fin de perfeccionar a los santos para la obra del ministerio, para la edificación del cuerpo de Cristo, </a:t>
            </a:r>
            <a:r>
              <a:rPr lang="es-MX" sz="3200" baseline="30000" dirty="0" smtClean="0"/>
              <a:t>13 </a:t>
            </a:r>
            <a:r>
              <a:rPr lang="es-MX" sz="3200" dirty="0" smtClean="0"/>
              <a:t>hasta que todos lleguemos a estar unidos por la fe y el conocimiento del Hijo de Dios; hasta que lleguemos a ser un hombre perfecto, a la medida de la estatura de la plenitud de Cristo; </a:t>
            </a:r>
            <a:r>
              <a:rPr lang="es-MX" sz="4000" i="1" dirty="0" smtClean="0">
                <a:latin typeface="Arial Black" pitchFamily="34" charset="0"/>
              </a:rPr>
              <a:t>Efesios 4:11-13</a:t>
            </a:r>
            <a:endParaRPr lang="es-MX" sz="4000" i="1" dirty="0">
              <a:latin typeface="Arial Black" pitchFamily="34" charset="0"/>
            </a:endParaRPr>
          </a:p>
        </p:txBody>
      </p:sp>
      <p:sp>
        <p:nvSpPr>
          <p:cNvPr id="6" name="5 Llamada con línea 2"/>
          <p:cNvSpPr/>
          <p:nvPr/>
        </p:nvSpPr>
        <p:spPr>
          <a:xfrm>
            <a:off x="5148064" y="908720"/>
            <a:ext cx="3384376" cy="100811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0210"/>
              <a:gd name="adj6" fmla="val -51265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Autoridad</a:t>
            </a:r>
            <a:endParaRPr lang="es-MX" sz="3600" i="1" dirty="0" smtClean="0"/>
          </a:p>
        </p:txBody>
      </p:sp>
      <p:sp>
        <p:nvSpPr>
          <p:cNvPr id="7" name="6 Llamada con línea 2"/>
          <p:cNvSpPr/>
          <p:nvPr/>
        </p:nvSpPr>
        <p:spPr>
          <a:xfrm>
            <a:off x="4644008" y="4941168"/>
            <a:ext cx="3384376" cy="100811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0210"/>
              <a:gd name="adj6" fmla="val -51265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Imagen de Cristo</a:t>
            </a:r>
            <a:endParaRPr lang="es-MX" sz="3600" i="1" dirty="0" smtClean="0"/>
          </a:p>
        </p:txBody>
      </p:sp>
      <p:sp>
        <p:nvSpPr>
          <p:cNvPr id="8" name="7 Llamada con línea 2"/>
          <p:cNvSpPr/>
          <p:nvPr/>
        </p:nvSpPr>
        <p:spPr>
          <a:xfrm>
            <a:off x="971600" y="1340768"/>
            <a:ext cx="2304256" cy="64807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6909"/>
              <a:gd name="adj6" fmla="val 133377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autoridad</a:t>
            </a:r>
            <a:endParaRPr lang="es-MX" sz="3600" i="1" dirty="0" smtClean="0"/>
          </a:p>
        </p:txBody>
      </p:sp>
      <p:sp>
        <p:nvSpPr>
          <p:cNvPr id="9" name="8 Llamada con línea 2"/>
          <p:cNvSpPr/>
          <p:nvPr/>
        </p:nvSpPr>
        <p:spPr>
          <a:xfrm>
            <a:off x="5004048" y="3356992"/>
            <a:ext cx="3384376" cy="100811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8399"/>
              <a:gd name="adj6" fmla="val -97820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Crecer en Entendimiento</a:t>
            </a:r>
            <a:endParaRPr lang="es-MX" sz="3600" i="1" dirty="0" smtClean="0"/>
          </a:p>
        </p:txBody>
      </p:sp>
      <p:sp>
        <p:nvSpPr>
          <p:cNvPr id="10" name="9 Llamada con línea 2"/>
          <p:cNvSpPr/>
          <p:nvPr/>
        </p:nvSpPr>
        <p:spPr>
          <a:xfrm>
            <a:off x="611560" y="2492896"/>
            <a:ext cx="2376264" cy="936104"/>
          </a:xfrm>
          <a:prstGeom prst="borderCallout2">
            <a:avLst>
              <a:gd name="adj1" fmla="val 18750"/>
              <a:gd name="adj2" fmla="val -8333"/>
              <a:gd name="adj3" fmla="val -2719"/>
              <a:gd name="adj4" fmla="val 184339"/>
              <a:gd name="adj5" fmla="val -8814"/>
              <a:gd name="adj6" fmla="val 131212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Ministerio</a:t>
            </a:r>
            <a:endParaRPr lang="es-MX" sz="3600" i="1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Rectángulo"/>
          <p:cNvSpPr/>
          <p:nvPr/>
        </p:nvSpPr>
        <p:spPr>
          <a:xfrm>
            <a:off x="467544" y="548680"/>
            <a:ext cx="8136904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dirty="0" smtClean="0"/>
              <a:t>Y él mismo constituyó a unos, apóstoles; a otros, profetas; a otros, evangelistas; a otros, pastores y maestros, </a:t>
            </a:r>
            <a:r>
              <a:rPr lang="es-MX" sz="3200" baseline="30000" dirty="0" smtClean="0"/>
              <a:t>12 </a:t>
            </a:r>
            <a:r>
              <a:rPr lang="es-MX" sz="3200" dirty="0" smtClean="0"/>
              <a:t>a fin de perfeccionar a los santos para la obra del ministerio, para la edificación del cuerpo de Cristo, </a:t>
            </a:r>
            <a:r>
              <a:rPr lang="es-MX" sz="3200" baseline="30000" dirty="0" smtClean="0"/>
              <a:t>13 </a:t>
            </a:r>
            <a:r>
              <a:rPr lang="es-MX" sz="3200" dirty="0" smtClean="0"/>
              <a:t>hasta que todos lleguemos a estar unidos por la fe y el conocimiento del Hijo de Dios; hasta que lleguemos a ser un hombre perfecto, a la medida de la estatura de la plenitud de Cristo; </a:t>
            </a:r>
            <a:r>
              <a:rPr lang="es-MX" sz="4000" i="1" dirty="0" smtClean="0">
                <a:latin typeface="Arial Black" pitchFamily="34" charset="0"/>
              </a:rPr>
              <a:t>Efesios 4:11-13</a:t>
            </a:r>
            <a:endParaRPr lang="es-MX" sz="4000" i="1" dirty="0">
              <a:latin typeface="Arial Black" pitchFamily="34" charset="0"/>
            </a:endParaRPr>
          </a:p>
        </p:txBody>
      </p:sp>
      <p:sp>
        <p:nvSpPr>
          <p:cNvPr id="6" name="5 Llamada con línea 2"/>
          <p:cNvSpPr/>
          <p:nvPr/>
        </p:nvSpPr>
        <p:spPr>
          <a:xfrm>
            <a:off x="5148064" y="908720"/>
            <a:ext cx="3384376" cy="100811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0210"/>
              <a:gd name="adj6" fmla="val -51265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Autoridad</a:t>
            </a:r>
            <a:endParaRPr lang="es-MX" sz="3600" i="1" dirty="0" smtClean="0"/>
          </a:p>
        </p:txBody>
      </p:sp>
      <p:sp>
        <p:nvSpPr>
          <p:cNvPr id="7" name="6 Llamada con línea 2"/>
          <p:cNvSpPr/>
          <p:nvPr/>
        </p:nvSpPr>
        <p:spPr>
          <a:xfrm>
            <a:off x="4644008" y="4941168"/>
            <a:ext cx="3384376" cy="100811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0210"/>
              <a:gd name="adj6" fmla="val -51265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Imagen de Cristo</a:t>
            </a:r>
            <a:endParaRPr lang="es-MX" sz="3600" i="1" dirty="0" smtClean="0"/>
          </a:p>
        </p:txBody>
      </p:sp>
      <p:sp>
        <p:nvSpPr>
          <p:cNvPr id="8" name="7 Llamada con línea 2"/>
          <p:cNvSpPr/>
          <p:nvPr/>
        </p:nvSpPr>
        <p:spPr>
          <a:xfrm>
            <a:off x="971600" y="1340768"/>
            <a:ext cx="2304256" cy="64807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6909"/>
              <a:gd name="adj6" fmla="val 133377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autoridad</a:t>
            </a:r>
            <a:endParaRPr lang="es-MX" sz="3600" i="1" dirty="0" smtClean="0"/>
          </a:p>
        </p:txBody>
      </p:sp>
      <p:sp>
        <p:nvSpPr>
          <p:cNvPr id="9" name="8 Llamada con línea 2"/>
          <p:cNvSpPr/>
          <p:nvPr/>
        </p:nvSpPr>
        <p:spPr>
          <a:xfrm>
            <a:off x="5004048" y="3356992"/>
            <a:ext cx="3384376" cy="100811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8399"/>
              <a:gd name="adj6" fmla="val -97820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Crecer en Entendimiento</a:t>
            </a:r>
            <a:endParaRPr lang="es-MX" sz="3600" i="1" dirty="0" smtClean="0"/>
          </a:p>
        </p:txBody>
      </p:sp>
      <p:sp>
        <p:nvSpPr>
          <p:cNvPr id="10" name="9 Llamada con línea 2"/>
          <p:cNvSpPr/>
          <p:nvPr/>
        </p:nvSpPr>
        <p:spPr>
          <a:xfrm>
            <a:off x="611560" y="2492896"/>
            <a:ext cx="2376264" cy="936104"/>
          </a:xfrm>
          <a:prstGeom prst="borderCallout2">
            <a:avLst>
              <a:gd name="adj1" fmla="val 18750"/>
              <a:gd name="adj2" fmla="val -8333"/>
              <a:gd name="adj3" fmla="val -2719"/>
              <a:gd name="adj4" fmla="val 184339"/>
              <a:gd name="adj5" fmla="val -8814"/>
              <a:gd name="adj6" fmla="val 131212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Ministerio</a:t>
            </a:r>
            <a:endParaRPr lang="es-MX" sz="3600" i="1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Llamada con línea 2"/>
          <p:cNvSpPr/>
          <p:nvPr/>
        </p:nvSpPr>
        <p:spPr>
          <a:xfrm>
            <a:off x="2843808" y="836712"/>
            <a:ext cx="5616624" cy="43204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9490"/>
              <a:gd name="adj6" fmla="val -36162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dirty="0" smtClean="0">
                <a:latin typeface="Arial Black" pitchFamily="34" charset="0"/>
              </a:rPr>
              <a:t>Apóstoles</a:t>
            </a:r>
          </a:p>
          <a:p>
            <a:pPr algn="ctr"/>
            <a:r>
              <a:rPr lang="es-MX" sz="5400" dirty="0" smtClean="0">
                <a:latin typeface="Arial Black" pitchFamily="34" charset="0"/>
              </a:rPr>
              <a:t>Profetas</a:t>
            </a:r>
          </a:p>
          <a:p>
            <a:pPr algn="ctr"/>
            <a:r>
              <a:rPr lang="es-MX" sz="5400" dirty="0" smtClean="0">
                <a:latin typeface="Arial Black" pitchFamily="34" charset="0"/>
              </a:rPr>
              <a:t>Evangelistas</a:t>
            </a:r>
          </a:p>
          <a:p>
            <a:pPr algn="ctr"/>
            <a:r>
              <a:rPr lang="es-MX" sz="5400" dirty="0" smtClean="0">
                <a:latin typeface="Arial Black" pitchFamily="34" charset="0"/>
              </a:rPr>
              <a:t>Pastores</a:t>
            </a:r>
          </a:p>
          <a:p>
            <a:pPr algn="ctr"/>
            <a:r>
              <a:rPr lang="es-MX" sz="5400" dirty="0" smtClean="0">
                <a:latin typeface="Arial Black" pitchFamily="34" charset="0"/>
              </a:rPr>
              <a:t>Maestros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Llamada con línea 2"/>
          <p:cNvSpPr/>
          <p:nvPr/>
        </p:nvSpPr>
        <p:spPr>
          <a:xfrm>
            <a:off x="1979712" y="836712"/>
            <a:ext cx="6480720" cy="43204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56979"/>
              <a:gd name="adj6" fmla="val -24874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400" dirty="0" smtClean="0">
                <a:latin typeface="Arial Black" pitchFamily="34" charset="0"/>
              </a:rPr>
              <a:t>Autoridad</a:t>
            </a:r>
          </a:p>
          <a:p>
            <a:pPr algn="ctr"/>
            <a:r>
              <a:rPr lang="es-MX" sz="4400" i="1" dirty="0" smtClean="0">
                <a:latin typeface="Arial Black" pitchFamily="34" charset="0"/>
              </a:rPr>
              <a:t>Para dar órdenes</a:t>
            </a:r>
          </a:p>
          <a:p>
            <a:pPr algn="ctr"/>
            <a:endParaRPr lang="es-MX" sz="4400" dirty="0" smtClean="0">
              <a:latin typeface="Arial Black" pitchFamily="34" charset="0"/>
            </a:endParaRPr>
          </a:p>
          <a:p>
            <a:pPr algn="ctr"/>
            <a:r>
              <a:rPr lang="es-MX" sz="4400" dirty="0" smtClean="0">
                <a:latin typeface="Arial Black" pitchFamily="34" charset="0"/>
              </a:rPr>
              <a:t>Autoridad</a:t>
            </a:r>
          </a:p>
          <a:p>
            <a:pPr algn="ctr"/>
            <a:r>
              <a:rPr lang="es-MX" sz="4400" i="1" dirty="0" smtClean="0">
                <a:latin typeface="Arial Black" pitchFamily="34" charset="0"/>
              </a:rPr>
              <a:t>Para contextualizar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85524" y="908720"/>
            <a:ext cx="7430892" cy="446276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 algn="ctr"/>
            <a:endParaRPr lang="es-MX" sz="4400" b="1" dirty="0" smtClean="0"/>
          </a:p>
          <a:p>
            <a:pPr lvl="1" algn="ctr"/>
            <a:r>
              <a:rPr lang="es-MX" sz="4400" b="1" dirty="0" smtClean="0"/>
              <a:t>ESPÍRITU SANTO</a:t>
            </a:r>
          </a:p>
          <a:p>
            <a:pPr lvl="1"/>
            <a:endParaRPr lang="es-MX" sz="4400" b="1" dirty="0" smtClean="0"/>
          </a:p>
          <a:p>
            <a:pPr lvl="1" algn="ctr"/>
            <a:r>
              <a:rPr lang="es-MX" sz="3600" b="1" dirty="0" smtClean="0"/>
              <a:t>Lección 1. Ministerio Espiritual</a:t>
            </a:r>
          </a:p>
          <a:p>
            <a:pPr lvl="1" algn="ctr"/>
            <a:r>
              <a:rPr lang="es-MX" sz="3600" b="1" dirty="0" smtClean="0"/>
              <a:t>Lección 2. Don Espiritual</a:t>
            </a:r>
          </a:p>
          <a:p>
            <a:pPr lvl="1" algn="ctr"/>
            <a:r>
              <a:rPr lang="es-MX" sz="3600" b="1" dirty="0" smtClean="0"/>
              <a:t>Lección 3. Fruto Espiritual</a:t>
            </a:r>
          </a:p>
          <a:p>
            <a:pPr lvl="1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IGLESIA y MINISTERIO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  <p:sp>
        <p:nvSpPr>
          <p:cNvPr id="25" name="24 Explosión 1"/>
          <p:cNvSpPr/>
          <p:nvPr/>
        </p:nvSpPr>
        <p:spPr>
          <a:xfrm>
            <a:off x="4211960" y="1052736"/>
            <a:ext cx="4248472" cy="374441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Explosión 1"/>
          <p:cNvSpPr/>
          <p:nvPr/>
        </p:nvSpPr>
        <p:spPr>
          <a:xfrm>
            <a:off x="1619672" y="1412776"/>
            <a:ext cx="2592288" cy="1584176"/>
          </a:xfrm>
          <a:prstGeom prst="irregularSeal1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26 Explosión 2"/>
          <p:cNvSpPr/>
          <p:nvPr/>
        </p:nvSpPr>
        <p:spPr>
          <a:xfrm>
            <a:off x="3419872" y="4653136"/>
            <a:ext cx="2160240" cy="1224136"/>
          </a:xfrm>
          <a:prstGeom prst="irregularSeal2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IGLESIA y MINISTERIO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Llamada con línea 2"/>
          <p:cNvSpPr/>
          <p:nvPr/>
        </p:nvSpPr>
        <p:spPr>
          <a:xfrm>
            <a:off x="2843808" y="836712"/>
            <a:ext cx="5616624" cy="43204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9490"/>
              <a:gd name="adj6" fmla="val -36162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dirty="0" smtClean="0">
                <a:latin typeface="Arial Black" pitchFamily="34" charset="0"/>
              </a:rPr>
              <a:t>Apóstoles</a:t>
            </a:r>
          </a:p>
        </p:txBody>
      </p:sp>
      <p:sp>
        <p:nvSpPr>
          <p:cNvPr id="5" name="4 Explosión 1"/>
          <p:cNvSpPr/>
          <p:nvPr/>
        </p:nvSpPr>
        <p:spPr>
          <a:xfrm rot="19834878">
            <a:off x="39832" y="1181937"/>
            <a:ext cx="3419872" cy="2088232"/>
          </a:xfrm>
          <a:prstGeom prst="irregularSeal1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Picture 2" descr="Resultado de imagen para tree with rootsicon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3429000"/>
            <a:ext cx="3409236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Llamada con línea 2"/>
          <p:cNvSpPr/>
          <p:nvPr/>
        </p:nvSpPr>
        <p:spPr>
          <a:xfrm>
            <a:off x="2843808" y="836712"/>
            <a:ext cx="5616624" cy="43204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9490"/>
              <a:gd name="adj6" fmla="val -36162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dirty="0" smtClean="0">
                <a:latin typeface="Arial Black" pitchFamily="34" charset="0"/>
              </a:rPr>
              <a:t>Evangelistas</a:t>
            </a:r>
          </a:p>
        </p:txBody>
      </p:sp>
      <p:sp>
        <p:nvSpPr>
          <p:cNvPr id="5" name="4 Explosión 1"/>
          <p:cNvSpPr/>
          <p:nvPr/>
        </p:nvSpPr>
        <p:spPr>
          <a:xfrm>
            <a:off x="0" y="692696"/>
            <a:ext cx="3491880" cy="3456384"/>
          </a:xfrm>
          <a:prstGeom prst="irregularSeal1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Picture 2" descr="Resultado de imagen para tree with rootsicon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3429000"/>
            <a:ext cx="3409236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Llamada con línea 2"/>
          <p:cNvSpPr/>
          <p:nvPr/>
        </p:nvSpPr>
        <p:spPr>
          <a:xfrm>
            <a:off x="2843808" y="836712"/>
            <a:ext cx="5616624" cy="43204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9490"/>
              <a:gd name="adj6" fmla="val -36162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dirty="0" smtClean="0">
                <a:latin typeface="Arial Black" pitchFamily="34" charset="0"/>
              </a:rPr>
              <a:t>Profetas</a:t>
            </a:r>
          </a:p>
        </p:txBody>
      </p:sp>
      <p:sp>
        <p:nvSpPr>
          <p:cNvPr id="5" name="4 Explosión 1"/>
          <p:cNvSpPr/>
          <p:nvPr/>
        </p:nvSpPr>
        <p:spPr>
          <a:xfrm>
            <a:off x="0" y="620688"/>
            <a:ext cx="3707904" cy="3528392"/>
          </a:xfrm>
          <a:prstGeom prst="irregularSeal1">
            <a:avLst/>
          </a:prstGeom>
          <a:solidFill>
            <a:srgbClr val="00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Picture 2" descr="Resultado de imagen para tree with rootsicon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3429000"/>
            <a:ext cx="3409236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Llamada con línea 2"/>
          <p:cNvSpPr/>
          <p:nvPr/>
        </p:nvSpPr>
        <p:spPr>
          <a:xfrm>
            <a:off x="2843808" y="836712"/>
            <a:ext cx="5616624" cy="43204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9490"/>
              <a:gd name="adj6" fmla="val -36162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dirty="0" smtClean="0">
                <a:latin typeface="Arial Black" pitchFamily="34" charset="0"/>
              </a:rPr>
              <a:t>Pastores</a:t>
            </a:r>
          </a:p>
        </p:txBody>
      </p:sp>
      <p:sp>
        <p:nvSpPr>
          <p:cNvPr id="5" name="4 Explosión 2"/>
          <p:cNvSpPr/>
          <p:nvPr/>
        </p:nvSpPr>
        <p:spPr>
          <a:xfrm>
            <a:off x="251520" y="692696"/>
            <a:ext cx="3240360" cy="3888432"/>
          </a:xfrm>
          <a:prstGeom prst="irregularSeal2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Picture 2" descr="Resultado de imagen para tree with rootsicon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3429000"/>
            <a:ext cx="3409236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Llamada con línea 2"/>
          <p:cNvSpPr/>
          <p:nvPr/>
        </p:nvSpPr>
        <p:spPr>
          <a:xfrm>
            <a:off x="2843808" y="836712"/>
            <a:ext cx="5616624" cy="43204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9490"/>
              <a:gd name="adj6" fmla="val -36162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dirty="0" smtClean="0">
                <a:latin typeface="Arial Black" pitchFamily="34" charset="0"/>
              </a:rPr>
              <a:t>Maestros</a:t>
            </a:r>
          </a:p>
        </p:txBody>
      </p:sp>
      <p:sp>
        <p:nvSpPr>
          <p:cNvPr id="5" name="4 Explosión 1"/>
          <p:cNvSpPr/>
          <p:nvPr/>
        </p:nvSpPr>
        <p:spPr>
          <a:xfrm>
            <a:off x="323528" y="620688"/>
            <a:ext cx="3131840" cy="3672408"/>
          </a:xfrm>
          <a:prstGeom prst="irregularSeal1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Picture 2" descr="Resultado de imagen para tree with rootsicon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3429000"/>
            <a:ext cx="3409236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Llamada con línea 2"/>
          <p:cNvSpPr/>
          <p:nvPr/>
        </p:nvSpPr>
        <p:spPr>
          <a:xfrm>
            <a:off x="2123728" y="836712"/>
            <a:ext cx="5616624" cy="43204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8558"/>
              <a:gd name="adj6" fmla="val 41232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Ministerio </a:t>
            </a:r>
          </a:p>
          <a:p>
            <a:pPr algn="ctr"/>
            <a:r>
              <a:rPr lang="es-MX" sz="3600" dirty="0" smtClean="0">
                <a:solidFill>
                  <a:schemeClr val="tx1"/>
                </a:solidFill>
                <a:latin typeface="Arial Black" pitchFamily="34" charset="0"/>
              </a:rPr>
              <a:t>de</a:t>
            </a:r>
            <a:r>
              <a:rPr lang="es-MX" sz="3600" dirty="0" smtClean="0">
                <a:latin typeface="Arial Black" pitchFamily="34" charset="0"/>
              </a:rPr>
              <a:t> y </a:t>
            </a:r>
            <a:r>
              <a:rPr lang="es-MX" sz="3600" dirty="0" smtClean="0">
                <a:solidFill>
                  <a:schemeClr val="tx1"/>
                </a:solidFill>
                <a:latin typeface="Arial Black" pitchFamily="34" charset="0"/>
              </a:rPr>
              <a:t>para</a:t>
            </a:r>
            <a:r>
              <a:rPr lang="es-MX" sz="3600" dirty="0" smtClean="0">
                <a:latin typeface="Arial Black" pitchFamily="34" charset="0"/>
              </a:rPr>
              <a:t> </a:t>
            </a:r>
          </a:p>
          <a:p>
            <a:pPr algn="ctr"/>
            <a:r>
              <a:rPr lang="es-MX" sz="3600" dirty="0" smtClean="0">
                <a:latin typeface="Arial Black" pitchFamily="34" charset="0"/>
              </a:rPr>
              <a:t>la Iglesia </a:t>
            </a:r>
          </a:p>
          <a:p>
            <a:pPr algn="ctr"/>
            <a:r>
              <a:rPr lang="es-MX" sz="3600" dirty="0" smtClean="0">
                <a:solidFill>
                  <a:schemeClr val="tx1"/>
                </a:solidFill>
                <a:latin typeface="Arial Black" pitchFamily="34" charset="0"/>
              </a:rPr>
              <a:t>de</a:t>
            </a:r>
            <a:r>
              <a:rPr lang="es-MX" sz="3600" dirty="0" smtClean="0">
                <a:latin typeface="Arial Black" pitchFamily="34" charset="0"/>
              </a:rPr>
              <a:t> y </a:t>
            </a:r>
            <a:r>
              <a:rPr lang="es-MX" sz="3600" dirty="0" smtClean="0">
                <a:solidFill>
                  <a:schemeClr val="tx1"/>
                </a:solidFill>
                <a:latin typeface="Arial Black" pitchFamily="34" charset="0"/>
              </a:rPr>
              <a:t>para</a:t>
            </a:r>
            <a:r>
              <a:rPr lang="es-MX" sz="3600" dirty="0" smtClean="0">
                <a:latin typeface="Arial Black" pitchFamily="34" charset="0"/>
              </a:rPr>
              <a:t> </a:t>
            </a:r>
          </a:p>
          <a:p>
            <a:pPr algn="ctr"/>
            <a:r>
              <a:rPr lang="es-MX" sz="3600" dirty="0" smtClean="0">
                <a:latin typeface="Arial Black" pitchFamily="34" charset="0"/>
              </a:rPr>
              <a:t>alcanzar la estatura de la plenitud de Cristo.</a:t>
            </a:r>
          </a:p>
        </p:txBody>
      </p:sp>
      <p:sp>
        <p:nvSpPr>
          <p:cNvPr id="5" name="4 Explosión 1"/>
          <p:cNvSpPr/>
          <p:nvPr/>
        </p:nvSpPr>
        <p:spPr>
          <a:xfrm>
            <a:off x="683568" y="404664"/>
            <a:ext cx="1728192" cy="2160240"/>
          </a:xfrm>
          <a:prstGeom prst="irregularSeal1">
            <a:avLst/>
          </a:prstGeom>
          <a:ln w="177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IGLESIA y MINISTERIO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Llamada con línea 2"/>
          <p:cNvSpPr/>
          <p:nvPr/>
        </p:nvSpPr>
        <p:spPr>
          <a:xfrm>
            <a:off x="2123728" y="836712"/>
            <a:ext cx="5616624" cy="43204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8558"/>
              <a:gd name="adj6" fmla="val 41232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3600" dirty="0" smtClean="0">
              <a:latin typeface="Arial Black" pitchFamily="34" charset="0"/>
            </a:endParaRPr>
          </a:p>
          <a:p>
            <a:pPr algn="ctr"/>
            <a:r>
              <a:rPr lang="es-MX" sz="3600" dirty="0" smtClean="0">
                <a:latin typeface="Arial Black" pitchFamily="34" charset="0"/>
              </a:rPr>
              <a:t>Actividades</a:t>
            </a:r>
          </a:p>
          <a:p>
            <a:pPr algn="ctr"/>
            <a:r>
              <a:rPr lang="es-MX" sz="3600" dirty="0" smtClean="0">
                <a:latin typeface="Arial Black" pitchFamily="34" charset="0"/>
              </a:rPr>
              <a:t>Buenas Obras</a:t>
            </a:r>
          </a:p>
          <a:p>
            <a:pPr algn="ctr"/>
            <a:endParaRPr lang="es-MX" sz="3600" dirty="0" smtClean="0">
              <a:latin typeface="Arial Black" pitchFamily="34" charset="0"/>
            </a:endParaRPr>
          </a:p>
          <a:p>
            <a:pPr algn="ctr"/>
            <a:r>
              <a:rPr lang="es-MX" sz="3600" i="1" dirty="0" smtClean="0">
                <a:latin typeface="Arial Black" pitchFamily="34" charset="0"/>
              </a:rPr>
              <a:t>Fijas o Periódicas</a:t>
            </a:r>
          </a:p>
          <a:p>
            <a:pPr algn="ctr"/>
            <a:endParaRPr lang="es-MX" sz="3600" dirty="0" smtClean="0">
              <a:latin typeface="Arial Black" pitchFamily="34" charset="0"/>
            </a:endParaRPr>
          </a:p>
          <a:p>
            <a:pPr algn="ctr"/>
            <a:r>
              <a:rPr lang="es-MX" sz="3600" i="1" dirty="0" smtClean="0">
                <a:latin typeface="Arial Black" pitchFamily="34" charset="0"/>
              </a:rPr>
              <a:t>Públicas o Privadas</a:t>
            </a:r>
          </a:p>
          <a:p>
            <a:pPr algn="ctr"/>
            <a:endParaRPr lang="es-MX" sz="3600" dirty="0" smtClean="0">
              <a:latin typeface="Arial Black" pitchFamily="34" charset="0"/>
            </a:endParaRPr>
          </a:p>
          <a:p>
            <a:pPr algn="ctr"/>
            <a:endParaRPr lang="es-MX" sz="3600" dirty="0" smtClean="0">
              <a:latin typeface="Arial Black" pitchFamily="34" charset="0"/>
            </a:endParaRPr>
          </a:p>
        </p:txBody>
      </p:sp>
      <p:sp>
        <p:nvSpPr>
          <p:cNvPr id="5" name="4 Explosión 1"/>
          <p:cNvSpPr/>
          <p:nvPr/>
        </p:nvSpPr>
        <p:spPr>
          <a:xfrm>
            <a:off x="683568" y="404664"/>
            <a:ext cx="1728192" cy="2160240"/>
          </a:xfrm>
          <a:prstGeom prst="irregularSeal1">
            <a:avLst/>
          </a:prstGeom>
          <a:ln w="177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259632" y="3645024"/>
            <a:ext cx="7142860" cy="18774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5" algn="just"/>
            <a:r>
              <a:rPr lang="es-MX" sz="3600" b="1" dirty="0" smtClean="0"/>
              <a:t>Lección 1. Ministerio</a:t>
            </a:r>
          </a:p>
          <a:p>
            <a:pPr lvl="1"/>
            <a:endParaRPr lang="es-MX" sz="3600" b="1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332656"/>
            <a:ext cx="8208912" cy="507831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r>
              <a:rPr lang="es-MX" sz="3600" b="1" dirty="0" smtClean="0">
                <a:solidFill>
                  <a:schemeClr val="bg1"/>
                </a:solidFill>
                <a:latin typeface="Arial Black" pitchFamily="34" charset="0"/>
              </a:rPr>
              <a:t>Tarea</a:t>
            </a:r>
          </a:p>
          <a:p>
            <a:pPr lvl="1"/>
            <a:endParaRPr lang="es-MX" sz="1400" b="1" dirty="0" smtClean="0">
              <a:latin typeface="Arial Black" pitchFamily="34" charset="0"/>
            </a:endParaRPr>
          </a:p>
          <a:p>
            <a:pPr lvl="1"/>
            <a:r>
              <a:rPr lang="es-MX" sz="6600" b="1" dirty="0" smtClean="0">
                <a:latin typeface="Arial Black" pitchFamily="34" charset="0"/>
              </a:rPr>
              <a:t>¿Cuándo una actividad es un ministerio?</a:t>
            </a:r>
          </a:p>
          <a:p>
            <a:pPr lvl="1"/>
            <a:endParaRPr lang="es-MX" sz="1400" b="1" dirty="0" smtClean="0">
              <a:latin typeface="Arial Black" pitchFamily="34" charset="0"/>
            </a:endParaRP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Rectángulo"/>
          <p:cNvSpPr/>
          <p:nvPr/>
        </p:nvSpPr>
        <p:spPr>
          <a:xfrm>
            <a:off x="467544" y="548680"/>
            <a:ext cx="813690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7200" dirty="0" smtClean="0">
                <a:latin typeface="Arial Black" pitchFamily="34" charset="0"/>
              </a:rPr>
              <a:t>Aprendan a ocuparse de las buenas obras…</a:t>
            </a:r>
          </a:p>
          <a:p>
            <a:pPr algn="r"/>
            <a:r>
              <a:rPr lang="es-MX" sz="8000" i="1" dirty="0" smtClean="0">
                <a:latin typeface="Arial Black" pitchFamily="34" charset="0"/>
              </a:rPr>
              <a:t>Tito 3:14</a:t>
            </a:r>
          </a:p>
          <a:p>
            <a:pPr algn="r"/>
            <a:endParaRPr lang="es-MX" sz="8000" i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Llamada con línea 2"/>
          <p:cNvSpPr/>
          <p:nvPr/>
        </p:nvSpPr>
        <p:spPr>
          <a:xfrm>
            <a:off x="2843808" y="836712"/>
            <a:ext cx="5616624" cy="43204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9490"/>
              <a:gd name="adj6" fmla="val -36162"/>
            </a:avLst>
          </a:prstGeom>
          <a:ln w="177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dirty="0" smtClean="0">
                <a:latin typeface="Arial Black" pitchFamily="34" charset="0"/>
              </a:rPr>
              <a:t>Ancianos</a:t>
            </a:r>
          </a:p>
          <a:p>
            <a:pPr algn="ctr"/>
            <a:r>
              <a:rPr lang="es-MX" sz="5400" dirty="0" smtClean="0">
                <a:latin typeface="Arial Black" pitchFamily="34" charset="0"/>
              </a:rPr>
              <a:t>Obispos</a:t>
            </a:r>
          </a:p>
          <a:p>
            <a:pPr algn="ctr"/>
            <a:r>
              <a:rPr lang="es-MX" sz="5400" dirty="0" smtClean="0">
                <a:latin typeface="Arial Black" pitchFamily="34" charset="0"/>
              </a:rPr>
              <a:t>Tito 1:9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404664"/>
            <a:ext cx="4824536" cy="212365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ctr"/>
            <a:r>
              <a:rPr lang="es-MX" sz="4400" b="1" dirty="0" smtClean="0"/>
              <a:t>Exhortar</a:t>
            </a:r>
          </a:p>
          <a:p>
            <a:pPr lvl="1" algn="ctr"/>
            <a:r>
              <a:rPr lang="es-MX" sz="4400" b="1" dirty="0" smtClean="0"/>
              <a:t>	</a:t>
            </a:r>
            <a:endParaRPr lang="es-MX" sz="4400" dirty="0"/>
          </a:p>
        </p:txBody>
      </p:sp>
      <p:sp>
        <p:nvSpPr>
          <p:cNvPr id="3" name="2 CuadroTexto"/>
          <p:cNvSpPr txBox="1"/>
          <p:nvPr/>
        </p:nvSpPr>
        <p:spPr>
          <a:xfrm>
            <a:off x="4067944" y="2780928"/>
            <a:ext cx="4824536" cy="212365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ctr"/>
            <a:r>
              <a:rPr lang="es-MX" sz="4400" b="1" dirty="0" smtClean="0"/>
              <a:t>Convencer</a:t>
            </a:r>
            <a:endParaRPr lang="es-MX" sz="3600" b="1" dirty="0" smtClean="0"/>
          </a:p>
          <a:p>
            <a:pPr marL="742950" indent="-742950"/>
            <a:endParaRPr lang="es-MX" sz="4400" dirty="0"/>
          </a:p>
        </p:txBody>
      </p:sp>
      <p:sp>
        <p:nvSpPr>
          <p:cNvPr id="5" name="4 Llamada ovalada"/>
          <p:cNvSpPr/>
          <p:nvPr/>
        </p:nvSpPr>
        <p:spPr>
          <a:xfrm>
            <a:off x="827584" y="2636912"/>
            <a:ext cx="3168352" cy="3096344"/>
          </a:xfrm>
          <a:prstGeom prst="wedgeEllipseCallout">
            <a:avLst>
              <a:gd name="adj1" fmla="val -853"/>
              <a:gd name="adj2" fmla="val -692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0" dirty="0" smtClean="0">
                <a:latin typeface="Arial Black" pitchFamily="34" charset="0"/>
              </a:rPr>
              <a:t>¿?</a:t>
            </a:r>
            <a:endParaRPr lang="es-MX" sz="8000" dirty="0">
              <a:latin typeface="Arial Black" pitchFamily="34" charset="0"/>
            </a:endParaRPr>
          </a:p>
        </p:txBody>
      </p:sp>
      <p:sp>
        <p:nvSpPr>
          <p:cNvPr id="7" name="6 Llamada ovalada"/>
          <p:cNvSpPr/>
          <p:nvPr/>
        </p:nvSpPr>
        <p:spPr>
          <a:xfrm>
            <a:off x="5652120" y="4725144"/>
            <a:ext cx="2016224" cy="1800200"/>
          </a:xfrm>
          <a:prstGeom prst="wedgeEllipseCallout">
            <a:avLst>
              <a:gd name="adj1" fmla="val -853"/>
              <a:gd name="adj2" fmla="val -692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0" dirty="0" smtClean="0">
                <a:latin typeface="Arial Black" pitchFamily="34" charset="0"/>
              </a:rPr>
              <a:t>¿?</a:t>
            </a:r>
            <a:endParaRPr lang="es-MX" sz="8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404664"/>
            <a:ext cx="4824536" cy="483209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algn="ctr"/>
            <a:r>
              <a:rPr lang="es-MX" sz="4400" dirty="0" smtClean="0"/>
              <a:t>Y cuando él  venga, convencerá al mundo de pecado, de justicia y de juicio. </a:t>
            </a:r>
          </a:p>
          <a:p>
            <a:pPr algn="ctr"/>
            <a:r>
              <a:rPr lang="es-MX" sz="4400" b="1" dirty="0" smtClean="0"/>
              <a:t>Juan 16:8	</a:t>
            </a:r>
            <a:endParaRPr lang="es-MX" sz="4400" dirty="0"/>
          </a:p>
        </p:txBody>
      </p:sp>
      <p:sp>
        <p:nvSpPr>
          <p:cNvPr id="5" name="4 Llamada ovalada"/>
          <p:cNvSpPr/>
          <p:nvPr/>
        </p:nvSpPr>
        <p:spPr>
          <a:xfrm>
            <a:off x="5724128" y="1556792"/>
            <a:ext cx="3168352" cy="3096344"/>
          </a:xfrm>
          <a:prstGeom prst="wedgeEllipseCallout">
            <a:avLst>
              <a:gd name="adj1" fmla="val -114075"/>
              <a:gd name="adj2" fmla="val -215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0" dirty="0" smtClean="0">
                <a:latin typeface="Arial Black" pitchFamily="34" charset="0"/>
              </a:rPr>
              <a:t>¿?</a:t>
            </a:r>
            <a:endParaRPr lang="es-MX" sz="8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404664"/>
            <a:ext cx="4824536" cy="483209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algn="ctr"/>
            <a:r>
              <a:rPr lang="es-MX" sz="4400" dirty="0" smtClean="0"/>
              <a:t>Y cuando él  venga, convencerá al mundo de pecado, de justicia y de juicio. </a:t>
            </a:r>
          </a:p>
          <a:p>
            <a:pPr algn="ctr"/>
            <a:r>
              <a:rPr lang="es-MX" sz="4400" b="1" dirty="0" smtClean="0"/>
              <a:t>Juan 16:8	</a:t>
            </a:r>
            <a:endParaRPr lang="es-MX" sz="4400" dirty="0"/>
          </a:p>
        </p:txBody>
      </p:sp>
      <p:sp>
        <p:nvSpPr>
          <p:cNvPr id="5" name="4 Llamada ovalada"/>
          <p:cNvSpPr/>
          <p:nvPr/>
        </p:nvSpPr>
        <p:spPr>
          <a:xfrm>
            <a:off x="5724128" y="1556792"/>
            <a:ext cx="3168352" cy="3096344"/>
          </a:xfrm>
          <a:prstGeom prst="wedgeEllipseCallout">
            <a:avLst>
              <a:gd name="adj1" fmla="val -114075"/>
              <a:gd name="adj2" fmla="val -215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Espíritu Santo</a:t>
            </a:r>
            <a:endParaRPr lang="es-MX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27584" y="332656"/>
            <a:ext cx="4824536" cy="483209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sz="4400" dirty="0" smtClean="0"/>
              <a:t>Y cuando él  venga, convencerá al mundo </a:t>
            </a:r>
          </a:p>
          <a:p>
            <a:pPr algn="ctr"/>
            <a:r>
              <a:rPr lang="es-MX" sz="4400" dirty="0" smtClean="0"/>
              <a:t>de </a:t>
            </a:r>
            <a:r>
              <a:rPr lang="es-MX" sz="4400" dirty="0" smtClean="0">
                <a:latin typeface="Arial Black" pitchFamily="34" charset="0"/>
              </a:rPr>
              <a:t>pecado</a:t>
            </a:r>
            <a:r>
              <a:rPr lang="es-MX" sz="4400" dirty="0" smtClean="0"/>
              <a:t>, </a:t>
            </a:r>
          </a:p>
          <a:p>
            <a:pPr algn="ctr"/>
            <a:r>
              <a:rPr lang="es-MX" sz="4400" dirty="0" smtClean="0"/>
              <a:t>de </a:t>
            </a:r>
            <a:r>
              <a:rPr lang="es-MX" sz="4400" dirty="0" smtClean="0">
                <a:latin typeface="Arial Black" pitchFamily="34" charset="0"/>
              </a:rPr>
              <a:t>justicia</a:t>
            </a:r>
            <a:r>
              <a:rPr lang="es-MX" sz="4400" dirty="0" smtClean="0"/>
              <a:t> y </a:t>
            </a:r>
          </a:p>
          <a:p>
            <a:pPr algn="ctr"/>
            <a:r>
              <a:rPr lang="es-MX" sz="4400" dirty="0" smtClean="0"/>
              <a:t>de </a:t>
            </a:r>
            <a:r>
              <a:rPr lang="es-MX" sz="4400" dirty="0" smtClean="0">
                <a:latin typeface="Arial Black" pitchFamily="34" charset="0"/>
              </a:rPr>
              <a:t>juicio</a:t>
            </a:r>
            <a:r>
              <a:rPr lang="es-MX" sz="4400" dirty="0" smtClean="0"/>
              <a:t>. </a:t>
            </a:r>
          </a:p>
          <a:p>
            <a:pPr algn="ctr"/>
            <a:r>
              <a:rPr lang="es-MX" sz="4400" b="1" dirty="0" smtClean="0"/>
              <a:t>Juan 16:8	</a:t>
            </a:r>
            <a:endParaRPr lang="es-MX" sz="4400" dirty="0"/>
          </a:p>
        </p:txBody>
      </p:sp>
      <p:sp>
        <p:nvSpPr>
          <p:cNvPr id="5" name="4 Llamada ovalada"/>
          <p:cNvSpPr/>
          <p:nvPr/>
        </p:nvSpPr>
        <p:spPr>
          <a:xfrm>
            <a:off x="5724128" y="1556792"/>
            <a:ext cx="3168352" cy="3096344"/>
          </a:xfrm>
          <a:prstGeom prst="wedgeEllipseCallout">
            <a:avLst>
              <a:gd name="adj1" fmla="val -72782"/>
              <a:gd name="adj2" fmla="val 143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Espíritu Santo</a:t>
            </a:r>
            <a:endParaRPr lang="es-MX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1557</TotalTime>
  <Words>783</Words>
  <Application>Microsoft Macintosh PowerPoint</Application>
  <PresentationFormat>On-screen Show (4:3)</PresentationFormat>
  <Paragraphs>178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267</cp:revision>
  <dcterms:created xsi:type="dcterms:W3CDTF">2017-07-09T16:48:22Z</dcterms:created>
  <dcterms:modified xsi:type="dcterms:W3CDTF">2017-08-11T21:19:09Z</dcterms:modified>
</cp:coreProperties>
</file>