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3" roundtripDataSignature="AMtx7mg2mkqwIkvZqdKh2N6pxx78d7M+l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22" Type="http://schemas.openxmlformats.org/officeDocument/2006/relationships/slide" Target="slides/slide18.xml"/><Relationship Id="rId10" Type="http://schemas.openxmlformats.org/officeDocument/2006/relationships/slide" Target="slides/slide6.xml"/><Relationship Id="rId21" Type="http://schemas.openxmlformats.org/officeDocument/2006/relationships/slide" Target="slides/slide17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23" Type="http://customschemas.google.com/relationships/presentationmetadata" Target="meta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"залишок повернеться" (Шеар-Ясув, 7:3) та "квапиться здобич, скорий грабіж" (Магер-шелал-хаш-баз, 8:3)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Це імена дітей пророка Ісаї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Пророки часто вдавалися до різних способів, щоб привернути увагу людей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Їх задача – передати людям слова Бога</a:t>
            </a:r>
            <a:endParaRPr/>
          </a:p>
          <a:p>
            <a:pPr indent="-952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Ісая – </a:t>
            </a:r>
            <a:r>
              <a:rPr lang="ru-RU"/>
              <a:t>порятунок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Єгови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«Пророк Ісая» Мікіланджело, Сікстинська Капелла, Ватикан</a:t>
            </a:r>
            <a:endParaRPr b="0" i="1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9" name="Google Shape;149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угарітськой міфології Мот (смерть) є богом пекла і ворогом Ваала.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Ваал - бог родючості, його перемога над Мотом символізує відродження, що настає в природі кожної весни. 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Ритуали, пов'язані з Мотом, спрямовані на припинення його руйнівної діяльності.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Тут поглинання смерті (Мота) відбувається саме Яхве, який «знімає ганьбу» з народів (політичний, а не природний аспект).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Нещадна, спустошлива сила, яка загрожує смертю усім народам, буде знищена</a:t>
            </a:r>
            <a:endParaRPr/>
          </a:p>
        </p:txBody>
      </p:sp>
      <p:sp>
        <p:nvSpPr>
          <p:cNvPr id="150" name="Google Shape;150;p1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6" name="Google Shape;156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За надію на політичні і військові угоди, Ісає дорікає і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виголошує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 промов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“Горе вам” 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(28:1; 29:1,15; 30:1; 31:1; 33:1).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35-й розділ завершується гімном прославлення (подібно як 12-й).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Гімн змальовує картину відновлення землі і суспільства, де більше немає страждань.</a:t>
            </a:r>
            <a:endParaRPr/>
          </a:p>
        </p:txBody>
      </p:sp>
      <p:sp>
        <p:nvSpPr>
          <p:cNvPr id="157" name="Google Shape;157;p1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3" name="Google Shape;163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Один з важливих висновків книги пророка Ісаї, це те, що Бог може врятувати Свій народ з будь яких ситуацій.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І справа не в економічній чи військовій силі ворогів чи союзників, але справа в силі Бога, Який протистоїть нечистоті усіх народів. </a:t>
            </a:r>
            <a:endParaRPr/>
          </a:p>
        </p:txBody>
      </p:sp>
      <p:sp>
        <p:nvSpPr>
          <p:cNvPr id="164" name="Google Shape;164;p1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0" name="Google Shape;170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1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7" name="Google Shape;177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 раба, декілька цілей: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він помазаний Богом, щоб прийняти участь в суді,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також щоб бути пророком, він має проповідувати язичникам,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служити Ізраїлю, проповідувати спасіння для усього світу,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 також обраний щоб стати невинною жертвою для всього людства. 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1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4" name="Google Shape;184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Головна теми цих розділів - це відновлення стосунків між Ізраїлем та Богом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Завершальне спасіння, має реалізуватися після незаслужених страждань раба (52:13-53:12)</a:t>
            </a:r>
            <a:endParaRPr/>
          </a:p>
        </p:txBody>
      </p:sp>
      <p:sp>
        <p:nvSpPr>
          <p:cNvPr id="185" name="Google Shape;185;p1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1" name="Google Shape;191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1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8" name="Google Shape;198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Всі ці застереження констатують факт, що люди залишаються в тенетах гріха.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Вирішення проблеми, Ісая побачив у видіннях нового неба і нової землі, які записані в останніх розділах (65:17-25).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1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4" name="Google Shape;204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Швидше за все, Ісая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дотримувався теології Второзаконня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Ігноруєш Закон -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покарання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Упокорення перед Богом -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благословення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  <a:p>
            <a:pPr indent="-952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Ісая був певен, що Господь – Ініціатор усіх подій в історії людства.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Бог знаходиться поруч і приймає активну участь в житті людей – це і є потіхою в будь який час. 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205" name="Google Shape;205;p1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" name="Google Shape;94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Пророкував більше 40 років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Узія помер в 742 році до РХ - Ісая був покликаний на служіння (6:1),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Єзекія жив до 687 року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Походив зі знатної родини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Юстин Мученик (100-165рр. по Р.Х) написав, що Ісаю порізали пилою на шматки</a:t>
            </a:r>
            <a:endParaRPr/>
          </a:p>
        </p:txBody>
      </p:sp>
      <p:sp>
        <p:nvSpPr>
          <p:cNvPr id="95" name="Google Shape;95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None/>
            </a:pPr>
            <a:r>
              <a:rPr lang="ru-RU" sz="1200">
                <a:solidFill>
                  <a:schemeClr val="lt1"/>
                </a:solidFill>
              </a:rPr>
              <a:t>Отець ранньої церкви </a:t>
            </a:r>
            <a:r>
              <a:rPr b="1" lang="ru-RU" sz="1200">
                <a:solidFill>
                  <a:schemeClr val="lt1"/>
                </a:solidFill>
              </a:rPr>
              <a:t>Ієронім</a:t>
            </a:r>
            <a:r>
              <a:rPr lang="ru-RU" sz="1200">
                <a:solidFill>
                  <a:schemeClr val="lt1"/>
                </a:solidFill>
              </a:rPr>
              <a:t> </a:t>
            </a:r>
            <a:r>
              <a:rPr lang="ru-RU" sz="1200" u="sng">
                <a:solidFill>
                  <a:schemeClr val="lt1"/>
                </a:solidFill>
              </a:rPr>
              <a:t>порівняв Ісайю </a:t>
            </a:r>
            <a:r>
              <a:rPr lang="ru-RU" sz="1200">
                <a:solidFill>
                  <a:schemeClr val="lt1"/>
                </a:solidFill>
              </a:rPr>
              <a:t>з легендарним грецьким оратором </a:t>
            </a:r>
            <a:r>
              <a:rPr lang="ru-RU" sz="1200" u="sng">
                <a:solidFill>
                  <a:schemeClr val="lt1"/>
                </a:solidFill>
              </a:rPr>
              <a:t>Демосфеном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4" name="Google Shape;114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66 розділів, які розділяють на дві основні частини: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Божий суд за гріх (1-39),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Боже потішення та надія на майбутнє (40-66).</a:t>
            </a:r>
            <a:endParaRPr/>
          </a:p>
        </p:txBody>
      </p:sp>
      <p:sp>
        <p:nvSpPr>
          <p:cNvPr id="115" name="Google Shape;115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1" name="Google Shape;121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Пророк починає книгу з опису гріхів Юди.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формі судового засідання 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щодо порушення угоди, звучать звинувачення у порушенні Заповіту.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Історія покликанні Ісаї,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показує причиниу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завзяття і любові до святості Бога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присутності Святого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відчуває свою гріховність</a:t>
            </a:r>
            <a:endParaRPr b="1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отримує очищення 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і відповідає на заклик служити</a:t>
            </a:r>
            <a:endParaRPr/>
          </a:p>
        </p:txBody>
      </p:sp>
      <p:sp>
        <p:nvSpPr>
          <p:cNvPr id="122" name="Google Shape;122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8" name="Google Shape;128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 прикладі царя Ахаза, видно зачерствілість сердець Юдеїв: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Ахаз відкидав поради пророка (7:4-17),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народ насміхався над його проповідями (5:10-12) </a:t>
            </a:r>
            <a:endParaRPr/>
          </a:p>
          <a:p>
            <a:pPr indent="-952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Навіть перед смертельною загрозою, вони не покоряються Богу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Коаліція царів Сирії та Ізраїлю 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(яку підтримував Єгипет) спонукали Ахаза постати проти Ассирії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За відмову приєднатися, Сирійсько-Ізраїльська коаліція пішла наступом на Єрусалим, щоб змінити царя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Бог посилає Ісаю до Ахаза, щоб підбадьорити і дати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ознаку через обіцяного Емануїла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Цей прообраз стане головним в темі кінцевого позбавлення Богом, Його народу.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5" name="Google Shape;135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 черзі звучать пророцтва про Вавилон, Асирію, Моав, Дамаск (Сирія), Куш, Єггипет, Едом, Аравію, Єрусалим і Тир.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Будь який народ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процвітає, або занепадає по волі Бога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і кожен буде відповідати перед Богом.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Бог вирішує що є справедливим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Він буде судити кожного по ділам його. 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2" name="Google Shape;142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суд досягне усіх мешканців і все творіння</a:t>
            </a:r>
            <a:endParaRPr b="1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це </a:t>
            </a:r>
            <a:r>
              <a:rPr b="0" i="0" lang="ru-RU" sz="12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не просто тотальне руйнування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усього живого,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але це </a:t>
            </a:r>
            <a:r>
              <a:rPr b="0" i="0" lang="ru-RU" sz="1200" u="sng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звершення справедливого Божого суду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внаслідок якого засуджується і карається зло.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Серед тотальних руїн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звучить голос надії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адже будуть і такі, що врятуються від суду,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бо зберігали вірність Богові. 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0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0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2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9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9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0"/>
          <p:cNvSpPr txBox="1"/>
          <p:nvPr>
            <p:ph type="title"/>
          </p:nvPr>
        </p:nvSpPr>
        <p:spPr>
          <a:xfrm rot="5400000">
            <a:off x="2741216" y="2531666"/>
            <a:ext cx="5811838" cy="14787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30"/>
          <p:cNvSpPr txBox="1"/>
          <p:nvPr>
            <p:ph idx="1" type="body"/>
          </p:nvPr>
        </p:nvSpPr>
        <p:spPr>
          <a:xfrm rot="5400000">
            <a:off x="-273446" y="1110060"/>
            <a:ext cx="5811838" cy="4321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3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3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3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1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1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2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2"/>
          <p:cNvSpPr txBox="1"/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2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30" name="Google Shape;30;p2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3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3"/>
          <p:cNvSpPr txBox="1"/>
          <p:nvPr>
            <p:ph idx="1" type="body"/>
          </p:nvPr>
        </p:nvSpPr>
        <p:spPr>
          <a:xfrm>
            <a:off x="471487" y="1825625"/>
            <a:ext cx="2900363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23"/>
          <p:cNvSpPr txBox="1"/>
          <p:nvPr>
            <p:ph idx="2" type="body"/>
          </p:nvPr>
        </p:nvSpPr>
        <p:spPr>
          <a:xfrm>
            <a:off x="3486150" y="1825625"/>
            <a:ext cx="2900363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2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4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4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24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24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24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2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5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7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7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27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2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8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8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28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2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9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9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ІСАЙЯ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90" name="Google Shape;90;p1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ru-RU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Лекція 14</a:t>
            </a:r>
            <a:endParaRPr>
              <a:solidFill>
                <a:schemeClr val="lt1"/>
              </a:solidFill>
            </a:endParaRPr>
          </a:p>
        </p:txBody>
      </p:sp>
      <p:pic>
        <p:nvPicPr>
          <p:cNvPr id="91" name="Google Shape;91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21140" y="0"/>
            <a:ext cx="452286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0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53" name="Google Shape;153;p10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</a:pPr>
            <a:r>
              <a:rPr lang="ru-RU" sz="4000">
                <a:solidFill>
                  <a:schemeClr val="lt1"/>
                </a:solidFill>
              </a:rPr>
              <a:t>Інколи в Біблії смерть персоніфікується, але не часто</a:t>
            </a:r>
            <a:endParaRPr/>
          </a:p>
          <a:p>
            <a:pPr indent="-2540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4000"/>
              <a:buChar char="•"/>
            </a:pPr>
            <a:r>
              <a:rPr i="1" lang="ru-RU" sz="4000">
                <a:solidFill>
                  <a:srgbClr val="FFFF00"/>
                </a:solidFill>
              </a:rPr>
              <a:t>«смерть де твоя перемога?» (Ос.13:14)</a:t>
            </a:r>
            <a:endParaRPr/>
          </a:p>
          <a:p>
            <a:pPr indent="-2540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4000"/>
              <a:buChar char="•"/>
            </a:pPr>
            <a:r>
              <a:rPr lang="ru-RU" sz="4000">
                <a:solidFill>
                  <a:srgbClr val="FFFF00"/>
                </a:solidFill>
              </a:rPr>
              <a:t>«</a:t>
            </a:r>
            <a:r>
              <a:rPr i="1" lang="ru-RU" sz="4000">
                <a:solidFill>
                  <a:srgbClr val="FFFF00"/>
                </a:solidFill>
              </a:rPr>
              <a:t>Смерть знищена буде назавжди</a:t>
            </a:r>
            <a:r>
              <a:rPr lang="ru-RU" sz="4000">
                <a:solidFill>
                  <a:srgbClr val="FFFF00"/>
                </a:solidFill>
              </a:rPr>
              <a:t>» (Іс.25:8)</a:t>
            </a:r>
            <a:endParaRPr/>
          </a:p>
          <a:p>
            <a:pPr indent="-2540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ru-RU" sz="4000">
                <a:solidFill>
                  <a:schemeClr val="lt1"/>
                </a:solidFill>
              </a:rPr>
              <a:t>Міфологія Угариту: Ваал – Мот </a:t>
            </a:r>
            <a:endParaRPr sz="40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1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959"/>
              <a:buFont typeface="Calibri"/>
              <a:buNone/>
            </a:pPr>
            <a:r>
              <a:rPr b="1" lang="ru-RU" sz="3959">
                <a:solidFill>
                  <a:schemeClr val="lt1"/>
                </a:solidFill>
              </a:rPr>
              <a:t>V. Серія вироків для Юдеї та ін народів і надія (28-35)</a:t>
            </a:r>
            <a:br>
              <a:rPr lang="ru-RU" sz="3959">
                <a:solidFill>
                  <a:schemeClr val="lt1"/>
                </a:solidFill>
              </a:rPr>
            </a:br>
            <a:endParaRPr sz="3959">
              <a:solidFill>
                <a:schemeClr val="lt1"/>
              </a:solidFill>
            </a:endParaRPr>
          </a:p>
        </p:txBody>
      </p:sp>
      <p:sp>
        <p:nvSpPr>
          <p:cNvPr id="160" name="Google Shape;160;p11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40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ru-RU" sz="4000">
                <a:solidFill>
                  <a:schemeClr val="lt1"/>
                </a:solidFill>
              </a:rPr>
              <a:t>Горе тобі (28:1), Горе, Горе тим (29), Горе синам неслухняним (30), Горе тим (31), Горе тобі (33), </a:t>
            </a:r>
            <a:endParaRPr i="1" sz="4000">
              <a:solidFill>
                <a:srgbClr val="FFFF00"/>
              </a:solidFill>
            </a:endParaRPr>
          </a:p>
          <a:p>
            <a:pPr indent="-2540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4000"/>
              <a:buChar char="•"/>
            </a:pPr>
            <a:r>
              <a:rPr i="1" lang="ru-RU" sz="4000">
                <a:solidFill>
                  <a:srgbClr val="FFFF00"/>
                </a:solidFill>
              </a:rPr>
              <a:t>35:5 Тоді то </a:t>
            </a:r>
            <a:r>
              <a:rPr i="1" lang="ru-RU" sz="4000">
                <a:solidFill>
                  <a:schemeClr val="lt1"/>
                </a:solidFill>
              </a:rPr>
              <a:t>розплющаться очі сліпим</a:t>
            </a:r>
            <a:r>
              <a:rPr i="1" lang="ru-RU" sz="4000">
                <a:solidFill>
                  <a:srgbClr val="FFFF00"/>
                </a:solidFill>
              </a:rPr>
              <a:t> і відчиняться вуха глухим…</a:t>
            </a:r>
            <a:endParaRPr sz="400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959"/>
              <a:buFont typeface="Calibri"/>
              <a:buNone/>
            </a:pPr>
            <a:r>
              <a:rPr b="1" lang="ru-RU" sz="3959">
                <a:solidFill>
                  <a:schemeClr val="lt1"/>
                </a:solidFill>
              </a:rPr>
              <a:t>VІ. Атака Асирії, та надія на Бога царя Єзекії (36-39)</a:t>
            </a:r>
            <a:br>
              <a:rPr lang="ru-RU" sz="3959">
                <a:solidFill>
                  <a:schemeClr val="lt1"/>
                </a:solidFill>
              </a:rPr>
            </a:br>
            <a:endParaRPr sz="3959">
              <a:solidFill>
                <a:schemeClr val="lt1"/>
              </a:solidFill>
            </a:endParaRPr>
          </a:p>
        </p:txBody>
      </p:sp>
      <p:sp>
        <p:nvSpPr>
          <p:cNvPr id="167" name="Google Shape;167;p12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94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Char char="•"/>
            </a:pPr>
            <a:r>
              <a:rPr i="1" lang="ru-RU" sz="4400">
                <a:solidFill>
                  <a:srgbClr val="FFFF00"/>
                </a:solidFill>
              </a:rPr>
              <a:t>39:6 Ось приходять дні, і все, що в домі твоєму, і що були зібрали батьки твої аж до цього дня, </a:t>
            </a:r>
            <a:r>
              <a:rPr i="1" lang="ru-RU" sz="4400">
                <a:solidFill>
                  <a:schemeClr val="lt1"/>
                </a:solidFill>
              </a:rPr>
              <a:t>буде винесене аж до Вавилону</a:t>
            </a:r>
            <a:r>
              <a:rPr i="1" lang="ru-RU" sz="4400">
                <a:solidFill>
                  <a:srgbClr val="FFFF00"/>
                </a:solidFill>
              </a:rPr>
              <a:t>…</a:t>
            </a:r>
            <a:endParaRPr sz="440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3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959"/>
              <a:buFont typeface="Calibri"/>
              <a:buNone/>
            </a:pPr>
            <a:r>
              <a:rPr b="1" lang="ru-RU" sz="3959">
                <a:solidFill>
                  <a:schemeClr val="lt1"/>
                </a:solidFill>
              </a:rPr>
              <a:t>VІІ. Відновлення та викуплення Юдеї (40-48)</a:t>
            </a:r>
            <a:br>
              <a:rPr lang="ru-RU" sz="3959">
                <a:solidFill>
                  <a:schemeClr val="lt1"/>
                </a:solidFill>
              </a:rPr>
            </a:br>
            <a:endParaRPr sz="3959">
              <a:solidFill>
                <a:schemeClr val="lt1"/>
              </a:solidFill>
            </a:endParaRPr>
          </a:p>
        </p:txBody>
      </p:sp>
      <p:sp>
        <p:nvSpPr>
          <p:cNvPr id="174" name="Google Shape;174;p13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40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000"/>
              <a:buChar char="•"/>
            </a:pPr>
            <a:r>
              <a:rPr i="1" lang="ru-RU" sz="4000">
                <a:solidFill>
                  <a:srgbClr val="FFFF00"/>
                </a:solidFill>
              </a:rPr>
              <a:t>40:8 Та ти, о Ізраїлю, </a:t>
            </a:r>
            <a:r>
              <a:rPr b="1" i="1" lang="ru-RU" sz="4000">
                <a:solidFill>
                  <a:schemeClr val="lt1"/>
                </a:solidFill>
              </a:rPr>
              <a:t>рабе Мій</a:t>
            </a:r>
            <a:r>
              <a:rPr i="1" lang="ru-RU" sz="4000">
                <a:solidFill>
                  <a:srgbClr val="FFFF00"/>
                </a:solidFill>
              </a:rPr>
              <a:t>, </a:t>
            </a:r>
            <a:r>
              <a:rPr i="1" lang="ru-RU" sz="4000">
                <a:solidFill>
                  <a:schemeClr val="lt1"/>
                </a:solidFill>
              </a:rPr>
              <a:t>Якове</a:t>
            </a:r>
            <a:r>
              <a:rPr i="1" lang="ru-RU" sz="4000">
                <a:solidFill>
                  <a:srgbClr val="FFFF00"/>
                </a:solidFill>
              </a:rPr>
              <a:t>, що Я тебе вибрав, </a:t>
            </a:r>
            <a:r>
              <a:rPr i="1" lang="ru-RU" sz="4000">
                <a:solidFill>
                  <a:schemeClr val="lt1"/>
                </a:solidFill>
              </a:rPr>
              <a:t>насіння Авраама</a:t>
            </a:r>
            <a:r>
              <a:rPr i="1" lang="ru-RU" sz="4000">
                <a:solidFill>
                  <a:srgbClr val="FFFF00"/>
                </a:solidFill>
              </a:rPr>
              <a:t>, друга Мого, 9 ти, якого Я взяв був із кінців землі та покликав тебе із окраїн її, і сказав був до тебе: </a:t>
            </a:r>
            <a:r>
              <a:rPr i="1" lang="ru-RU" sz="4000">
                <a:solidFill>
                  <a:schemeClr val="lt1"/>
                </a:solidFill>
              </a:rPr>
              <a:t>Ти раб Мій, Я вибрав тебе й не відкинув тебе</a:t>
            </a:r>
            <a:r>
              <a:rPr i="1" lang="ru-RU" sz="4000">
                <a:solidFill>
                  <a:srgbClr val="FFFF00"/>
                </a:solidFill>
              </a:rPr>
              <a:t>…</a:t>
            </a:r>
            <a:endParaRPr sz="400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81" name="Google Shape;181;p14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None/>
            </a:pPr>
            <a:r>
              <a:rPr b="1" lang="ru-RU" sz="4400">
                <a:solidFill>
                  <a:schemeClr val="lt1"/>
                </a:solidFill>
              </a:rPr>
              <a:t>Хто такий раб Божий? </a:t>
            </a:r>
            <a:endParaRPr b="1" sz="44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t/>
            </a:r>
            <a:endParaRPr b="1" sz="4400">
              <a:solidFill>
                <a:schemeClr val="lt1"/>
              </a:solidFill>
            </a:endParaRPr>
          </a:p>
          <a:p>
            <a:pPr indent="-27940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Char char="•"/>
            </a:pPr>
            <a:r>
              <a:rPr lang="ru-RU" sz="4400">
                <a:solidFill>
                  <a:schemeClr val="lt1"/>
                </a:solidFill>
              </a:rPr>
              <a:t>Ізраїль (41:8; 44:1,21; 49:3)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t/>
            </a:r>
            <a:endParaRPr sz="4400">
              <a:solidFill>
                <a:schemeClr val="lt1"/>
              </a:solidFill>
            </a:endParaRPr>
          </a:p>
          <a:p>
            <a:pPr indent="-27940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Char char="•"/>
            </a:pPr>
            <a:r>
              <a:rPr lang="ru-RU" sz="4400">
                <a:solidFill>
                  <a:schemeClr val="lt1"/>
                </a:solidFill>
              </a:rPr>
              <a:t>Конкретна людина (42:1-4; 52:13; 53)</a:t>
            </a:r>
            <a:endParaRPr sz="44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t/>
            </a:r>
            <a:endParaRPr sz="44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5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959"/>
              <a:buFont typeface="Calibri"/>
              <a:buNone/>
            </a:pPr>
            <a:r>
              <a:rPr b="1" lang="ru-RU" sz="3959">
                <a:solidFill>
                  <a:schemeClr val="lt1"/>
                </a:solidFill>
              </a:rPr>
              <a:t>VІІІ. Три пісні Раба Господнього (49-55)</a:t>
            </a:r>
            <a:br>
              <a:rPr lang="ru-RU" sz="3959">
                <a:solidFill>
                  <a:schemeClr val="lt1"/>
                </a:solidFill>
              </a:rPr>
            </a:br>
            <a:endParaRPr sz="3959">
              <a:solidFill>
                <a:schemeClr val="lt1"/>
              </a:solidFill>
            </a:endParaRPr>
          </a:p>
        </p:txBody>
      </p:sp>
      <p:sp>
        <p:nvSpPr>
          <p:cNvPr id="188" name="Google Shape;188;p15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40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000"/>
              <a:buChar char="•"/>
            </a:pPr>
            <a:r>
              <a:rPr i="1" lang="ru-RU" sz="4000">
                <a:solidFill>
                  <a:srgbClr val="FFFF00"/>
                </a:solidFill>
              </a:rPr>
              <a:t>49:6 …Я вчиню Тебе </a:t>
            </a:r>
            <a:r>
              <a:rPr i="1" lang="ru-RU" sz="4000">
                <a:solidFill>
                  <a:schemeClr val="lt1"/>
                </a:solidFill>
              </a:rPr>
              <a:t>світлом народів</a:t>
            </a:r>
            <a:r>
              <a:rPr i="1" lang="ru-RU" sz="4000">
                <a:solidFill>
                  <a:srgbClr val="FFFF00"/>
                </a:solidFill>
              </a:rPr>
              <a:t>, щоб був Ти спасінням Моїм аж до краю землі!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i="1" sz="4000">
              <a:solidFill>
                <a:srgbClr val="FFFF00"/>
              </a:solidFill>
            </a:endParaRPr>
          </a:p>
          <a:p>
            <a:pPr indent="-2540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4000"/>
              <a:buChar char="•"/>
            </a:pPr>
            <a:r>
              <a:rPr i="1" lang="ru-RU" sz="4000">
                <a:solidFill>
                  <a:srgbClr val="FFFF00"/>
                </a:solidFill>
              </a:rPr>
              <a:t>53:5 …кара на Ньому була за наш мир, </a:t>
            </a:r>
            <a:r>
              <a:rPr i="1" lang="ru-RU" sz="4000">
                <a:solidFill>
                  <a:schemeClr val="lt1"/>
                </a:solidFill>
              </a:rPr>
              <a:t>Його ж ранами нас уздоровлено</a:t>
            </a:r>
            <a:r>
              <a:rPr i="1" lang="ru-RU" sz="4000">
                <a:solidFill>
                  <a:srgbClr val="FFFF00"/>
                </a:solidFill>
              </a:rPr>
              <a:t>!</a:t>
            </a:r>
            <a:endParaRPr/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6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959"/>
              <a:buFont typeface="Calibri"/>
              <a:buNone/>
            </a:pPr>
            <a:r>
              <a:rPr b="1" lang="ru-RU" sz="3959">
                <a:solidFill>
                  <a:schemeClr val="lt1"/>
                </a:solidFill>
              </a:rPr>
              <a:t>IX. Бог виконає обітниці всупереч невірності людей (56-66) </a:t>
            </a:r>
            <a:br>
              <a:rPr lang="ru-RU" sz="3959">
                <a:solidFill>
                  <a:schemeClr val="lt1"/>
                </a:solidFill>
              </a:rPr>
            </a:br>
            <a:endParaRPr sz="3959">
              <a:solidFill>
                <a:schemeClr val="lt1"/>
              </a:solidFill>
            </a:endParaRPr>
          </a:p>
        </p:txBody>
      </p:sp>
      <p:sp>
        <p:nvSpPr>
          <p:cNvPr id="195" name="Google Shape;195;p16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94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Char char="•"/>
            </a:pPr>
            <a:r>
              <a:rPr i="1" lang="ru-RU" sz="4400">
                <a:solidFill>
                  <a:srgbClr val="FFFF00"/>
                </a:solidFill>
              </a:rPr>
              <a:t>65:17 Бо ось Я створю </a:t>
            </a:r>
            <a:r>
              <a:rPr i="1" lang="ru-RU" sz="4400">
                <a:solidFill>
                  <a:schemeClr val="lt1"/>
                </a:solidFill>
              </a:rPr>
              <a:t>нове небо та землю нову</a:t>
            </a:r>
            <a:r>
              <a:rPr i="1" lang="ru-RU" sz="4400">
                <a:solidFill>
                  <a:srgbClr val="FFFF00"/>
                </a:solidFill>
              </a:rPr>
              <a:t>…</a:t>
            </a:r>
            <a:endParaRPr/>
          </a:p>
          <a:p>
            <a:pPr indent="-2794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4400"/>
              <a:buChar char="•"/>
            </a:pPr>
            <a:r>
              <a:rPr i="1" lang="ru-RU" sz="4400">
                <a:solidFill>
                  <a:srgbClr val="FFFF00"/>
                </a:solidFill>
              </a:rPr>
              <a:t>25 Вовк та вівця будуть пастися разом, і лев буде їсти солому, немов та худоба... </a:t>
            </a:r>
            <a:endParaRPr sz="440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7"/>
          <p:cNvSpPr txBox="1"/>
          <p:nvPr>
            <p:ph idx="1" type="body"/>
          </p:nvPr>
        </p:nvSpPr>
        <p:spPr>
          <a:xfrm>
            <a:off x="628650" y="571500"/>
            <a:ext cx="7886700" cy="56054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</a:pPr>
            <a:r>
              <a:rPr lang="ru-RU" sz="4000">
                <a:solidFill>
                  <a:schemeClr val="lt1"/>
                </a:solidFill>
              </a:rPr>
              <a:t>Ісая піднімає важливі теми (56-66):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</a:pPr>
            <a:r>
              <a:rPr lang="ru-RU" sz="4000">
                <a:solidFill>
                  <a:schemeClr val="lt1"/>
                </a:solidFill>
              </a:rPr>
              <a:t> </a:t>
            </a:r>
            <a:endParaRPr sz="4000">
              <a:solidFill>
                <a:schemeClr val="lt1"/>
              </a:solidFill>
            </a:endParaRPr>
          </a:p>
          <a:p>
            <a:pPr indent="-25400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ru-RU" sz="4000">
                <a:solidFill>
                  <a:schemeClr val="lt1"/>
                </a:solidFill>
              </a:rPr>
              <a:t>Важливість  суботи (56:2-6)</a:t>
            </a:r>
            <a:endParaRPr sz="4000">
              <a:solidFill>
                <a:schemeClr val="lt1"/>
              </a:solidFill>
            </a:endParaRPr>
          </a:p>
          <a:p>
            <a:pPr indent="-25400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ru-RU" sz="4000">
                <a:solidFill>
                  <a:schemeClr val="lt1"/>
                </a:solidFill>
              </a:rPr>
              <a:t>Уникати ідолопоклонства (57:1-13), </a:t>
            </a:r>
            <a:endParaRPr/>
          </a:p>
          <a:p>
            <a:pPr indent="-25400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ru-RU" sz="4000">
                <a:solidFill>
                  <a:schemeClr val="lt1"/>
                </a:solidFill>
              </a:rPr>
              <a:t>Справедливість вища релігійних обрядів (59:1-14), </a:t>
            </a:r>
            <a:endParaRPr/>
          </a:p>
          <a:p>
            <a:pPr indent="-25400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ru-RU" sz="4000">
                <a:solidFill>
                  <a:schemeClr val="lt1"/>
                </a:solidFill>
              </a:rPr>
              <a:t>За непослух Бог буде засуджувати (63:10-14). </a:t>
            </a:r>
            <a:endParaRPr/>
          </a:p>
          <a:p>
            <a:pPr indent="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8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08" name="Google Shape;208;p18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Хто такий Ісая?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98" name="Google Shape;98;p2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Служив під час правління 4-х царів: Узію, Йотама, Ахаза та Єзекії (1:1) </a:t>
            </a:r>
            <a:endParaRPr sz="3200"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Мав доступ до царя (7:3)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Був одруженим і мав 2 синів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Пророкував в Єрусалимі та околицях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Сучасник Осії та Михея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Загинув мученицькою смертю за наказом царя Манасії </a:t>
            </a:r>
            <a:endParaRPr sz="32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05" name="Google Shape;105;p3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Char char="•"/>
            </a:pPr>
            <a:r>
              <a:rPr lang="ru-RU" sz="3600">
                <a:solidFill>
                  <a:schemeClr val="lt1"/>
                </a:solidFill>
              </a:rPr>
              <a:t>Ісайя використовував 2186 різних слів </a:t>
            </a:r>
            <a:endParaRPr/>
          </a:p>
          <a:p>
            <a:pPr indent="-22860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Char char="•"/>
            </a:pPr>
            <a:r>
              <a:rPr lang="ru-RU" sz="3600">
                <a:solidFill>
                  <a:schemeClr val="lt1"/>
                </a:solidFill>
              </a:rPr>
              <a:t>Єзекіїль використовував - 1535 слів</a:t>
            </a:r>
            <a:endParaRPr sz="3600"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Char char="•"/>
            </a:pPr>
            <a:r>
              <a:rPr lang="ru-RU" sz="3600">
                <a:solidFill>
                  <a:schemeClr val="lt1"/>
                </a:solidFill>
              </a:rPr>
              <a:t>Єремія - 653</a:t>
            </a:r>
            <a:endParaRPr/>
          </a:p>
          <a:p>
            <a:pPr indent="-22860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Char char="•"/>
            </a:pPr>
            <a:r>
              <a:rPr lang="ru-RU" sz="3600">
                <a:solidFill>
                  <a:schemeClr val="lt1"/>
                </a:solidFill>
              </a:rPr>
              <a:t>в Псалмах - 2170</a:t>
            </a:r>
            <a:endParaRPr sz="3600">
              <a:solidFill>
                <a:schemeClr val="lt1"/>
              </a:solidFill>
            </a:endParaRPr>
          </a:p>
          <a:p>
            <a:pPr indent="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sz="36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Історичний фон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11" name="Google Shape;111;p4"/>
          <p:cNvSpPr txBox="1"/>
          <p:nvPr>
            <p:ph idx="1" type="body"/>
          </p:nvPr>
        </p:nvSpPr>
        <p:spPr>
          <a:xfrm>
            <a:off x="628650" y="1825624"/>
            <a:ext cx="7886700" cy="5032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Char char="•"/>
            </a:pPr>
            <a:r>
              <a:rPr lang="ru-RU" sz="3600">
                <a:solidFill>
                  <a:schemeClr val="lt1"/>
                </a:solidFill>
              </a:rPr>
              <a:t>Ізраїльське царство занепало в  духовному, політичному і військовому плані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Char char="•"/>
            </a:pPr>
            <a:r>
              <a:rPr lang="ru-RU" sz="3600">
                <a:solidFill>
                  <a:schemeClr val="lt1"/>
                </a:solidFill>
              </a:rPr>
              <a:t>В 722 році до РХ, Ізраїль капітулював перед Ассирійською навалою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Char char="•"/>
            </a:pPr>
            <a:r>
              <a:rPr lang="ru-RU" sz="3600">
                <a:solidFill>
                  <a:schemeClr val="lt1"/>
                </a:solidFill>
              </a:rPr>
              <a:t>Юдея в небезпеці, але чудом відбивається від Ассирійців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Char char="•"/>
            </a:pPr>
            <a:r>
              <a:rPr lang="ru-RU" sz="3600">
                <a:solidFill>
                  <a:schemeClr val="lt1"/>
                </a:solidFill>
              </a:rPr>
              <a:t>Ісая закликає не покладатися на Єгипет, але на Господа</a:t>
            </a:r>
            <a:endParaRPr sz="36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"/>
          <p:cNvSpPr txBox="1"/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60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Структура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18" name="Google Shape;118;p5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6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959"/>
              <a:buFont typeface="Calibri"/>
              <a:buNone/>
            </a:pPr>
            <a:r>
              <a:rPr b="1" lang="ru-RU" sz="3959">
                <a:solidFill>
                  <a:schemeClr val="lt1"/>
                </a:solidFill>
              </a:rPr>
              <a:t>І. Дорікання за гріхи Юди, та покликання Ісаї (1-6)</a:t>
            </a:r>
            <a:br>
              <a:rPr lang="ru-RU" sz="3959">
                <a:solidFill>
                  <a:schemeClr val="lt1"/>
                </a:solidFill>
              </a:rPr>
            </a:br>
            <a:endParaRPr sz="3959">
              <a:solidFill>
                <a:schemeClr val="lt1"/>
              </a:solidFill>
            </a:endParaRPr>
          </a:p>
        </p:txBody>
      </p:sp>
      <p:sp>
        <p:nvSpPr>
          <p:cNvPr id="125" name="Google Shape;125;p6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Char char="•"/>
            </a:pPr>
            <a:r>
              <a:rPr i="1" lang="ru-RU" sz="3600">
                <a:solidFill>
                  <a:srgbClr val="FFFF00"/>
                </a:solidFill>
              </a:rPr>
              <a:t>1:4 О </a:t>
            </a:r>
            <a:r>
              <a:rPr i="1" lang="ru-RU" sz="3600">
                <a:solidFill>
                  <a:schemeClr val="lt1"/>
                </a:solidFill>
              </a:rPr>
              <a:t>люду ти грішний</a:t>
            </a:r>
            <a:r>
              <a:rPr i="1" lang="ru-RU" sz="3600">
                <a:solidFill>
                  <a:srgbClr val="FFFF00"/>
                </a:solidFill>
              </a:rPr>
              <a:t>, народе тяжкої провини, лиходійське насіння, сини-шкідники, </a:t>
            </a:r>
            <a:r>
              <a:rPr i="1" lang="ru-RU" sz="3600">
                <a:solidFill>
                  <a:schemeClr val="lt1"/>
                </a:solidFill>
              </a:rPr>
              <a:t>ви покинули Господа</a:t>
            </a:r>
            <a:r>
              <a:rPr i="1" lang="ru-RU" sz="3600">
                <a:solidFill>
                  <a:srgbClr val="FFFF00"/>
                </a:solidFill>
              </a:rPr>
              <a:t>, ви Святого Ізраїлевого понехтували, обернулись назад!</a:t>
            </a:r>
            <a:endParaRPr i="1" sz="3600">
              <a:solidFill>
                <a:srgbClr val="FFFF00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Char char="•"/>
            </a:pPr>
            <a:r>
              <a:rPr i="1" lang="ru-RU" sz="3600">
                <a:solidFill>
                  <a:srgbClr val="FFFF00"/>
                </a:solidFill>
              </a:rPr>
              <a:t>6:1 Року смерти царя Озії </a:t>
            </a:r>
            <a:r>
              <a:rPr i="1" lang="ru-RU" sz="3600">
                <a:solidFill>
                  <a:schemeClr val="lt1"/>
                </a:solidFill>
              </a:rPr>
              <a:t>бачив я Господа</a:t>
            </a:r>
            <a:r>
              <a:rPr i="1" lang="ru-RU" sz="3600">
                <a:solidFill>
                  <a:srgbClr val="FFFF00"/>
                </a:solidFill>
              </a:rPr>
              <a:t>, що сидів на високому та піднесеному престолі…</a:t>
            </a:r>
            <a:endParaRPr i="1" sz="3600">
              <a:solidFill>
                <a:srgbClr val="FFFF00"/>
              </a:solidFill>
            </a:endParaRPr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sz="360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7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959"/>
              <a:buFont typeface="Calibri"/>
              <a:buNone/>
            </a:pPr>
            <a:r>
              <a:rPr b="1" lang="ru-RU" sz="3959">
                <a:solidFill>
                  <a:schemeClr val="lt1"/>
                </a:solidFill>
              </a:rPr>
              <a:t>ІІ. Невірство Юди, надія на Месію з роду Давида (7-12)</a:t>
            </a:r>
            <a:br>
              <a:rPr lang="ru-RU" sz="3959">
                <a:solidFill>
                  <a:schemeClr val="lt1"/>
                </a:solidFill>
              </a:rPr>
            </a:br>
            <a:endParaRPr sz="3959">
              <a:solidFill>
                <a:schemeClr val="lt1"/>
              </a:solidFill>
            </a:endParaRPr>
          </a:p>
        </p:txBody>
      </p:sp>
      <p:sp>
        <p:nvSpPr>
          <p:cNvPr id="132" name="Google Shape;132;p7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94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Char char="•"/>
            </a:pPr>
            <a:r>
              <a:rPr i="1" lang="ru-RU" sz="4400">
                <a:solidFill>
                  <a:srgbClr val="FFFF00"/>
                </a:solidFill>
              </a:rPr>
              <a:t>7:14 …Тому Господь Сам дасть вам знака: </a:t>
            </a:r>
            <a:r>
              <a:rPr i="1" lang="ru-RU" sz="4400">
                <a:solidFill>
                  <a:schemeClr val="lt1"/>
                </a:solidFill>
              </a:rPr>
              <a:t>Ось Діва в утробі зачне, і Сина породить, і назвеш ім'я Йому: Еммануїл.</a:t>
            </a:r>
            <a:endParaRPr i="1" sz="44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8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959"/>
              <a:buFont typeface="Calibri"/>
              <a:buNone/>
            </a:pPr>
            <a:r>
              <a:rPr b="1" lang="ru-RU" sz="3959">
                <a:solidFill>
                  <a:schemeClr val="lt1"/>
                </a:solidFill>
              </a:rPr>
              <a:t>ІІІ. Вірність Бога, верховенство над народами (13-23)</a:t>
            </a:r>
            <a:br>
              <a:rPr lang="ru-RU" sz="3959">
                <a:solidFill>
                  <a:schemeClr val="lt1"/>
                </a:solidFill>
              </a:rPr>
            </a:br>
            <a:endParaRPr sz="3959">
              <a:solidFill>
                <a:schemeClr val="lt1"/>
              </a:solidFill>
            </a:endParaRPr>
          </a:p>
        </p:txBody>
      </p:sp>
      <p:sp>
        <p:nvSpPr>
          <p:cNvPr id="139" name="Google Shape;139;p8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40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000"/>
              <a:buChar char="•"/>
            </a:pPr>
            <a:r>
              <a:rPr i="1" lang="ru-RU" sz="4000">
                <a:solidFill>
                  <a:srgbClr val="FFFF00"/>
                </a:solidFill>
              </a:rPr>
              <a:t>13:11 І </a:t>
            </a:r>
            <a:r>
              <a:rPr i="1" lang="ru-RU" sz="4000">
                <a:solidFill>
                  <a:schemeClr val="lt1"/>
                </a:solidFill>
              </a:rPr>
              <a:t>Я покараю всесвіт за зло</a:t>
            </a:r>
            <a:r>
              <a:rPr i="1" lang="ru-RU" sz="4000">
                <a:solidFill>
                  <a:srgbClr val="FFFF00"/>
                </a:solidFill>
              </a:rPr>
              <a:t>, а безбожних за їхню провину, бундючність злочинця спиню, а гордість насильників знижу!</a:t>
            </a:r>
            <a:endParaRPr/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9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b="1" lang="ru-RU">
                <a:solidFill>
                  <a:schemeClr val="lt1"/>
                </a:solidFill>
              </a:rPr>
              <a:t>ІV. Руйнування усієї землі і надія для Юдеї (24-27)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46" name="Google Shape;146;p9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Char char="•"/>
            </a:pPr>
            <a:r>
              <a:rPr i="1" lang="ru-RU" sz="3600">
                <a:solidFill>
                  <a:srgbClr val="FFFF00"/>
                </a:solidFill>
              </a:rPr>
              <a:t>24:1 Ось </a:t>
            </a:r>
            <a:r>
              <a:rPr i="1" lang="ru-RU" sz="3600">
                <a:solidFill>
                  <a:schemeClr val="lt1"/>
                </a:solidFill>
              </a:rPr>
              <a:t>Господь нищить землю й пустошить її</a:t>
            </a:r>
            <a:r>
              <a:rPr i="1" lang="ru-RU" sz="3600">
                <a:solidFill>
                  <a:srgbClr val="FFFF00"/>
                </a:solidFill>
              </a:rPr>
              <a:t>, й обертає поверхню її, а мешканців її розпорошує. 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Char char="•"/>
            </a:pPr>
            <a:r>
              <a:rPr i="1" lang="ru-RU" sz="3600">
                <a:solidFill>
                  <a:srgbClr val="FFFF00"/>
                </a:solidFill>
              </a:rPr>
              <a:t>25:8 </a:t>
            </a:r>
            <a:r>
              <a:rPr i="1" lang="ru-RU" sz="3600">
                <a:solidFill>
                  <a:schemeClr val="lt1"/>
                </a:solidFill>
              </a:rPr>
              <a:t>Смерть знищена буде назавжди</a:t>
            </a:r>
            <a:r>
              <a:rPr i="1" lang="ru-RU" sz="3600">
                <a:solidFill>
                  <a:srgbClr val="FFFF00"/>
                </a:solidFill>
              </a:rPr>
              <a:t>, і витре сльозу Господь Бог із обличчя усякого, і ганьбу народу Свого він усуне з усієї землі, бо Господь це сказав. </a:t>
            </a:r>
            <a:endParaRPr sz="360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2020-08-04T14:31:53Z</dcterms:created>
  <dc:creator>Вася</dc:creator>
</cp:coreProperties>
</file>