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0" d="100"/>
          <a:sy n="40" d="100"/>
        </p:scale>
        <p:origin x="72" y="7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95F2F-348D-4050-9A66-3E30C8A774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CB5BD9C-9105-419E-9528-18AA5D9972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6C94118-4711-4F8D-A17D-55BF50D8ACC4}"/>
              </a:ext>
            </a:extLst>
          </p:cNvPr>
          <p:cNvSpPr>
            <a:spLocks noGrp="1"/>
          </p:cNvSpPr>
          <p:nvPr>
            <p:ph type="dt" sz="half" idx="10"/>
          </p:nvPr>
        </p:nvSpPr>
        <p:spPr/>
        <p:txBody>
          <a:bodyPr/>
          <a:lstStyle/>
          <a:p>
            <a:fld id="{EF4BE54D-4121-41E3-B2CD-C177B1FD0A17}" type="datetimeFigureOut">
              <a:rPr lang="en-US" smtClean="0"/>
              <a:t>10/21/2017</a:t>
            </a:fld>
            <a:endParaRPr lang="en-US"/>
          </a:p>
        </p:txBody>
      </p:sp>
      <p:sp>
        <p:nvSpPr>
          <p:cNvPr id="5" name="Footer Placeholder 4">
            <a:extLst>
              <a:ext uri="{FF2B5EF4-FFF2-40B4-BE49-F238E27FC236}">
                <a16:creationId xmlns:a16="http://schemas.microsoft.com/office/drawing/2014/main" id="{167BA71C-429F-42D4-B423-5237A52F1B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B1FF0A-039D-44C6-9AA4-286C6661744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12718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1D3CB-5946-4732-BFE8-A53078613C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CE61C75-EA60-480D-807B-8AA5CBADD6E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2AABAE-A101-418F-8C21-D1724B355A1D}"/>
              </a:ext>
            </a:extLst>
          </p:cNvPr>
          <p:cNvSpPr>
            <a:spLocks noGrp="1"/>
          </p:cNvSpPr>
          <p:nvPr>
            <p:ph type="dt" sz="half" idx="10"/>
          </p:nvPr>
        </p:nvSpPr>
        <p:spPr/>
        <p:txBody>
          <a:bodyPr/>
          <a:lstStyle/>
          <a:p>
            <a:fld id="{EF4BE54D-4121-41E3-B2CD-C177B1FD0A17}" type="datetimeFigureOut">
              <a:rPr lang="en-US" smtClean="0"/>
              <a:t>10/21/2017</a:t>
            </a:fld>
            <a:endParaRPr lang="en-US"/>
          </a:p>
        </p:txBody>
      </p:sp>
      <p:sp>
        <p:nvSpPr>
          <p:cNvPr id="5" name="Footer Placeholder 4">
            <a:extLst>
              <a:ext uri="{FF2B5EF4-FFF2-40B4-BE49-F238E27FC236}">
                <a16:creationId xmlns:a16="http://schemas.microsoft.com/office/drawing/2014/main" id="{1D807585-6D34-4019-A4C4-A6D13165C1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2FCCED-2548-4E1D-B28D-9774FAB19AFA}"/>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853786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F34707-C820-4F92-A1C5-75A3C684FF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39B9A0-79B7-457D-8599-78AFDF4EF04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22CC78-C4BB-4364-BB83-428580A27D32}"/>
              </a:ext>
            </a:extLst>
          </p:cNvPr>
          <p:cNvSpPr>
            <a:spLocks noGrp="1"/>
          </p:cNvSpPr>
          <p:nvPr>
            <p:ph type="dt" sz="half" idx="10"/>
          </p:nvPr>
        </p:nvSpPr>
        <p:spPr/>
        <p:txBody>
          <a:bodyPr/>
          <a:lstStyle/>
          <a:p>
            <a:fld id="{EF4BE54D-4121-41E3-B2CD-C177B1FD0A17}" type="datetimeFigureOut">
              <a:rPr lang="en-US" smtClean="0"/>
              <a:t>10/21/2017</a:t>
            </a:fld>
            <a:endParaRPr lang="en-US"/>
          </a:p>
        </p:txBody>
      </p:sp>
      <p:sp>
        <p:nvSpPr>
          <p:cNvPr id="5" name="Footer Placeholder 4">
            <a:extLst>
              <a:ext uri="{FF2B5EF4-FFF2-40B4-BE49-F238E27FC236}">
                <a16:creationId xmlns:a16="http://schemas.microsoft.com/office/drawing/2014/main" id="{DB33B526-43F5-4DE4-A5FA-97A0FD288F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128C40-897F-44CA-BB0E-5BCA18701B7D}"/>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950700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C9701-8172-4D88-B8D8-5EC06756F5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E55070-F3AF-4806-B818-3FA707E645E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981BDC-501F-4AE6-9751-5586F88CB9DA}"/>
              </a:ext>
            </a:extLst>
          </p:cNvPr>
          <p:cNvSpPr>
            <a:spLocks noGrp="1"/>
          </p:cNvSpPr>
          <p:nvPr>
            <p:ph type="dt" sz="half" idx="10"/>
          </p:nvPr>
        </p:nvSpPr>
        <p:spPr/>
        <p:txBody>
          <a:bodyPr/>
          <a:lstStyle/>
          <a:p>
            <a:fld id="{EF4BE54D-4121-41E3-B2CD-C177B1FD0A17}" type="datetimeFigureOut">
              <a:rPr lang="en-US" smtClean="0"/>
              <a:t>10/21/2017</a:t>
            </a:fld>
            <a:endParaRPr lang="en-US"/>
          </a:p>
        </p:txBody>
      </p:sp>
      <p:sp>
        <p:nvSpPr>
          <p:cNvPr id="5" name="Footer Placeholder 4">
            <a:extLst>
              <a:ext uri="{FF2B5EF4-FFF2-40B4-BE49-F238E27FC236}">
                <a16:creationId xmlns:a16="http://schemas.microsoft.com/office/drawing/2014/main" id="{4E0A0730-BC8A-42E2-8737-2739A0FEE9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60C644-C831-43D1-8D5D-EF8782B267D9}"/>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42026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CED1F-2B6F-4C76-BDE0-36B2894110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5B21D55-FF2D-4601-A767-7014772DF7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EF28D8-CB43-469E-84C7-B7ADB14E9631}"/>
              </a:ext>
            </a:extLst>
          </p:cNvPr>
          <p:cNvSpPr>
            <a:spLocks noGrp="1"/>
          </p:cNvSpPr>
          <p:nvPr>
            <p:ph type="dt" sz="half" idx="10"/>
          </p:nvPr>
        </p:nvSpPr>
        <p:spPr/>
        <p:txBody>
          <a:bodyPr/>
          <a:lstStyle/>
          <a:p>
            <a:fld id="{EF4BE54D-4121-41E3-B2CD-C177B1FD0A17}" type="datetimeFigureOut">
              <a:rPr lang="en-US" smtClean="0"/>
              <a:t>10/21/2017</a:t>
            </a:fld>
            <a:endParaRPr lang="en-US"/>
          </a:p>
        </p:txBody>
      </p:sp>
      <p:sp>
        <p:nvSpPr>
          <p:cNvPr id="5" name="Footer Placeholder 4">
            <a:extLst>
              <a:ext uri="{FF2B5EF4-FFF2-40B4-BE49-F238E27FC236}">
                <a16:creationId xmlns:a16="http://schemas.microsoft.com/office/drawing/2014/main" id="{DAA4EAB3-2326-46DD-B508-C60A7F9CBA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117059-02B7-43CD-A95D-259E4120D3E5}"/>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251579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18685-7467-4FD4-B1EA-C917E4E4D0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349078-8D7C-4E7D-9F0F-7B1490EF423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8F37626-1D55-4290-843A-5751FF038F3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F1FA96-A916-4D2A-882C-89497DD0C1F8}"/>
              </a:ext>
            </a:extLst>
          </p:cNvPr>
          <p:cNvSpPr>
            <a:spLocks noGrp="1"/>
          </p:cNvSpPr>
          <p:nvPr>
            <p:ph type="dt" sz="half" idx="10"/>
          </p:nvPr>
        </p:nvSpPr>
        <p:spPr/>
        <p:txBody>
          <a:bodyPr/>
          <a:lstStyle/>
          <a:p>
            <a:fld id="{EF4BE54D-4121-41E3-B2CD-C177B1FD0A17}" type="datetimeFigureOut">
              <a:rPr lang="en-US" smtClean="0"/>
              <a:t>10/21/2017</a:t>
            </a:fld>
            <a:endParaRPr lang="en-US"/>
          </a:p>
        </p:txBody>
      </p:sp>
      <p:sp>
        <p:nvSpPr>
          <p:cNvPr id="6" name="Footer Placeholder 5">
            <a:extLst>
              <a:ext uri="{FF2B5EF4-FFF2-40B4-BE49-F238E27FC236}">
                <a16:creationId xmlns:a16="http://schemas.microsoft.com/office/drawing/2014/main" id="{7E9FB979-CADE-49AE-8CA4-1F5628797B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622370-311D-45A7-B4E5-BC01DDE9101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765322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CB7F7-EC70-4085-B0BD-00A361D635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DEFC5AE-70D1-4A3F-A722-8BB0E68A5C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CAC5A5E-7121-412F-B141-5C8D2E9BACA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AB8DF1-31FE-45F4-894A-0F8F6C4D60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B3A2827-B0B3-493C-B4EC-D5F42C42993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8ECA34-E372-4566-8A7D-7C7CEB40DD93}"/>
              </a:ext>
            </a:extLst>
          </p:cNvPr>
          <p:cNvSpPr>
            <a:spLocks noGrp="1"/>
          </p:cNvSpPr>
          <p:nvPr>
            <p:ph type="dt" sz="half" idx="10"/>
          </p:nvPr>
        </p:nvSpPr>
        <p:spPr/>
        <p:txBody>
          <a:bodyPr/>
          <a:lstStyle/>
          <a:p>
            <a:fld id="{EF4BE54D-4121-41E3-B2CD-C177B1FD0A17}" type="datetimeFigureOut">
              <a:rPr lang="en-US" smtClean="0"/>
              <a:t>10/21/2017</a:t>
            </a:fld>
            <a:endParaRPr lang="en-US"/>
          </a:p>
        </p:txBody>
      </p:sp>
      <p:sp>
        <p:nvSpPr>
          <p:cNvPr id="8" name="Footer Placeholder 7">
            <a:extLst>
              <a:ext uri="{FF2B5EF4-FFF2-40B4-BE49-F238E27FC236}">
                <a16:creationId xmlns:a16="http://schemas.microsoft.com/office/drawing/2014/main" id="{243537D0-60CE-46BC-BBA0-30563C1573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B11064C-0406-44CA-812F-D33F056CFC78}"/>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18334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37DA5-6A17-44BC-98FB-CC5823E04D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8BCBC7D-CCE5-4994-9DCA-8294C54AC03B}"/>
              </a:ext>
            </a:extLst>
          </p:cNvPr>
          <p:cNvSpPr>
            <a:spLocks noGrp="1"/>
          </p:cNvSpPr>
          <p:nvPr>
            <p:ph type="dt" sz="half" idx="10"/>
          </p:nvPr>
        </p:nvSpPr>
        <p:spPr/>
        <p:txBody>
          <a:bodyPr/>
          <a:lstStyle/>
          <a:p>
            <a:fld id="{EF4BE54D-4121-41E3-B2CD-C177B1FD0A17}" type="datetimeFigureOut">
              <a:rPr lang="en-US" smtClean="0"/>
              <a:t>10/21/2017</a:t>
            </a:fld>
            <a:endParaRPr lang="en-US"/>
          </a:p>
        </p:txBody>
      </p:sp>
      <p:sp>
        <p:nvSpPr>
          <p:cNvPr id="4" name="Footer Placeholder 3">
            <a:extLst>
              <a:ext uri="{FF2B5EF4-FFF2-40B4-BE49-F238E27FC236}">
                <a16:creationId xmlns:a16="http://schemas.microsoft.com/office/drawing/2014/main" id="{ABA12AAD-0523-4423-876D-113DF69129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5A9EC83-D917-4F27-A779-0EBE80EC35D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2449420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BFE647-EA34-4D11-881C-E2E70E162F8D}"/>
              </a:ext>
            </a:extLst>
          </p:cNvPr>
          <p:cNvSpPr>
            <a:spLocks noGrp="1"/>
          </p:cNvSpPr>
          <p:nvPr>
            <p:ph type="dt" sz="half" idx="10"/>
          </p:nvPr>
        </p:nvSpPr>
        <p:spPr/>
        <p:txBody>
          <a:bodyPr/>
          <a:lstStyle/>
          <a:p>
            <a:fld id="{EF4BE54D-4121-41E3-B2CD-C177B1FD0A17}" type="datetimeFigureOut">
              <a:rPr lang="en-US" smtClean="0"/>
              <a:t>10/21/2017</a:t>
            </a:fld>
            <a:endParaRPr lang="en-US"/>
          </a:p>
        </p:txBody>
      </p:sp>
      <p:sp>
        <p:nvSpPr>
          <p:cNvPr id="3" name="Footer Placeholder 2">
            <a:extLst>
              <a:ext uri="{FF2B5EF4-FFF2-40B4-BE49-F238E27FC236}">
                <a16:creationId xmlns:a16="http://schemas.microsoft.com/office/drawing/2014/main" id="{F2EA62E7-C5A8-4469-8C7A-59604B5DCC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E747C71-BFC2-45DD-A269-67E059008BC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75028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F628A-508B-4E41-B8F0-8ACB3A305A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85A11F3-EA18-4B5F-BA7B-24A21060A1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74A687-0608-44CF-9483-DA8B31B848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627335-E2D0-40C9-AD9B-3CF174371C61}"/>
              </a:ext>
            </a:extLst>
          </p:cNvPr>
          <p:cNvSpPr>
            <a:spLocks noGrp="1"/>
          </p:cNvSpPr>
          <p:nvPr>
            <p:ph type="dt" sz="half" idx="10"/>
          </p:nvPr>
        </p:nvSpPr>
        <p:spPr/>
        <p:txBody>
          <a:bodyPr/>
          <a:lstStyle/>
          <a:p>
            <a:fld id="{EF4BE54D-4121-41E3-B2CD-C177B1FD0A17}" type="datetimeFigureOut">
              <a:rPr lang="en-US" smtClean="0"/>
              <a:t>10/21/2017</a:t>
            </a:fld>
            <a:endParaRPr lang="en-US"/>
          </a:p>
        </p:txBody>
      </p:sp>
      <p:sp>
        <p:nvSpPr>
          <p:cNvPr id="6" name="Footer Placeholder 5">
            <a:extLst>
              <a:ext uri="{FF2B5EF4-FFF2-40B4-BE49-F238E27FC236}">
                <a16:creationId xmlns:a16="http://schemas.microsoft.com/office/drawing/2014/main" id="{DEE13596-E9FC-4146-857B-63BB55DC5A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03FCD6-1E5E-4104-83C1-B189E3E5F9A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64505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AD764-A025-4B9F-AC83-D9B03B07F3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CDB71CF-152B-4849-AA7F-282B6C6B39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A2F368-6FD8-4440-AFD3-8989998E58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9E6ABAC-AFAF-43E1-8414-3CC32826DECD}"/>
              </a:ext>
            </a:extLst>
          </p:cNvPr>
          <p:cNvSpPr>
            <a:spLocks noGrp="1"/>
          </p:cNvSpPr>
          <p:nvPr>
            <p:ph type="dt" sz="half" idx="10"/>
          </p:nvPr>
        </p:nvSpPr>
        <p:spPr/>
        <p:txBody>
          <a:bodyPr/>
          <a:lstStyle/>
          <a:p>
            <a:fld id="{EF4BE54D-4121-41E3-B2CD-C177B1FD0A17}" type="datetimeFigureOut">
              <a:rPr lang="en-US" smtClean="0"/>
              <a:t>10/21/2017</a:t>
            </a:fld>
            <a:endParaRPr lang="en-US"/>
          </a:p>
        </p:txBody>
      </p:sp>
      <p:sp>
        <p:nvSpPr>
          <p:cNvPr id="6" name="Footer Placeholder 5">
            <a:extLst>
              <a:ext uri="{FF2B5EF4-FFF2-40B4-BE49-F238E27FC236}">
                <a16:creationId xmlns:a16="http://schemas.microsoft.com/office/drawing/2014/main" id="{E91621C1-636D-497C-A6EE-87268E6619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9DC6CF-EDA6-475A-8FCD-A6CC6E24C38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911707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EC0900-28D9-4EFE-85CB-493E6D4DDB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DD716B4-0BAF-4BDE-BC5F-7552C760B3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74500B-D606-4F55-9E79-B6D760CB9D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4BE54D-4121-41E3-B2CD-C177B1FD0A17}" type="datetimeFigureOut">
              <a:rPr lang="en-US" smtClean="0"/>
              <a:t>10/21/2017</a:t>
            </a:fld>
            <a:endParaRPr lang="en-US"/>
          </a:p>
        </p:txBody>
      </p:sp>
      <p:sp>
        <p:nvSpPr>
          <p:cNvPr id="5" name="Footer Placeholder 4">
            <a:extLst>
              <a:ext uri="{FF2B5EF4-FFF2-40B4-BE49-F238E27FC236}">
                <a16:creationId xmlns:a16="http://schemas.microsoft.com/office/drawing/2014/main" id="{66285805-5759-487D-B15C-41F6D55DF2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2909965-5351-4610-B39B-5FD7127C28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AEAF53-C915-4E95-A2CC-F4DF957A750A}" type="slidenum">
              <a:rPr lang="en-US" smtClean="0"/>
              <a:t>‹#›</a:t>
            </a:fld>
            <a:endParaRPr lang="en-US"/>
          </a:p>
        </p:txBody>
      </p:sp>
    </p:spTree>
    <p:extLst>
      <p:ext uri="{BB962C8B-B14F-4D97-AF65-F5344CB8AC3E}">
        <p14:creationId xmlns:p14="http://schemas.microsoft.com/office/powerpoint/2010/main" val="3078999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C46B1-6611-4CF1-A430-5897DCE21B7E}"/>
              </a:ext>
            </a:extLst>
          </p:cNvPr>
          <p:cNvSpPr>
            <a:spLocks noGrp="1"/>
          </p:cNvSpPr>
          <p:nvPr>
            <p:ph type="ctrTitle"/>
          </p:nvPr>
        </p:nvSpPr>
        <p:spPr>
          <a:xfrm>
            <a:off x="0" y="1"/>
            <a:ext cx="12192000" cy="914400"/>
          </a:xfrm>
        </p:spPr>
        <p:txBody>
          <a:bodyPr>
            <a:normAutofit/>
          </a:bodyPr>
          <a:lstStyle/>
          <a:p>
            <a:r>
              <a:rPr lang="es-AR" sz="4400" b="1" u="sng" dirty="0">
                <a:latin typeface="Times New Roman" panose="02020603050405020304" pitchFamily="18" charset="0"/>
                <a:cs typeface="Times New Roman" panose="02020603050405020304" pitchFamily="18" charset="0"/>
              </a:rPr>
              <a:t>Cuidado Pastoral y Matrimonio </a:t>
            </a:r>
            <a:r>
              <a:rPr lang="es-AR" sz="4400" b="1" dirty="0">
                <a:latin typeface="Times New Roman" panose="02020603050405020304" pitchFamily="18" charset="0"/>
                <a:cs typeface="Times New Roman" panose="02020603050405020304" pitchFamily="18" charset="0"/>
              </a:rPr>
              <a:t>(Presentación 9)</a:t>
            </a:r>
            <a:endParaRPr lang="es-AR" sz="5400" b="1"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019EED0D-906F-4CCB-B30A-45C6B982E0A4}"/>
              </a:ext>
            </a:extLst>
          </p:cNvPr>
          <p:cNvSpPr>
            <a:spLocks noGrp="1"/>
          </p:cNvSpPr>
          <p:nvPr>
            <p:ph type="subTitle" idx="1"/>
          </p:nvPr>
        </p:nvSpPr>
        <p:spPr>
          <a:xfrm>
            <a:off x="0" y="914401"/>
            <a:ext cx="12192000" cy="866273"/>
          </a:xfrm>
        </p:spPr>
        <p:txBody>
          <a:bodyPr>
            <a:normAutofit/>
          </a:bodyPr>
          <a:lstStyle/>
          <a:p>
            <a:r>
              <a:rPr lang="es-AR" sz="3600" b="1" dirty="0">
                <a:latin typeface="Times New Roman" panose="02020603050405020304" pitchFamily="18" charset="0"/>
                <a:cs typeface="Times New Roman" panose="02020603050405020304" pitchFamily="18" charset="0"/>
              </a:rPr>
              <a:t>La decisión que haces en la batalla contra fuegos destructivos</a:t>
            </a:r>
          </a:p>
        </p:txBody>
      </p:sp>
      <p:pic>
        <p:nvPicPr>
          <p:cNvPr id="1026" name="Picture 2" descr="Image result for Taking Decisions">
            <a:extLst>
              <a:ext uri="{FF2B5EF4-FFF2-40B4-BE49-F238E27FC236}">
                <a16:creationId xmlns:a16="http://schemas.microsoft.com/office/drawing/2014/main" id="{1D85C6D1-947F-49EA-87B8-E698A952180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780674"/>
            <a:ext cx="6000749" cy="507732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Taking Decisions">
            <a:extLst>
              <a:ext uri="{FF2B5EF4-FFF2-40B4-BE49-F238E27FC236}">
                <a16:creationId xmlns:a16="http://schemas.microsoft.com/office/drawing/2014/main" id="{2ABB0980-335A-4DEF-9D7B-683E44C2EA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2989" y="1828801"/>
            <a:ext cx="5719011" cy="50291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8029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5400" b="1" u="sng" dirty="0">
                <a:latin typeface="Times New Roman" panose="02020603050405020304" pitchFamily="18" charset="0"/>
                <a:cs typeface="Times New Roman" panose="02020603050405020304" pitchFamily="18" charset="0"/>
              </a:rPr>
              <a:t>Nota final</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86589"/>
            <a:ext cx="12192000" cy="5532437"/>
          </a:xfrm>
        </p:spPr>
        <p:txBody>
          <a:bodyPr>
            <a:normAutofit fontScale="70000" lnSpcReduction="20000"/>
          </a:bodyPr>
          <a:lstStyle/>
          <a:p>
            <a:r>
              <a:rPr lang="es-AR" sz="5400" b="1" dirty="0">
                <a:latin typeface="Times New Roman" panose="02020603050405020304" pitchFamily="18" charset="0"/>
                <a:cs typeface="Times New Roman" panose="02020603050405020304" pitchFamily="18" charset="0"/>
              </a:rPr>
              <a:t>Cada conflicto presenta una oportunidad para hacer decisiones que impacten el resultado del conflicto</a:t>
            </a:r>
          </a:p>
          <a:p>
            <a:r>
              <a:rPr lang="es-AR" sz="5400" b="1" dirty="0">
                <a:latin typeface="Times New Roman" panose="02020603050405020304" pitchFamily="18" charset="0"/>
                <a:cs typeface="Times New Roman" panose="02020603050405020304" pitchFamily="18" charset="0"/>
              </a:rPr>
              <a:t>Tus decisiones pueden ser motivadas e influenciadas por lo que pasa en el fuego destructivo o por lo que recibes del Señor en el fuego de Paz</a:t>
            </a:r>
          </a:p>
          <a:p>
            <a:r>
              <a:rPr lang="es-AR" sz="5400" b="1" dirty="0">
                <a:latin typeface="Times New Roman" panose="02020603050405020304" pitchFamily="18" charset="0"/>
                <a:cs typeface="Times New Roman" panose="02020603050405020304" pitchFamily="18" charset="0"/>
              </a:rPr>
              <a:t> La decisión que haces en cada conflicto es lo que iniciara tu respuesta al conflicto</a:t>
            </a:r>
          </a:p>
          <a:p>
            <a:r>
              <a:rPr lang="es-AR" sz="5400" b="1" dirty="0">
                <a:latin typeface="Times New Roman" panose="02020603050405020304" pitchFamily="18" charset="0"/>
                <a:cs typeface="Times New Roman" panose="02020603050405020304" pitchFamily="18" charset="0"/>
              </a:rPr>
              <a:t>Pelear el fuego con fuego es pelear con el fuego destructor con el fuego del espíritu Santo y que el </a:t>
            </a:r>
            <a:r>
              <a:rPr lang="es-AR" sz="5400" b="1" dirty="0" err="1">
                <a:latin typeface="Times New Roman" panose="02020603050405020304" pitchFamily="18" charset="0"/>
                <a:cs typeface="Times New Roman" panose="02020603050405020304" pitchFamily="18" charset="0"/>
              </a:rPr>
              <a:t>Senor</a:t>
            </a:r>
            <a:r>
              <a:rPr lang="es-AR" sz="5400" b="1" dirty="0">
                <a:latin typeface="Times New Roman" panose="02020603050405020304" pitchFamily="18" charset="0"/>
                <a:cs typeface="Times New Roman" panose="02020603050405020304" pitchFamily="18" charset="0"/>
              </a:rPr>
              <a:t> provea de lo que tu obtienes de buscar su presencia en el fuego de paz. Es vencer el mal con el bien, bendecir y no maldecir, es amar a nuestros enemigos</a:t>
            </a:r>
          </a:p>
          <a:p>
            <a:endParaRPr lang="es-AR" sz="5400" b="1" dirty="0">
              <a:latin typeface="Times New Roman" panose="02020603050405020304" pitchFamily="18" charset="0"/>
              <a:cs typeface="Times New Roman" panose="02020603050405020304" pitchFamily="18" charset="0"/>
            </a:endParaRPr>
          </a:p>
          <a:p>
            <a:endParaRPr lang="es-A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8673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Introducción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a:bodyPr>
          <a:lstStyle/>
          <a:p>
            <a:r>
              <a:rPr lang="es-AR" sz="3600" b="1" dirty="0">
                <a:latin typeface="Times New Roman" panose="02020603050405020304" pitchFamily="18" charset="0"/>
                <a:cs typeface="Times New Roman" panose="02020603050405020304" pitchFamily="18" charset="0"/>
              </a:rPr>
              <a:t>Esta es la tercera sesión en como responder a fuegos destructivos de la manera que Glorifique a nuestro Dios</a:t>
            </a:r>
          </a:p>
          <a:p>
            <a:r>
              <a:rPr lang="es-AR" sz="3600" b="1" dirty="0">
                <a:latin typeface="Times New Roman" panose="02020603050405020304" pitchFamily="18" charset="0"/>
                <a:cs typeface="Times New Roman" panose="02020603050405020304" pitchFamily="18" charset="0"/>
              </a:rPr>
              <a:t>Hablamos del fuego destructivo y el fuego de Paz y que transforma</a:t>
            </a:r>
          </a:p>
          <a:p>
            <a:r>
              <a:rPr lang="es-AR" sz="3600" b="1" dirty="0">
                <a:latin typeface="Times New Roman" panose="02020603050405020304" pitchFamily="18" charset="0"/>
                <a:cs typeface="Times New Roman" panose="02020603050405020304" pitchFamily="18" charset="0"/>
              </a:rPr>
              <a:t>Hablaremos de la decisión que existe en cada conflicto – es una decisión que puede hacer que el fuego sea destructivo o que transforme</a:t>
            </a:r>
          </a:p>
          <a:p>
            <a:r>
              <a:rPr lang="es-AR" sz="3600" b="1" dirty="0">
                <a:latin typeface="Times New Roman" panose="02020603050405020304" pitchFamily="18" charset="0"/>
                <a:cs typeface="Times New Roman" panose="02020603050405020304" pitchFamily="18" charset="0"/>
              </a:rPr>
              <a:t>La decisión es profunda en su simplicidad- El conflicto presenta la opción de muchas decisiones.</a:t>
            </a:r>
            <a:r>
              <a:rPr lang="es-AR" sz="3600" b="1" u="sng" dirty="0">
                <a:latin typeface="Times New Roman" panose="02020603050405020304" pitchFamily="18" charset="0"/>
                <a:cs typeface="Times New Roman" panose="02020603050405020304" pitchFamily="18" charset="0"/>
              </a:rPr>
              <a:t> </a:t>
            </a:r>
            <a:r>
              <a:rPr lang="es-AR" sz="3600" b="1" dirty="0">
                <a:latin typeface="Times New Roman" panose="02020603050405020304" pitchFamily="18" charset="0"/>
                <a:cs typeface="Times New Roman" panose="02020603050405020304" pitchFamily="18" charset="0"/>
              </a:rPr>
              <a:t>Decisiones impactan como actúas, las decisiones importan. Cada decisión que tu haces es como una semilla que pronto dará fruto</a:t>
            </a:r>
          </a:p>
          <a:p>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2646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La Decisión Importa- </a:t>
            </a:r>
            <a:r>
              <a:rPr lang="es-AR" sz="3600" b="1" u="sng" dirty="0">
                <a:latin typeface="Times New Roman" panose="02020603050405020304" pitchFamily="18" charset="0"/>
                <a:cs typeface="Times New Roman" panose="02020603050405020304" pitchFamily="18" charset="0"/>
              </a:rPr>
              <a:t>Es como una semilla que plantas</a:t>
            </a:r>
            <a:endParaRPr lang="es-AR" b="1"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ES" sz="4400" b="1" dirty="0">
                <a:latin typeface="Times New Roman" panose="02020603050405020304" pitchFamily="18" charset="0"/>
                <a:cs typeface="Times New Roman" panose="02020603050405020304" pitchFamily="18" charset="0"/>
              </a:rPr>
              <a:t>No os engañéis; Dios no puede ser burlado: pues todo lo que el hombre sembrare, eso también segará. Porque el que siembra para su carne, de la carne segará corrupción; mas el que siembra para el Espíritu, del Espíritu segará vida eterna. Gálatas 6:7-8 RV60</a:t>
            </a:r>
          </a:p>
          <a:p>
            <a:r>
              <a:rPr lang="es-ES" sz="4400" b="1" dirty="0">
                <a:latin typeface="Times New Roman" panose="02020603050405020304" pitchFamily="18" charset="0"/>
                <a:cs typeface="Times New Roman" panose="02020603050405020304" pitchFamily="18" charset="0"/>
              </a:rPr>
              <a:t>“Y el fruto de justicia se siembra en paz para aquellos que hacen la paz.” Santiago 3:18</a:t>
            </a:r>
          </a:p>
        </p:txBody>
      </p:sp>
    </p:spTree>
    <p:extLst>
      <p:ext uri="{BB962C8B-B14F-4D97-AF65-F5344CB8AC3E}">
        <p14:creationId xmlns:p14="http://schemas.microsoft.com/office/powerpoint/2010/main" val="3546720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Traer a Dios nuestras decisiones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AR" sz="3600" b="1" dirty="0">
                <a:latin typeface="Times New Roman" panose="02020603050405020304" pitchFamily="18" charset="0"/>
                <a:cs typeface="Times New Roman" panose="02020603050405020304" pitchFamily="18" charset="0"/>
              </a:rPr>
              <a:t>Cuando las decisión que hacen se toman en medio del conflicto con un fuego que destruye ya has sido influenciado por las circunstancias, emociones y relaciones presentes en ese conflicto </a:t>
            </a:r>
          </a:p>
          <a:p>
            <a:r>
              <a:rPr lang="es-AR" sz="3600" b="1" dirty="0">
                <a:latin typeface="Times New Roman" panose="02020603050405020304" pitchFamily="18" charset="0"/>
                <a:cs typeface="Times New Roman" panose="02020603050405020304" pitchFamily="18" charset="0"/>
              </a:rPr>
              <a:t>Pero si las decisiones que tomas en un fuego de paz lo que te influencia es la presencia de Dios su propósito y su poder que encuentras al empaparte de su palabra y buscando su guía y obteniendo el consejo directo de Dios. Dios quiere que le traigamos nuestras decisiones a El para dirección y guía.</a:t>
            </a:r>
          </a:p>
        </p:txBody>
      </p:sp>
    </p:spTree>
    <p:extLst>
      <p:ext uri="{BB962C8B-B14F-4D97-AF65-F5344CB8AC3E}">
        <p14:creationId xmlns:p14="http://schemas.microsoft.com/office/powerpoint/2010/main" val="3094706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Traer a Dios nuestras decisiones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a:bodyPr>
          <a:lstStyle/>
          <a:p>
            <a:r>
              <a:rPr lang="es-ES" sz="4400" b="1" dirty="0">
                <a:latin typeface="Times New Roman" panose="02020603050405020304" pitchFamily="18" charset="0"/>
                <a:cs typeface="Times New Roman" panose="02020603050405020304" pitchFamily="18" charset="0"/>
              </a:rPr>
              <a:t>A los cielos y a la tierra llamo por testigos hoy contra vosotros, que os he puesto delante la vida y la muerte, la bendición y la maldición; escoge, pues, la vida, para que vivas tú y tu descendencia;</a:t>
            </a:r>
            <a:r>
              <a:rPr lang="es-ES" sz="4400" b="1" baseline="30000" dirty="0">
                <a:latin typeface="Times New Roman" panose="02020603050405020304" pitchFamily="18" charset="0"/>
                <a:cs typeface="Times New Roman" panose="02020603050405020304" pitchFamily="18" charset="0"/>
              </a:rPr>
              <a:t> </a:t>
            </a:r>
            <a:r>
              <a:rPr lang="es-ES" sz="4400" b="1" dirty="0">
                <a:latin typeface="Times New Roman" panose="02020603050405020304" pitchFamily="18" charset="0"/>
                <a:cs typeface="Times New Roman" panose="02020603050405020304" pitchFamily="18" charset="0"/>
              </a:rPr>
              <a:t>amando a Jehová tu Dios, atendiendo a su voz, y siguiéndole a él; porque él es vida para ti, y prolongación de tus días. “ Deuteronomio 30:19-20 a </a:t>
            </a:r>
          </a:p>
          <a:p>
            <a:r>
              <a:rPr lang="es-ES" sz="4400" b="1" dirty="0">
                <a:latin typeface="Times New Roman" panose="02020603050405020304" pitchFamily="18" charset="0"/>
                <a:cs typeface="Times New Roman" panose="02020603050405020304" pitchFamily="18" charset="0"/>
              </a:rPr>
              <a:t>Este versículo nos recuerda traer nuestras decisiones a Dios que refleje nuestra obediencia a El</a:t>
            </a:r>
          </a:p>
        </p:txBody>
      </p:sp>
    </p:spTree>
    <p:extLst>
      <p:ext uri="{BB962C8B-B14F-4D97-AF65-F5344CB8AC3E}">
        <p14:creationId xmlns:p14="http://schemas.microsoft.com/office/powerpoint/2010/main" val="724772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1636295"/>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Pelea el Fuego con Fuego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lnSpcReduction="10000"/>
          </a:bodyPr>
          <a:lstStyle/>
          <a:p>
            <a:r>
              <a:rPr lang="es-AR" sz="3600" b="1" dirty="0">
                <a:latin typeface="Times New Roman" panose="02020603050405020304" pitchFamily="18" charset="0"/>
                <a:cs typeface="Times New Roman" panose="02020603050405020304" pitchFamily="18" charset="0"/>
              </a:rPr>
              <a:t>Tu tomas la decisión de pelear el fuego destructivo con el fuego de paz</a:t>
            </a:r>
          </a:p>
          <a:p>
            <a:r>
              <a:rPr lang="es-AR" sz="3600" b="1" dirty="0">
                <a:latin typeface="Times New Roman" panose="02020603050405020304" pitchFamily="18" charset="0"/>
                <a:cs typeface="Times New Roman" panose="02020603050405020304" pitchFamily="18" charset="0"/>
              </a:rPr>
              <a:t>Pelear el fuego con fuego es una técnica que consiste en encender un fuego mas grande que acabe el fuego mas pequeño</a:t>
            </a:r>
          </a:p>
          <a:p>
            <a:r>
              <a:rPr lang="es-AR" sz="3600" b="1" dirty="0">
                <a:latin typeface="Times New Roman" panose="02020603050405020304" pitchFamily="18" charset="0"/>
                <a:cs typeface="Times New Roman" panose="02020603050405020304" pitchFamily="18" charset="0"/>
              </a:rPr>
              <a:t>En un conflicto combatir el fuego con fuego es encender el fuego de Paz, buscando a Cristo por sabiduría, poder y  guía, e extinguir el fuego destructivo.</a:t>
            </a:r>
          </a:p>
          <a:p>
            <a:r>
              <a:rPr lang="es-AR" sz="3600" b="1" dirty="0">
                <a:latin typeface="Times New Roman" panose="02020603050405020304" pitchFamily="18" charset="0"/>
                <a:cs typeface="Times New Roman" panose="02020603050405020304" pitchFamily="18" charset="0"/>
              </a:rPr>
              <a:t>Cuando el fuego destructivo se desvanece podrás conocer la paz de Dios en el fuego de paz no importando que pasa en el fuego destructivo.</a:t>
            </a:r>
          </a:p>
        </p:txBody>
      </p:sp>
    </p:spTree>
    <p:extLst>
      <p:ext uri="{BB962C8B-B14F-4D97-AF65-F5344CB8AC3E}">
        <p14:creationId xmlns:p14="http://schemas.microsoft.com/office/powerpoint/2010/main" val="4066720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b="1" u="sng" dirty="0">
                <a:latin typeface="Times New Roman" panose="02020603050405020304" pitchFamily="18" charset="0"/>
                <a:cs typeface="Times New Roman" panose="02020603050405020304" pitchFamily="18" charset="0"/>
              </a:rPr>
              <a:t>Ejemplo de los amigos de Daniel</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20000"/>
          </a:bodyPr>
          <a:lstStyle/>
          <a:p>
            <a:r>
              <a:rPr lang="es-AR" sz="5400" b="1" dirty="0">
                <a:latin typeface="Times New Roman" panose="02020603050405020304" pitchFamily="18" charset="0"/>
                <a:cs typeface="Times New Roman" panose="02020603050405020304" pitchFamily="18" charset="0"/>
              </a:rPr>
              <a:t>Es como cuando sadrac, Mesac y Abednego los aventaron al fuego que había sido calentado 7 veces mas y no les hizo nada por la presencia de ese cuarto hombre en el fuego y ese hombre es cristo, El no solo esta en medio del fuego enseguida de ti, el vive en ti y provee con su presencia su propósito y conoces su paz en medio del fuego consumidor. Y sales hasta </a:t>
            </a:r>
            <a:r>
              <a:rPr lang="es-AR" sz="5400" b="1" dirty="0" err="1">
                <a:latin typeface="Times New Roman" panose="02020603050405020304" pitchFamily="18" charset="0"/>
                <a:cs typeface="Times New Roman" panose="02020603050405020304" pitchFamily="18" charset="0"/>
              </a:rPr>
              <a:t>qu</a:t>
            </a:r>
            <a:r>
              <a:rPr lang="es-AR" sz="5400" b="1" dirty="0">
                <a:latin typeface="Times New Roman" panose="02020603050405020304" pitchFamily="18" charset="0"/>
                <a:cs typeface="Times New Roman" panose="02020603050405020304" pitchFamily="18" charset="0"/>
              </a:rPr>
              <a:t> </a:t>
            </a:r>
            <a:r>
              <a:rPr lang="es-AR" sz="5400" b="1" dirty="0" err="1">
                <a:latin typeface="Times New Roman" panose="02020603050405020304" pitchFamily="18" charset="0"/>
                <a:cs typeface="Times New Roman" panose="02020603050405020304" pitchFamily="18" charset="0"/>
              </a:rPr>
              <a:t>ete</a:t>
            </a:r>
            <a:r>
              <a:rPr lang="es-AR" sz="5400" b="1" dirty="0">
                <a:latin typeface="Times New Roman" panose="02020603050405020304" pitchFamily="18" charset="0"/>
                <a:cs typeface="Times New Roman" panose="02020603050405020304" pitchFamily="18" charset="0"/>
              </a:rPr>
              <a:t> llamen fuera.</a:t>
            </a:r>
          </a:p>
        </p:txBody>
      </p:sp>
    </p:spTree>
    <p:extLst>
      <p:ext uri="{BB962C8B-B14F-4D97-AF65-F5344CB8AC3E}">
        <p14:creationId xmlns:p14="http://schemas.microsoft.com/office/powerpoint/2010/main" val="2568608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fontScale="90000"/>
          </a:bodyPr>
          <a:lstStyle/>
          <a:p>
            <a:pPr algn="ctr"/>
            <a:r>
              <a:rPr lang="es-AR" sz="3600" b="1" u="sng" dirty="0">
                <a:latin typeface="Times New Roman" panose="02020603050405020304" pitchFamily="18" charset="0"/>
                <a:cs typeface="Times New Roman" panose="02020603050405020304" pitchFamily="18" charset="0"/>
              </a:rPr>
              <a:t>El fuego de paz termina con todo lo que causa conflicto dentro de un fuego destructor</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AR" sz="5400" b="1" dirty="0">
                <a:latin typeface="Times New Roman" panose="02020603050405020304" pitchFamily="18" charset="0"/>
                <a:cs typeface="Times New Roman" panose="02020603050405020304" pitchFamily="18" charset="0"/>
              </a:rPr>
              <a:t>Trae tus respuestas naturales del fuego devastador al Señor en el fuego de paz, trae tus temores, tu enojo, tu orgullo, tu amargura, las mentiras, los chismes, el odio, los celos, la envidia, el egoísmo, confiésalos al Señor y el empezara a cambiarte conforme le busques</a:t>
            </a:r>
          </a:p>
        </p:txBody>
      </p:sp>
    </p:spTree>
    <p:extLst>
      <p:ext uri="{BB962C8B-B14F-4D97-AF65-F5344CB8AC3E}">
        <p14:creationId xmlns:p14="http://schemas.microsoft.com/office/powerpoint/2010/main" val="5131362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5400" b="1" u="sng" dirty="0">
                <a:latin typeface="Times New Roman" panose="02020603050405020304" pitchFamily="18" charset="0"/>
                <a:cs typeface="Times New Roman" panose="02020603050405020304" pitchFamily="18" charset="0"/>
              </a:rPr>
              <a:t>Pelea el Fuego con fuego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986589"/>
            <a:ext cx="12192000" cy="5532437"/>
          </a:xfrm>
        </p:spPr>
        <p:txBody>
          <a:bodyPr>
            <a:normAutofit fontScale="92500"/>
          </a:bodyPr>
          <a:lstStyle/>
          <a:p>
            <a:r>
              <a:rPr lang="es-AR" sz="5400" b="1" dirty="0">
                <a:latin typeface="Times New Roman" panose="02020603050405020304" pitchFamily="18" charset="0"/>
                <a:cs typeface="Times New Roman" panose="02020603050405020304" pitchFamily="18" charset="0"/>
              </a:rPr>
              <a:t>Pelea el fuego destructivo con el fuego del Espíritu Santo</a:t>
            </a:r>
          </a:p>
          <a:p>
            <a:r>
              <a:rPr lang="es-AR" sz="5400" b="1" dirty="0">
                <a:latin typeface="Times New Roman" panose="02020603050405020304" pitchFamily="18" charset="0"/>
                <a:cs typeface="Times New Roman" panose="02020603050405020304" pitchFamily="18" charset="0"/>
              </a:rPr>
              <a:t>Vence con el bien el mal, bendice cuando te maldigan, ama a tus enemigos</a:t>
            </a:r>
          </a:p>
          <a:p>
            <a:r>
              <a:rPr lang="es-AR" sz="5400" b="1" dirty="0">
                <a:latin typeface="Times New Roman" panose="02020603050405020304" pitchFamily="18" charset="0"/>
                <a:cs typeface="Times New Roman" panose="02020603050405020304" pitchFamily="18" charset="0"/>
              </a:rPr>
              <a:t>Toma tus decisiones dependiendo de lo que esta pasando en el fuego de paz en vez de lo que pasa en el fuego destructor</a:t>
            </a:r>
          </a:p>
        </p:txBody>
      </p:sp>
    </p:spTree>
    <p:extLst>
      <p:ext uri="{BB962C8B-B14F-4D97-AF65-F5344CB8AC3E}">
        <p14:creationId xmlns:p14="http://schemas.microsoft.com/office/powerpoint/2010/main" val="11589898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3576</TotalTime>
  <Words>765</Words>
  <Application>Microsoft Office PowerPoint</Application>
  <PresentationFormat>Widescreen</PresentationFormat>
  <Paragraphs>34</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Office Theme</vt:lpstr>
      <vt:lpstr>Cuidado Pastoral y Matrimonio (Presentación 9)</vt:lpstr>
      <vt:lpstr>Introducción</vt:lpstr>
      <vt:lpstr>La Decisión Importa- Es como una semilla que plantas</vt:lpstr>
      <vt:lpstr>Traer a Dios nuestras decisiones</vt:lpstr>
      <vt:lpstr>Traer a Dios nuestras decisiones</vt:lpstr>
      <vt:lpstr>Pelea el Fuego con Fuego</vt:lpstr>
      <vt:lpstr>Ejemplo de los amigos de Daniel</vt:lpstr>
      <vt:lpstr>El fuego de paz termina con todo lo que causa conflicto dentro de un fuego destructor</vt:lpstr>
      <vt:lpstr>Pelea el Fuego con fuego</vt:lpstr>
      <vt:lpstr>Nota final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Cuidado pastoral y Matrimonio (Presentacion 7)</dc:title>
  <dc:creator>Aaron Moreno</dc:creator>
  <cp:lastModifiedBy>Aaron Moreno</cp:lastModifiedBy>
  <cp:revision>20</cp:revision>
  <dcterms:created xsi:type="dcterms:W3CDTF">2017-10-03T19:37:14Z</dcterms:created>
  <dcterms:modified xsi:type="dcterms:W3CDTF">2017-10-23T04:15:51Z</dcterms:modified>
</cp:coreProperties>
</file>