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5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858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123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7474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629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6289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5851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308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8576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567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044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571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422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42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6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95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62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69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93546E5-5150-4FDB-A1C2-21BB54ADF245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C3D3085-6160-4DEF-9E11-78A9B3EE56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103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094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як пояснити те, що більшість критиків приписує цей лист, саме Павлу, якщо він не </a:t>
            </a:r>
            <a:r>
              <a:rPr lang="uk-UA" dirty="0" smtClean="0"/>
              <a:t>автор?</a:t>
            </a:r>
          </a:p>
          <a:p>
            <a:r>
              <a:rPr lang="uk-UA" dirty="0"/>
              <a:t>В остаточному аналізі, коли ми намагаємося зробити </a:t>
            </a:r>
            <a:r>
              <a:rPr lang="uk-UA" dirty="0" smtClean="0"/>
              <a:t>висновок </a:t>
            </a:r>
            <a:r>
              <a:rPr lang="uk-UA" dirty="0"/>
              <a:t>і прийти до якогось </a:t>
            </a:r>
            <a:r>
              <a:rPr lang="uk-UA" dirty="0" smtClean="0"/>
              <a:t>РІШЕННЯ</a:t>
            </a:r>
            <a:r>
              <a:rPr lang="uk-UA" dirty="0"/>
              <a:t>, ми згодні з </a:t>
            </a:r>
            <a:r>
              <a:rPr lang="uk-UA" dirty="0" err="1" smtClean="0"/>
              <a:t>Орігеном</a:t>
            </a:r>
            <a:r>
              <a:rPr lang="uk-UA" dirty="0"/>
              <a:t>, який сказав: «тільки Бог один знає хто дійсно написав це послання.»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7489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Хоча МИ НЕ МАЄМО ВПЕВНООСТІ ЩО ДО АВТОРСТВА послання </a:t>
            </a:r>
            <a:r>
              <a:rPr lang="uk-UA" dirty="0"/>
              <a:t>до </a:t>
            </a:r>
            <a:r>
              <a:rPr lang="uk-UA" dirty="0" smtClean="0"/>
              <a:t>Євреїв, </a:t>
            </a:r>
            <a:r>
              <a:rPr lang="uk-UA" dirty="0"/>
              <a:t>це зовсім не </a:t>
            </a:r>
            <a:r>
              <a:rPr lang="uk-UA" dirty="0" smtClean="0"/>
              <a:t>принижує ЙОГО справжності, ТА </a:t>
            </a:r>
            <a:r>
              <a:rPr lang="uk-UA" dirty="0" err="1" smtClean="0"/>
              <a:t>богонатхненності</a:t>
            </a:r>
            <a:r>
              <a:rPr lang="uk-UA" dirty="0" smtClean="0"/>
              <a:t> І авторитету його </a:t>
            </a:r>
            <a:r>
              <a:rPr lang="uk-UA" dirty="0" err="1" smtClean="0"/>
              <a:t>змістА</a:t>
            </a:r>
            <a:r>
              <a:rPr lang="uk-UA" dirty="0" smtClean="0"/>
              <a:t>. </a:t>
            </a:r>
            <a:r>
              <a:rPr lang="uk-UA" dirty="0"/>
              <a:t>Якщо послання не було написано </a:t>
            </a:r>
            <a:r>
              <a:rPr lang="uk-UA" dirty="0" err="1" smtClean="0"/>
              <a:t>ап</a:t>
            </a:r>
            <a:r>
              <a:rPr lang="uk-UA" dirty="0" smtClean="0"/>
              <a:t>. </a:t>
            </a:r>
            <a:r>
              <a:rPr lang="uk-UA" dirty="0"/>
              <a:t>Павлом, то воно </a:t>
            </a:r>
            <a:r>
              <a:rPr lang="uk-UA" dirty="0" smtClean="0"/>
              <a:t>МАЛО бути </a:t>
            </a:r>
            <a:r>
              <a:rPr lang="uk-UA" dirty="0"/>
              <a:t>написано близьким співробітником під його опікою чи без такої. </a:t>
            </a:r>
          </a:p>
        </p:txBody>
      </p:sp>
    </p:spTree>
    <p:extLst>
      <p:ext uri="{BB962C8B-B14F-4D97-AF65-F5344CB8AC3E}">
        <p14:creationId xmlns:p14="http://schemas.microsoft.com/office/powerpoint/2010/main" val="2635764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514279" cy="3788381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Послання </a:t>
            </a:r>
            <a:r>
              <a:rPr lang="uk-UA" dirty="0"/>
              <a:t>до Євреїв </a:t>
            </a:r>
            <a:r>
              <a:rPr lang="uk-UA" dirty="0" smtClean="0"/>
              <a:t>унікальне </a:t>
            </a:r>
            <a:r>
              <a:rPr lang="uk-UA" dirty="0"/>
              <a:t>в тому сенсі, що в ньому немає вступного </a:t>
            </a:r>
            <a:r>
              <a:rPr lang="uk-UA" dirty="0" smtClean="0"/>
              <a:t>вітання, Як в інших посланнях . Замість цього воно </a:t>
            </a:r>
            <a:r>
              <a:rPr lang="uk-UA" dirty="0"/>
              <a:t>безпосередньо починається з теми. Послання до Євреїв характеризує дуже точний і науковий стиль, елегантно написаний і ретельно побудований. Його літературна якість і потужна риторика неперевершена в Новому Заповіті. Послання до Євреїв викладає вчення про священство Ісуса Христа в Новому Заповіті.</a:t>
            </a:r>
          </a:p>
        </p:txBody>
      </p:sp>
    </p:spTree>
    <p:extLst>
      <p:ext uri="{BB962C8B-B14F-4D97-AF65-F5344CB8AC3E}">
        <p14:creationId xmlns:p14="http://schemas.microsoft.com/office/powerpoint/2010/main" val="105553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190893" cy="366571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3:7-4:13. попередження про непослух. У цій частині 9 раз зустрічається слово «спокій» і 2 рази його займенник, у загальній кількості 11 раз. Словник Бауера визначає 2 значення цього слова: 1 значення – відпочинок, місце відпочинку. Такі місця Писання старого заповіту як ПОВТ. 12:9; </a:t>
            </a:r>
            <a:r>
              <a:rPr lang="uk-UA" dirty="0" err="1" smtClean="0"/>
              <a:t>Пс</a:t>
            </a:r>
            <a:r>
              <a:rPr lang="uk-UA" dirty="0" smtClean="0"/>
              <a:t>. 131:14; </a:t>
            </a:r>
            <a:r>
              <a:rPr lang="uk-UA" dirty="0" err="1" smtClean="0"/>
              <a:t>Пс</a:t>
            </a:r>
            <a:r>
              <a:rPr lang="uk-UA" dirty="0" smtClean="0"/>
              <a:t>. 94:11</a:t>
            </a:r>
            <a:r>
              <a:rPr lang="uk-UA" dirty="0"/>
              <a:t>типологічно </a:t>
            </a:r>
            <a:r>
              <a:rPr lang="uk-UA" dirty="0" smtClean="0"/>
              <a:t>інтерпретується до християнської точки зору Євреям 3:11,18; 4:1,3,5,10.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2970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324707" cy="3424107"/>
          </a:xfrm>
        </p:spPr>
        <p:txBody>
          <a:bodyPr>
            <a:normAutofit fontScale="92500"/>
          </a:bodyPr>
          <a:lstStyle/>
          <a:p>
            <a:r>
              <a:rPr lang="uk-UA" dirty="0"/>
              <a:t>Той же словник для </a:t>
            </a:r>
            <a:r>
              <a:rPr lang="uk-UA" dirty="0" smtClean="0"/>
              <a:t>слова </a:t>
            </a:r>
            <a:r>
              <a:rPr lang="en-US" dirty="0" smtClean="0"/>
              <a:t>SABBATISMOS</a:t>
            </a:r>
            <a:r>
              <a:rPr lang="uk-UA" dirty="0" smtClean="0"/>
              <a:t> (</a:t>
            </a:r>
            <a:r>
              <a:rPr lang="uk-UA" dirty="0" err="1" smtClean="0"/>
              <a:t>саббатісмос</a:t>
            </a:r>
            <a:r>
              <a:rPr lang="uk-UA" dirty="0"/>
              <a:t>)</a:t>
            </a:r>
            <a:r>
              <a:rPr lang="uk-UA" dirty="0" smtClean="0"/>
              <a:t> суботство </a:t>
            </a:r>
            <a:r>
              <a:rPr lang="uk-UA" dirty="0"/>
              <a:t>дає наступні значення: суботній відпочинок, дотримання </a:t>
            </a:r>
            <a:r>
              <a:rPr lang="uk-UA" dirty="0" smtClean="0"/>
              <a:t>суботи</a:t>
            </a:r>
            <a:r>
              <a:rPr lang="en-US" dirty="0" smtClean="0"/>
              <a:t> -</a:t>
            </a:r>
            <a:r>
              <a:rPr lang="uk-UA" dirty="0" smtClean="0"/>
              <a:t> </a:t>
            </a:r>
            <a:r>
              <a:rPr lang="uk-UA" dirty="0"/>
              <a:t>вжито в переносному сенсі у </a:t>
            </a:r>
            <a:r>
              <a:rPr lang="uk-UA" dirty="0" err="1" smtClean="0"/>
              <a:t>Євр</a:t>
            </a:r>
            <a:r>
              <a:rPr lang="uk-UA" dirty="0" smtClean="0"/>
              <a:t>. 4:9. Звідси </a:t>
            </a:r>
            <a:r>
              <a:rPr lang="uk-UA" dirty="0"/>
              <a:t>випливає, що грецьке слово "спокій" і "суботство" не говорить про те, що християни повинні дотримуватися суботу. </a:t>
            </a:r>
          </a:p>
        </p:txBody>
      </p:sp>
    </p:spTree>
    <p:extLst>
      <p:ext uri="{BB962C8B-B14F-4D97-AF65-F5344CB8AC3E}">
        <p14:creationId xmlns:p14="http://schemas.microsoft.com/office/powerpoint/2010/main" val="146890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547733" cy="4156372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По-друге, контекст всього </a:t>
            </a:r>
            <a:r>
              <a:rPr lang="uk-UA" dirty="0" smtClean="0"/>
              <a:t>уривка З 3:7 ПО 4:13 </a:t>
            </a:r>
            <a:r>
              <a:rPr lang="uk-UA" dirty="0"/>
              <a:t>говорить про місце спокою, явно маючи на увазі образне, абстрактне використання цього поняття. Тому було б логічно вважати, що у віршах 4:9 автор, роблячи висновок, укладає що необхідно дотримуватися </a:t>
            </a:r>
            <a:r>
              <a:rPr lang="uk-UA" dirty="0" smtClean="0"/>
              <a:t>суботи. </a:t>
            </a:r>
            <a:r>
              <a:rPr lang="uk-UA" dirty="0"/>
              <a:t>Тобто, це б </a:t>
            </a:r>
            <a:r>
              <a:rPr lang="uk-UA" dirty="0" smtClean="0"/>
              <a:t>суперечило </a:t>
            </a:r>
            <a:r>
              <a:rPr lang="uk-UA" dirty="0"/>
              <a:t>самій книзі, послання до Євреїв і послань апостола Павла до Римлян або Галатів. </a:t>
            </a:r>
            <a:endParaRPr lang="uk-UA" dirty="0" smtClean="0"/>
          </a:p>
          <a:p>
            <a:r>
              <a:rPr lang="uk-UA" dirty="0" smtClean="0"/>
              <a:t>МІСЦЯ ПИСАННЯ, ЯКІ ГОВОРЯТЬ ПРО ВІДМІНІ Мойсеєвого закону: Євреям 7:12; 7:18-19; 10:9-13.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288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err="1" smtClean="0"/>
              <a:t>єВр</a:t>
            </a:r>
            <a:r>
              <a:rPr lang="uk-UA" dirty="0" smtClean="0"/>
              <a:t>. 13:7 </a:t>
            </a:r>
            <a:r>
              <a:rPr lang="uk-UA" dirty="0"/>
              <a:t>«Спогадуйте наставників ваших</a:t>
            </a:r>
            <a:r>
              <a:rPr lang="uk-UA" dirty="0" smtClean="0"/>
              <a:t>» </a:t>
            </a:r>
            <a:r>
              <a:rPr lang="en-US" dirty="0" smtClean="0"/>
              <a:t>MNHMONEUETE (</a:t>
            </a:r>
            <a:r>
              <a:rPr lang="uk-UA" dirty="0" err="1" smtClean="0"/>
              <a:t>мНЕМОНЕУЕТЕ</a:t>
            </a:r>
            <a:r>
              <a:rPr lang="en-US" dirty="0" smtClean="0"/>
              <a:t>)</a:t>
            </a:r>
            <a:r>
              <a:rPr lang="uk-UA" dirty="0" smtClean="0"/>
              <a:t> - пам'ятайте, зберігайте </a:t>
            </a:r>
            <a:r>
              <a:rPr lang="uk-UA" dirty="0"/>
              <a:t>в </a:t>
            </a:r>
            <a:r>
              <a:rPr lang="uk-UA" dirty="0" smtClean="0"/>
              <a:t>пам'яті, думайте</a:t>
            </a:r>
            <a:r>
              <a:rPr lang="uk-UA" dirty="0"/>
              <a:t>, згадуйте, </a:t>
            </a:r>
            <a:r>
              <a:rPr lang="uk-UA" dirty="0" smtClean="0"/>
              <a:t>нагадуйте. Отже це не означає – влаштовуйте поминки. </a:t>
            </a:r>
            <a:r>
              <a:rPr lang="uk-UA" dirty="0" smtClean="0"/>
              <a:t>У </a:t>
            </a:r>
            <a:r>
              <a:rPr lang="uk-UA" dirty="0" err="1" smtClean="0"/>
              <a:t>євр</a:t>
            </a:r>
            <a:r>
              <a:rPr lang="uk-UA" dirty="0" smtClean="0"/>
              <a:t>. </a:t>
            </a:r>
            <a:r>
              <a:rPr lang="uk-UA" dirty="0" smtClean="0"/>
              <a:t>11:22 вжите теж саме слово.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2284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12:8 Ісус Христос учора, і сьогодні, і навіки Той Самий</a:t>
            </a:r>
            <a:r>
              <a:rPr lang="ru-RU" dirty="0" smtClean="0"/>
              <a:t>! </a:t>
            </a:r>
            <a:endParaRPr lang="uk-UA" dirty="0" smtClean="0"/>
          </a:p>
          <a:p>
            <a:r>
              <a:rPr lang="uk-UA" dirty="0" smtClean="0"/>
              <a:t>1:1 Багато </a:t>
            </a:r>
            <a:r>
              <a:rPr lang="uk-UA" dirty="0"/>
              <a:t>разів і багатьма  </a:t>
            </a:r>
            <a:r>
              <a:rPr lang="uk-UA" dirty="0" smtClean="0"/>
              <a:t>способами в давнину промовляв був Бог до отців через пророків.</a:t>
            </a:r>
          </a:p>
          <a:p>
            <a:r>
              <a:rPr lang="uk-UA" dirty="0" smtClean="0"/>
              <a:t>Природа Бога, Його </a:t>
            </a:r>
            <a:r>
              <a:rPr lang="uk-UA" dirty="0"/>
              <a:t>характер </a:t>
            </a:r>
            <a:r>
              <a:rPr lang="uk-UA" dirty="0" smtClean="0"/>
              <a:t>і </a:t>
            </a:r>
            <a:r>
              <a:rPr lang="uk-UA" dirty="0"/>
              <a:t>атрибути не змінюються, </a:t>
            </a:r>
            <a:r>
              <a:rPr lang="uk-UA" dirty="0" smtClean="0"/>
              <a:t>тому </a:t>
            </a:r>
            <a:r>
              <a:rPr lang="uk-UA" dirty="0"/>
              <a:t>що Б</a:t>
            </a:r>
            <a:r>
              <a:rPr lang="uk-UA" dirty="0" smtClean="0"/>
              <a:t>ог </a:t>
            </a:r>
            <a:r>
              <a:rPr lang="uk-UA" dirty="0"/>
              <a:t>досконалий, і Він не може стати </a:t>
            </a:r>
            <a:r>
              <a:rPr lang="uk-UA" dirty="0" smtClean="0"/>
              <a:t>ліпше або гірше, </a:t>
            </a:r>
            <a:r>
              <a:rPr lang="uk-UA" dirty="0"/>
              <a:t>Але його методи взаємодії з людиною, його вплив на людину змінюються протягом людської історії</a:t>
            </a:r>
          </a:p>
        </p:txBody>
      </p:sp>
    </p:spTree>
    <p:extLst>
      <p:ext uri="{BB962C8B-B14F-4D97-AF65-F5344CB8AC3E}">
        <p14:creationId xmlns:p14="http://schemas.microsoft.com/office/powerpoint/2010/main" val="1246682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755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9552" y="908450"/>
            <a:ext cx="7917990" cy="5202420"/>
          </a:xfrm>
        </p:spPr>
        <p:txBody>
          <a:bodyPr>
            <a:noAutofit/>
          </a:bodyPr>
          <a:lstStyle/>
          <a:p>
            <a:r>
              <a:rPr lang="uk-UA" sz="6600" dirty="0"/>
              <a:t>Огляд нового заповіту – послання до </a:t>
            </a:r>
            <a:r>
              <a:rPr lang="uk-UA" sz="6600" dirty="0" smtClean="0"/>
              <a:t>Євреїв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53969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багато євреїв, які відокремилися від юдаїзму в християнство, хотіли </a:t>
            </a:r>
            <a:r>
              <a:rPr lang="uk-UA" dirty="0" smtClean="0"/>
              <a:t>повернутися.</a:t>
            </a:r>
          </a:p>
          <a:p>
            <a:r>
              <a:rPr lang="uk-UA" dirty="0" smtClean="0"/>
              <a:t>послання </a:t>
            </a:r>
            <a:r>
              <a:rPr lang="uk-UA" dirty="0"/>
              <a:t>до Євреїв підбадьорює їх до наполегливості в зростанні у Христі. </a:t>
            </a:r>
            <a:r>
              <a:rPr lang="uk-UA" dirty="0" smtClean="0"/>
              <a:t>ЦЕЙ </a:t>
            </a:r>
            <a:r>
              <a:rPr lang="uk-UA" dirty="0"/>
              <a:t>заклик заснований на перевазі Христа над юдаїзмом</a:t>
            </a:r>
          </a:p>
        </p:txBody>
      </p:sp>
    </p:spTree>
    <p:extLst>
      <p:ext uri="{BB962C8B-B14F-4D97-AF65-F5344CB8AC3E}">
        <p14:creationId xmlns:p14="http://schemas.microsoft.com/office/powerpoint/2010/main" val="101083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51971"/>
            <a:ext cx="10364451" cy="1596177"/>
          </a:xfrm>
        </p:spPr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Христос краще ніж все, що </a:t>
            </a:r>
            <a:r>
              <a:rPr lang="uk-UA" dirty="0" smtClean="0"/>
              <a:t>Є дорогим </a:t>
            </a:r>
            <a:r>
              <a:rPr lang="uk-UA" dirty="0"/>
              <a:t>в юдаїзмі. Він краще ангелів, тому що вони поклоняються Йому, Він краще Мойсея, бо Він створив його. Він краще </a:t>
            </a:r>
            <a:r>
              <a:rPr lang="uk-UA" dirty="0" smtClean="0"/>
              <a:t>священства </a:t>
            </a:r>
            <a:r>
              <a:rPr lang="uk-UA" dirty="0" err="1" smtClean="0"/>
              <a:t>аарона</a:t>
            </a:r>
            <a:r>
              <a:rPr lang="uk-UA" dirty="0" smtClean="0"/>
              <a:t> </a:t>
            </a:r>
            <a:r>
              <a:rPr lang="uk-UA" dirty="0"/>
              <a:t>тому, що Його жертва була принесена один раз і на всі часи, Він краще ніж </a:t>
            </a:r>
            <a:r>
              <a:rPr lang="uk-UA" dirty="0" smtClean="0"/>
              <a:t>закон тому, </a:t>
            </a:r>
            <a:r>
              <a:rPr lang="uk-UA" dirty="0"/>
              <a:t>що встановлює Новий </a:t>
            </a:r>
            <a:r>
              <a:rPr lang="uk-UA" dirty="0" smtClean="0"/>
              <a:t>Заповіт. </a:t>
            </a:r>
            <a:r>
              <a:rPr lang="uk-UA" dirty="0" smtClean="0"/>
              <a:t>тобто </a:t>
            </a:r>
            <a:r>
              <a:rPr lang="uk-UA" dirty="0"/>
              <a:t>Христос </a:t>
            </a:r>
            <a:r>
              <a:rPr lang="uk-UA" dirty="0" smtClean="0"/>
              <a:t>УСЬОМУ був </a:t>
            </a:r>
            <a:r>
              <a:rPr lang="uk-UA" dirty="0"/>
              <a:t>ліпший юдаїзму. </a:t>
            </a:r>
          </a:p>
        </p:txBody>
      </p:sp>
    </p:spTree>
    <p:extLst>
      <p:ext uri="{BB962C8B-B14F-4D97-AF65-F5344CB8AC3E}">
        <p14:creationId xmlns:p14="http://schemas.microsoft.com/office/powerpoint/2010/main" val="237040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391616" cy="397795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Автор не апостол «</a:t>
            </a:r>
            <a:r>
              <a:rPr lang="uk-UA" dirty="0"/>
              <a:t>Воно проповідувалося спочатку від Господа, ствердилося нам через тих, хто </a:t>
            </a:r>
            <a:r>
              <a:rPr lang="uk-UA" dirty="0" smtClean="0"/>
              <a:t>почув». Євреям 2:3</a:t>
            </a:r>
          </a:p>
          <a:p>
            <a:r>
              <a:rPr lang="uk-UA" dirty="0"/>
              <a:t>Павло </a:t>
            </a:r>
            <a:r>
              <a:rPr lang="uk-UA" dirty="0" smtClean="0"/>
              <a:t>ЗАВЖДИ ставив </a:t>
            </a:r>
            <a:r>
              <a:rPr lang="uk-UA" dirty="0"/>
              <a:t>свій підпис, </a:t>
            </a:r>
            <a:r>
              <a:rPr lang="uk-UA" dirty="0" smtClean="0"/>
              <a:t>(1 до </a:t>
            </a:r>
            <a:r>
              <a:rPr lang="uk-UA" dirty="0" err="1" smtClean="0"/>
              <a:t>Кор</a:t>
            </a:r>
            <a:r>
              <a:rPr lang="uk-UA" dirty="0" smtClean="0"/>
              <a:t>. 16:21; 2Сол. 3:17; </a:t>
            </a:r>
            <a:r>
              <a:rPr lang="uk-UA" dirty="0" err="1" smtClean="0"/>
              <a:t>Фил</a:t>
            </a:r>
            <a:r>
              <a:rPr lang="uk-UA" dirty="0" smtClean="0"/>
              <a:t>. 3:17) </a:t>
            </a:r>
            <a:r>
              <a:rPr lang="uk-UA" dirty="0"/>
              <a:t>Павло підписував всі свої послання, а послання до Євреїв не підписане. </a:t>
            </a:r>
            <a:endParaRPr lang="uk-UA" dirty="0" smtClean="0"/>
          </a:p>
          <a:p>
            <a:r>
              <a:rPr lang="uk-UA" dirty="0" smtClean="0"/>
              <a:t>Мова послання дуже </a:t>
            </a:r>
            <a:r>
              <a:rPr lang="uk-UA" dirty="0"/>
              <a:t>не схожа на ту грецьку мову, якою користувався апостол Павло. У Павла був стихійний стиль, а в посланні до Євреїв стиль гладкий.</a:t>
            </a:r>
          </a:p>
        </p:txBody>
      </p:sp>
    </p:spTree>
    <p:extLst>
      <p:ext uri="{BB962C8B-B14F-4D97-AF65-F5344CB8AC3E}">
        <p14:creationId xmlns:p14="http://schemas.microsoft.com/office/powerpoint/2010/main" val="160840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адресати </a:t>
            </a:r>
            <a:r>
              <a:rPr lang="uk-UA" dirty="0" smtClean="0"/>
              <a:t>(юдеї) </a:t>
            </a:r>
            <a:r>
              <a:rPr lang="uk-UA" dirty="0"/>
              <a:t>не прийняли б лист Павла, тому </a:t>
            </a:r>
            <a:r>
              <a:rPr lang="uk-UA" dirty="0" smtClean="0"/>
              <a:t>що він був </a:t>
            </a:r>
            <a:r>
              <a:rPr lang="uk-UA" dirty="0"/>
              <a:t>по </a:t>
            </a:r>
            <a:r>
              <a:rPr lang="uk-UA" dirty="0" smtClean="0"/>
              <a:t>іншу сторону у питанні закону.</a:t>
            </a:r>
          </a:p>
          <a:p>
            <a:r>
              <a:rPr lang="uk-UA" dirty="0" smtClean="0"/>
              <a:t> </a:t>
            </a:r>
            <a:r>
              <a:rPr lang="uk-UA" dirty="0"/>
              <a:t>всі цитати зі Старого Заповіту взяті з </a:t>
            </a:r>
            <a:r>
              <a:rPr lang="uk-UA" dirty="0" err="1"/>
              <a:t>Септуагінти</a:t>
            </a:r>
            <a:r>
              <a:rPr lang="uk-UA" dirty="0"/>
              <a:t>, тоді як апостол Павло </a:t>
            </a:r>
            <a:r>
              <a:rPr lang="uk-UA" dirty="0" smtClean="0"/>
              <a:t>цитував із грецького перекладу </a:t>
            </a:r>
            <a:r>
              <a:rPr lang="uk-UA" dirty="0"/>
              <a:t>і </a:t>
            </a:r>
            <a:r>
              <a:rPr lang="uk-UA" dirty="0" smtClean="0"/>
              <a:t>єврейського тексту Старого Заповіту.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393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так як послання до Євреїв було написане до руйнування </a:t>
            </a:r>
            <a:r>
              <a:rPr lang="uk-UA" dirty="0" smtClean="0"/>
              <a:t>храму (Євреям 8:13; Євреям 9:6-9:10) то </a:t>
            </a:r>
            <a:r>
              <a:rPr lang="uk-UA" dirty="0"/>
              <a:t>очікування автора звільнення від полону </a:t>
            </a:r>
            <a:r>
              <a:rPr lang="uk-UA" dirty="0" smtClean="0"/>
              <a:t>(67</a:t>
            </a:r>
            <a:r>
              <a:rPr lang="uk-UA" dirty="0"/>
              <a:t>, 68 </a:t>
            </a:r>
            <a:r>
              <a:rPr lang="uk-UA" dirty="0" smtClean="0"/>
              <a:t>рік) </a:t>
            </a:r>
            <a:r>
              <a:rPr lang="uk-UA" dirty="0"/>
              <a:t>не співпадає з політичною атмосферою </a:t>
            </a:r>
            <a:r>
              <a:rPr lang="uk-UA" dirty="0" smtClean="0"/>
              <a:t>другого </a:t>
            </a:r>
            <a:r>
              <a:rPr lang="uk-UA" dirty="0"/>
              <a:t>римського полону </a:t>
            </a:r>
            <a:r>
              <a:rPr lang="uk-UA" dirty="0" smtClean="0"/>
              <a:t>Павла (2Тим. 4:6; Євреям 13:23).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30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якби послання було написано якимось відомим автором Нового Заповіту, то не було б причини щоб перша християнська церква втрачала його ім'я. Якби послання було написано Павлом, то християни </a:t>
            </a:r>
            <a:r>
              <a:rPr lang="uk-UA" dirty="0" smtClean="0"/>
              <a:t>б це знали. </a:t>
            </a:r>
            <a:r>
              <a:rPr lang="uk-UA" dirty="0" smtClean="0"/>
              <a:t>(Климент </a:t>
            </a:r>
            <a:r>
              <a:rPr lang="uk-UA" dirty="0"/>
              <a:t>цитує </a:t>
            </a:r>
            <a:r>
              <a:rPr lang="uk-UA" dirty="0" smtClean="0"/>
              <a:t>послання</a:t>
            </a:r>
            <a:r>
              <a:rPr lang="uk-UA" dirty="0"/>
              <a:t>, але не називає </a:t>
            </a:r>
            <a:r>
              <a:rPr lang="uk-UA" dirty="0" smtClean="0"/>
              <a:t>автора).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268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Євреїв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413918" cy="3754928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Аргументи на користь авторства Павла:</a:t>
            </a:r>
          </a:p>
          <a:p>
            <a:r>
              <a:rPr lang="uk-UA" dirty="0" smtClean="0"/>
              <a:t>Павло був у в</a:t>
            </a:r>
            <a:r>
              <a:rPr lang="en-US" dirty="0" smtClean="0"/>
              <a:t>’</a:t>
            </a:r>
            <a:r>
              <a:rPr lang="uk-UA" dirty="0" smtClean="0"/>
              <a:t>язниці і багато постраждав від заключення.</a:t>
            </a:r>
          </a:p>
          <a:p>
            <a:r>
              <a:rPr lang="uk-UA" dirty="0"/>
              <a:t>на противагу критичного аналізу є деяка доктринальна близькість між посланням до </a:t>
            </a:r>
            <a:r>
              <a:rPr lang="uk-UA" dirty="0" smtClean="0"/>
              <a:t>Євреїв </a:t>
            </a:r>
            <a:r>
              <a:rPr lang="uk-UA" dirty="0"/>
              <a:t>і посланнями апостола </a:t>
            </a:r>
            <a:r>
              <a:rPr lang="uk-UA" dirty="0" smtClean="0"/>
              <a:t>Павла.</a:t>
            </a:r>
          </a:p>
          <a:p>
            <a:r>
              <a:rPr lang="uk-UA" dirty="0"/>
              <a:t>його фарисейська підготовка у ніг </a:t>
            </a:r>
            <a:r>
              <a:rPr lang="uk-UA" dirty="0" err="1"/>
              <a:t>Гамаліїла</a:t>
            </a:r>
            <a:r>
              <a:rPr lang="uk-UA" dirty="0"/>
              <a:t>, дала йому міцне знання історії та обрядів в юдейській системі </a:t>
            </a:r>
            <a:r>
              <a:rPr lang="uk-UA" dirty="0" smtClean="0"/>
              <a:t>жертвопринесення.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786501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106</TotalTime>
  <Words>991</Words>
  <Application>Microsoft Office PowerPoint</Application>
  <PresentationFormat>Произвольный</PresentationFormat>
  <Paragraphs>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Капля</vt:lpstr>
      <vt:lpstr>Огляд Нового Заповіту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 – послання до Євреїв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18</cp:revision>
  <dcterms:created xsi:type="dcterms:W3CDTF">2021-03-08T17:24:18Z</dcterms:created>
  <dcterms:modified xsi:type="dcterms:W3CDTF">2021-10-28T05:59:15Z</dcterms:modified>
</cp:coreProperties>
</file>