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09"/>
  </p:notesMasterIdLst>
  <p:sldIdLst>
    <p:sldId id="256" r:id="rId2"/>
    <p:sldId id="394" r:id="rId3"/>
    <p:sldId id="257" r:id="rId4"/>
    <p:sldId id="293" r:id="rId5"/>
    <p:sldId id="276" r:id="rId6"/>
    <p:sldId id="258" r:id="rId7"/>
    <p:sldId id="259" r:id="rId8"/>
    <p:sldId id="260" r:id="rId9"/>
    <p:sldId id="294" r:id="rId10"/>
    <p:sldId id="292" r:id="rId11"/>
    <p:sldId id="291" r:id="rId12"/>
    <p:sldId id="273" r:id="rId13"/>
    <p:sldId id="261" r:id="rId14"/>
    <p:sldId id="262" r:id="rId15"/>
    <p:sldId id="263" r:id="rId16"/>
    <p:sldId id="264" r:id="rId17"/>
    <p:sldId id="265" r:id="rId18"/>
    <p:sldId id="266" r:id="rId19"/>
    <p:sldId id="267" r:id="rId20"/>
    <p:sldId id="268" r:id="rId21"/>
    <p:sldId id="393" r:id="rId22"/>
    <p:sldId id="270" r:id="rId23"/>
    <p:sldId id="271" r:id="rId24"/>
    <p:sldId id="404" r:id="rId25"/>
    <p:sldId id="272" r:id="rId26"/>
    <p:sldId id="395" r:id="rId27"/>
    <p:sldId id="269" r:id="rId28"/>
    <p:sldId id="386" r:id="rId29"/>
    <p:sldId id="396" r:id="rId30"/>
    <p:sldId id="321" r:id="rId31"/>
    <p:sldId id="327" r:id="rId32"/>
    <p:sldId id="286" r:id="rId33"/>
    <p:sldId id="339" r:id="rId34"/>
    <p:sldId id="416" r:id="rId35"/>
    <p:sldId id="417" r:id="rId36"/>
    <p:sldId id="415" r:id="rId37"/>
    <p:sldId id="341" r:id="rId38"/>
    <p:sldId id="387" r:id="rId39"/>
    <p:sldId id="309" r:id="rId40"/>
    <p:sldId id="279" r:id="rId41"/>
    <p:sldId id="280" r:id="rId42"/>
    <p:sldId id="274" r:id="rId43"/>
    <p:sldId id="297" r:id="rId44"/>
    <p:sldId id="299" r:id="rId45"/>
    <p:sldId id="310" r:id="rId46"/>
    <p:sldId id="300" r:id="rId47"/>
    <p:sldId id="377" r:id="rId48"/>
    <p:sldId id="378" r:id="rId49"/>
    <p:sldId id="379" r:id="rId50"/>
    <p:sldId id="380" r:id="rId51"/>
    <p:sldId id="381" r:id="rId52"/>
    <p:sldId id="382" r:id="rId53"/>
    <p:sldId id="301" r:id="rId54"/>
    <p:sldId id="302" r:id="rId55"/>
    <p:sldId id="303" r:id="rId56"/>
    <p:sldId id="304" r:id="rId57"/>
    <p:sldId id="305" r:id="rId58"/>
    <p:sldId id="383" r:id="rId59"/>
    <p:sldId id="306" r:id="rId60"/>
    <p:sldId id="307" r:id="rId61"/>
    <p:sldId id="311" r:id="rId62"/>
    <p:sldId id="278" r:id="rId63"/>
    <p:sldId id="295" r:id="rId64"/>
    <p:sldId id="308" r:id="rId65"/>
    <p:sldId id="330" r:id="rId66"/>
    <p:sldId id="312" r:id="rId67"/>
    <p:sldId id="313" r:id="rId68"/>
    <p:sldId id="342" r:id="rId69"/>
    <p:sldId id="343" r:id="rId70"/>
    <p:sldId id="338" r:id="rId71"/>
    <p:sldId id="318" r:id="rId72"/>
    <p:sldId id="331" r:id="rId73"/>
    <p:sldId id="325" r:id="rId74"/>
    <p:sldId id="298" r:id="rId75"/>
    <p:sldId id="317" r:id="rId76"/>
    <p:sldId id="314" r:id="rId77"/>
    <p:sldId id="315" r:id="rId78"/>
    <p:sldId id="346" r:id="rId79"/>
    <p:sldId id="420" r:id="rId80"/>
    <p:sldId id="421" r:id="rId81"/>
    <p:sldId id="334" r:id="rId82"/>
    <p:sldId id="333" r:id="rId83"/>
    <p:sldId id="347" r:id="rId84"/>
    <p:sldId id="427" r:id="rId85"/>
    <p:sldId id="376" r:id="rId86"/>
    <p:sldId id="428" r:id="rId87"/>
    <p:sldId id="282" r:id="rId88"/>
    <p:sldId id="423" r:id="rId89"/>
    <p:sldId id="424" r:id="rId90"/>
    <p:sldId id="429" r:id="rId91"/>
    <p:sldId id="430" r:id="rId92"/>
    <p:sldId id="425" r:id="rId93"/>
    <p:sldId id="431" r:id="rId94"/>
    <p:sldId id="426" r:id="rId95"/>
    <p:sldId id="433" r:id="rId96"/>
    <p:sldId id="422" r:id="rId97"/>
    <p:sldId id="326" r:id="rId98"/>
    <p:sldId id="283" r:id="rId99"/>
    <p:sldId id="324" r:id="rId100"/>
    <p:sldId id="285" r:id="rId101"/>
    <p:sldId id="345" r:id="rId102"/>
    <p:sldId id="284" r:id="rId103"/>
    <p:sldId id="349" r:id="rId104"/>
    <p:sldId id="354" r:id="rId105"/>
    <p:sldId id="452" r:id="rId106"/>
    <p:sldId id="451" r:id="rId107"/>
    <p:sldId id="432" r:id="rId108"/>
    <p:sldId id="350" r:id="rId109"/>
    <p:sldId id="351" r:id="rId110"/>
    <p:sldId id="453" r:id="rId111"/>
    <p:sldId id="352" r:id="rId112"/>
    <p:sldId id="449" r:id="rId113"/>
    <p:sldId id="467" r:id="rId114"/>
    <p:sldId id="353" r:id="rId115"/>
    <p:sldId id="450" r:id="rId116"/>
    <p:sldId id="454" r:id="rId117"/>
    <p:sldId id="468" r:id="rId118"/>
    <p:sldId id="344" r:id="rId119"/>
    <p:sldId id="388" r:id="rId120"/>
    <p:sldId id="322" r:id="rId121"/>
    <p:sldId id="355" r:id="rId122"/>
    <p:sldId id="357" r:id="rId123"/>
    <p:sldId id="356" r:id="rId124"/>
    <p:sldId id="469" r:id="rId125"/>
    <p:sldId id="470" r:id="rId126"/>
    <p:sldId id="435" r:id="rId127"/>
    <p:sldId id="436" r:id="rId128"/>
    <p:sldId id="358" r:id="rId129"/>
    <p:sldId id="439" r:id="rId130"/>
    <p:sldId id="440" r:id="rId131"/>
    <p:sldId id="359" r:id="rId132"/>
    <p:sldId id="438" r:id="rId133"/>
    <p:sldId id="360" r:id="rId134"/>
    <p:sldId id="437" r:id="rId135"/>
    <p:sldId id="494" r:id="rId136"/>
    <p:sldId id="361" r:id="rId137"/>
    <p:sldId id="493" r:id="rId138"/>
    <p:sldId id="495" r:id="rId139"/>
    <p:sldId id="496" r:id="rId140"/>
    <p:sldId id="290" r:id="rId141"/>
    <p:sldId id="389" r:id="rId142"/>
    <p:sldId id="362" r:id="rId143"/>
    <p:sldId id="497" r:id="rId144"/>
    <p:sldId id="374" r:id="rId145"/>
    <p:sldId id="363" r:id="rId146"/>
    <p:sldId id="498" r:id="rId147"/>
    <p:sldId id="499" r:id="rId148"/>
    <p:sldId id="364" r:id="rId149"/>
    <p:sldId id="464" r:id="rId150"/>
    <p:sldId id="375" r:id="rId151"/>
    <p:sldId id="500" r:id="rId152"/>
    <p:sldId id="501" r:id="rId153"/>
    <p:sldId id="503" r:id="rId154"/>
    <p:sldId id="365" r:id="rId155"/>
    <p:sldId id="456" r:id="rId156"/>
    <p:sldId id="441" r:id="rId157"/>
    <p:sldId id="366" r:id="rId158"/>
    <p:sldId id="463" r:id="rId159"/>
    <p:sldId id="459" r:id="rId160"/>
    <p:sldId id="410" r:id="rId161"/>
    <p:sldId id="411" r:id="rId162"/>
    <p:sldId id="412" r:id="rId163"/>
    <p:sldId id="504" r:id="rId164"/>
    <p:sldId id="367" r:id="rId165"/>
    <p:sldId id="505" r:id="rId166"/>
    <p:sldId id="368" r:id="rId167"/>
    <p:sldId id="444" r:id="rId168"/>
    <p:sldId id="506" r:id="rId169"/>
    <p:sldId id="369" r:id="rId170"/>
    <p:sldId id="445" r:id="rId171"/>
    <p:sldId id="446" r:id="rId172"/>
    <p:sldId id="447" r:id="rId173"/>
    <p:sldId id="448" r:id="rId174"/>
    <p:sldId id="370" r:id="rId175"/>
    <p:sldId id="507" r:id="rId176"/>
    <p:sldId id="508" r:id="rId177"/>
    <p:sldId id="510" r:id="rId178"/>
    <p:sldId id="409" r:id="rId179"/>
    <p:sldId id="413" r:id="rId180"/>
    <p:sldId id="371" r:id="rId181"/>
    <p:sldId id="511" r:id="rId182"/>
    <p:sldId id="512" r:id="rId183"/>
    <p:sldId id="465" r:id="rId184"/>
    <p:sldId id="466" r:id="rId185"/>
    <p:sldId id="471" r:id="rId186"/>
    <p:sldId id="372" r:id="rId187"/>
    <p:sldId id="373" r:id="rId188"/>
    <p:sldId id="513" r:id="rId189"/>
    <p:sldId id="405" r:id="rId190"/>
    <p:sldId id="408" r:id="rId191"/>
    <p:sldId id="514" r:id="rId192"/>
    <p:sldId id="516" r:id="rId193"/>
    <p:sldId id="515" r:id="rId194"/>
    <p:sldId id="328" r:id="rId195"/>
    <p:sldId id="390" r:id="rId196"/>
    <p:sldId id="320" r:id="rId197"/>
    <p:sldId id="400" r:id="rId198"/>
    <p:sldId id="401" r:id="rId199"/>
    <p:sldId id="478" r:id="rId200"/>
    <p:sldId id="402" r:id="rId201"/>
    <p:sldId id="518" r:id="rId202"/>
    <p:sldId id="472" r:id="rId203"/>
    <p:sldId id="476" r:id="rId204"/>
    <p:sldId id="403" r:id="rId205"/>
    <p:sldId id="477" r:id="rId206"/>
    <p:sldId id="474" r:id="rId207"/>
    <p:sldId id="475" r:id="rId208"/>
    <p:sldId id="473" r:id="rId209"/>
    <p:sldId id="519" r:id="rId210"/>
    <p:sldId id="391" r:id="rId211"/>
    <p:sldId id="414" r:id="rId212"/>
    <p:sldId id="329" r:id="rId213"/>
    <p:sldId id="480" r:id="rId214"/>
    <p:sldId id="479" r:id="rId215"/>
    <p:sldId id="481" r:id="rId216"/>
    <p:sldId id="482" r:id="rId217"/>
    <p:sldId id="483" r:id="rId218"/>
    <p:sldId id="492" r:id="rId219"/>
    <p:sldId id="484" r:id="rId220"/>
    <p:sldId id="485" r:id="rId221"/>
    <p:sldId id="486" r:id="rId222"/>
    <p:sldId id="487" r:id="rId223"/>
    <p:sldId id="488" r:id="rId224"/>
    <p:sldId id="490" r:id="rId225"/>
    <p:sldId id="489" r:id="rId226"/>
    <p:sldId id="520" r:id="rId227"/>
    <p:sldId id="522" r:id="rId228"/>
    <p:sldId id="523" r:id="rId229"/>
    <p:sldId id="524" r:id="rId230"/>
    <p:sldId id="525" r:id="rId231"/>
    <p:sldId id="526" r:id="rId232"/>
    <p:sldId id="527" r:id="rId233"/>
    <p:sldId id="528" r:id="rId234"/>
    <p:sldId id="636" r:id="rId235"/>
    <p:sldId id="531" r:id="rId236"/>
    <p:sldId id="637" r:id="rId237"/>
    <p:sldId id="529" r:id="rId238"/>
    <p:sldId id="530" r:id="rId239"/>
    <p:sldId id="532" r:id="rId240"/>
    <p:sldId id="533" r:id="rId241"/>
    <p:sldId id="534" r:id="rId242"/>
    <p:sldId id="635" r:id="rId243"/>
    <p:sldId id="638" r:id="rId244"/>
    <p:sldId id="535" r:id="rId245"/>
    <p:sldId id="546" r:id="rId246"/>
    <p:sldId id="547" r:id="rId247"/>
    <p:sldId id="548" r:id="rId248"/>
    <p:sldId id="539" r:id="rId249"/>
    <p:sldId id="537" r:id="rId250"/>
    <p:sldId id="536" r:id="rId251"/>
    <p:sldId id="540" r:id="rId252"/>
    <p:sldId id="541" r:id="rId253"/>
    <p:sldId id="542" r:id="rId254"/>
    <p:sldId id="544" r:id="rId255"/>
    <p:sldId id="545" r:id="rId256"/>
    <p:sldId id="607" r:id="rId257"/>
    <p:sldId id="549" r:id="rId258"/>
    <p:sldId id="550" r:id="rId259"/>
    <p:sldId id="552" r:id="rId260"/>
    <p:sldId id="551" r:id="rId261"/>
    <p:sldId id="553" r:id="rId262"/>
    <p:sldId id="554" r:id="rId263"/>
    <p:sldId id="555" r:id="rId264"/>
    <p:sldId id="556" r:id="rId265"/>
    <p:sldId id="557" r:id="rId266"/>
    <p:sldId id="558" r:id="rId267"/>
    <p:sldId id="559" r:id="rId268"/>
    <p:sldId id="560" r:id="rId269"/>
    <p:sldId id="561" r:id="rId270"/>
    <p:sldId id="689" r:id="rId271"/>
    <p:sldId id="562" r:id="rId272"/>
    <p:sldId id="563" r:id="rId273"/>
    <p:sldId id="564" r:id="rId274"/>
    <p:sldId id="608" r:id="rId275"/>
    <p:sldId id="565" r:id="rId276"/>
    <p:sldId id="566" r:id="rId277"/>
    <p:sldId id="567" r:id="rId278"/>
    <p:sldId id="568" r:id="rId279"/>
    <p:sldId id="570" r:id="rId280"/>
    <p:sldId id="569" r:id="rId281"/>
    <p:sldId id="571" r:id="rId282"/>
    <p:sldId id="572" r:id="rId283"/>
    <p:sldId id="573" r:id="rId284"/>
    <p:sldId id="575" r:id="rId285"/>
    <p:sldId id="609" r:id="rId286"/>
    <p:sldId id="610" r:id="rId287"/>
    <p:sldId id="698" r:id="rId288"/>
    <p:sldId id="574" r:id="rId289"/>
    <p:sldId id="576" r:id="rId290"/>
    <p:sldId id="577" r:id="rId291"/>
    <p:sldId id="581" r:id="rId292"/>
    <p:sldId id="580" r:id="rId293"/>
    <p:sldId id="579" r:id="rId294"/>
    <p:sldId id="582" r:id="rId295"/>
    <p:sldId id="583" r:id="rId296"/>
    <p:sldId id="584" r:id="rId297"/>
    <p:sldId id="585" r:id="rId298"/>
    <p:sldId id="586" r:id="rId299"/>
    <p:sldId id="611" r:id="rId300"/>
    <p:sldId id="587" r:id="rId301"/>
    <p:sldId id="588" r:id="rId302"/>
    <p:sldId id="589" r:id="rId303"/>
    <p:sldId id="590" r:id="rId304"/>
    <p:sldId id="591" r:id="rId305"/>
    <p:sldId id="592" r:id="rId306"/>
    <p:sldId id="593" r:id="rId307"/>
    <p:sldId id="594" r:id="rId308"/>
    <p:sldId id="595" r:id="rId309"/>
    <p:sldId id="598" r:id="rId310"/>
    <p:sldId id="599" r:id="rId311"/>
    <p:sldId id="600" r:id="rId312"/>
    <p:sldId id="601" r:id="rId313"/>
    <p:sldId id="602" r:id="rId314"/>
    <p:sldId id="603" r:id="rId315"/>
    <p:sldId id="604" r:id="rId316"/>
    <p:sldId id="676" r:id="rId317"/>
    <p:sldId id="605" r:id="rId318"/>
    <p:sldId id="613" r:id="rId319"/>
    <p:sldId id="672" r:id="rId320"/>
    <p:sldId id="625" r:id="rId321"/>
    <p:sldId id="675" r:id="rId322"/>
    <p:sldId id="674" r:id="rId323"/>
    <p:sldId id="616" r:id="rId324"/>
    <p:sldId id="626" r:id="rId325"/>
    <p:sldId id="624" r:id="rId326"/>
    <p:sldId id="617" r:id="rId327"/>
    <p:sldId id="618" r:id="rId328"/>
    <p:sldId id="612" r:id="rId329"/>
    <p:sldId id="639" r:id="rId330"/>
    <p:sldId id="640" r:id="rId331"/>
    <p:sldId id="641" r:id="rId332"/>
    <p:sldId id="642" r:id="rId333"/>
    <p:sldId id="643" r:id="rId334"/>
    <p:sldId id="645" r:id="rId335"/>
    <p:sldId id="646" r:id="rId336"/>
    <p:sldId id="647" r:id="rId337"/>
    <p:sldId id="614" r:id="rId338"/>
    <p:sldId id="620" r:id="rId339"/>
    <p:sldId id="621" r:id="rId340"/>
    <p:sldId id="619" r:id="rId341"/>
    <p:sldId id="615" r:id="rId342"/>
    <p:sldId id="622" r:id="rId343"/>
    <p:sldId id="623" r:id="rId344"/>
    <p:sldId id="627" r:id="rId345"/>
    <p:sldId id="631" r:id="rId346"/>
    <p:sldId id="671" r:id="rId347"/>
    <p:sldId id="632" r:id="rId348"/>
    <p:sldId id="678" r:id="rId349"/>
    <p:sldId id="711" r:id="rId350"/>
    <p:sldId id="677" r:id="rId351"/>
    <p:sldId id="628" r:id="rId352"/>
    <p:sldId id="661" r:id="rId353"/>
    <p:sldId id="664" r:id="rId354"/>
    <p:sldId id="662" r:id="rId355"/>
    <p:sldId id="679" r:id="rId356"/>
    <p:sldId id="665" r:id="rId357"/>
    <p:sldId id="666" r:id="rId358"/>
    <p:sldId id="681" r:id="rId359"/>
    <p:sldId id="680" r:id="rId360"/>
    <p:sldId id="682" r:id="rId361"/>
    <p:sldId id="683" r:id="rId362"/>
    <p:sldId id="633" r:id="rId363"/>
    <p:sldId id="660" r:id="rId364"/>
    <p:sldId id="653" r:id="rId365"/>
    <p:sldId id="652" r:id="rId366"/>
    <p:sldId id="654" r:id="rId367"/>
    <p:sldId id="656" r:id="rId368"/>
    <p:sldId id="659" r:id="rId369"/>
    <p:sldId id="650" r:id="rId370"/>
    <p:sldId id="651" r:id="rId371"/>
    <p:sldId id="629" r:id="rId372"/>
    <p:sldId id="663" r:id="rId373"/>
    <p:sldId id="667" r:id="rId374"/>
    <p:sldId id="668" r:id="rId375"/>
    <p:sldId id="669" r:id="rId376"/>
    <p:sldId id="630" r:id="rId377"/>
    <p:sldId id="634" r:id="rId378"/>
    <p:sldId id="657" r:id="rId379"/>
    <p:sldId id="658" r:id="rId380"/>
    <p:sldId id="685" r:id="rId381"/>
    <p:sldId id="686" r:id="rId382"/>
    <p:sldId id="687" r:id="rId383"/>
    <p:sldId id="712" r:id="rId384"/>
    <p:sldId id="713" r:id="rId385"/>
    <p:sldId id="700" r:id="rId386"/>
    <p:sldId id="699" r:id="rId387"/>
    <p:sldId id="684" r:id="rId388"/>
    <p:sldId id="688" r:id="rId389"/>
    <p:sldId id="690" r:id="rId390"/>
    <p:sldId id="691" r:id="rId391"/>
    <p:sldId id="692" r:id="rId392"/>
    <p:sldId id="693" r:id="rId393"/>
    <p:sldId id="694" r:id="rId394"/>
    <p:sldId id="695" r:id="rId395"/>
    <p:sldId id="696" r:id="rId396"/>
    <p:sldId id="697" r:id="rId397"/>
    <p:sldId id="701" r:id="rId398"/>
    <p:sldId id="702" r:id="rId399"/>
    <p:sldId id="703" r:id="rId400"/>
    <p:sldId id="704" r:id="rId401"/>
    <p:sldId id="705" r:id="rId402"/>
    <p:sldId id="706" r:id="rId403"/>
    <p:sldId id="714" r:id="rId404"/>
    <p:sldId id="707" r:id="rId405"/>
    <p:sldId id="709" r:id="rId406"/>
    <p:sldId id="708" r:id="rId407"/>
    <p:sldId id="710" r:id="rId408"/>
    <p:sldId id="715" r:id="rId409"/>
    <p:sldId id="717" r:id="rId410"/>
    <p:sldId id="718" r:id="rId411"/>
    <p:sldId id="716" r:id="rId412"/>
    <p:sldId id="719" r:id="rId413"/>
    <p:sldId id="720" r:id="rId414"/>
    <p:sldId id="721" r:id="rId415"/>
    <p:sldId id="722" r:id="rId416"/>
    <p:sldId id="723" r:id="rId417"/>
    <p:sldId id="727" r:id="rId418"/>
    <p:sldId id="725" r:id="rId419"/>
    <p:sldId id="728" r:id="rId420"/>
    <p:sldId id="724" r:id="rId421"/>
    <p:sldId id="726" r:id="rId422"/>
    <p:sldId id="729" r:id="rId423"/>
    <p:sldId id="730" r:id="rId424"/>
    <p:sldId id="731" r:id="rId425"/>
    <p:sldId id="732" r:id="rId426"/>
    <p:sldId id="733" r:id="rId427"/>
    <p:sldId id="734" r:id="rId428"/>
    <p:sldId id="735" r:id="rId429"/>
    <p:sldId id="736" r:id="rId430"/>
    <p:sldId id="737" r:id="rId431"/>
    <p:sldId id="738" r:id="rId432"/>
    <p:sldId id="773" r:id="rId433"/>
    <p:sldId id="739" r:id="rId434"/>
    <p:sldId id="749" r:id="rId435"/>
    <p:sldId id="750" r:id="rId436"/>
    <p:sldId id="751" r:id="rId437"/>
    <p:sldId id="752" r:id="rId438"/>
    <p:sldId id="753" r:id="rId439"/>
    <p:sldId id="740" r:id="rId440"/>
    <p:sldId id="741" r:id="rId441"/>
    <p:sldId id="742" r:id="rId442"/>
    <p:sldId id="743" r:id="rId443"/>
    <p:sldId id="747" r:id="rId444"/>
    <p:sldId id="744" r:id="rId445"/>
    <p:sldId id="745" r:id="rId446"/>
    <p:sldId id="746" r:id="rId447"/>
    <p:sldId id="748" r:id="rId448"/>
    <p:sldId id="754" r:id="rId449"/>
    <p:sldId id="758" r:id="rId450"/>
    <p:sldId id="774" r:id="rId451"/>
    <p:sldId id="755" r:id="rId452"/>
    <p:sldId id="761" r:id="rId453"/>
    <p:sldId id="775" r:id="rId454"/>
    <p:sldId id="760" r:id="rId455"/>
    <p:sldId id="759" r:id="rId456"/>
    <p:sldId id="763" r:id="rId457"/>
    <p:sldId id="764" r:id="rId458"/>
    <p:sldId id="765" r:id="rId459"/>
    <p:sldId id="756" r:id="rId460"/>
    <p:sldId id="768" r:id="rId461"/>
    <p:sldId id="769" r:id="rId462"/>
    <p:sldId id="771" r:id="rId463"/>
    <p:sldId id="772" r:id="rId464"/>
    <p:sldId id="766" r:id="rId465"/>
    <p:sldId id="767" r:id="rId466"/>
    <p:sldId id="757" r:id="rId467"/>
    <p:sldId id="776" r:id="rId468"/>
    <p:sldId id="777" r:id="rId469"/>
    <p:sldId id="778" r:id="rId470"/>
    <p:sldId id="779" r:id="rId471"/>
    <p:sldId id="816" r:id="rId472"/>
    <p:sldId id="780" r:id="rId473"/>
    <p:sldId id="782" r:id="rId474"/>
    <p:sldId id="783" r:id="rId475"/>
    <p:sldId id="784" r:id="rId476"/>
    <p:sldId id="785" r:id="rId477"/>
    <p:sldId id="786" r:id="rId478"/>
    <p:sldId id="788" r:id="rId479"/>
    <p:sldId id="791" r:id="rId480"/>
    <p:sldId id="787" r:id="rId481"/>
    <p:sldId id="789" r:id="rId482"/>
    <p:sldId id="790" r:id="rId483"/>
    <p:sldId id="801" r:id="rId484"/>
    <p:sldId id="792" r:id="rId485"/>
    <p:sldId id="793" r:id="rId486"/>
    <p:sldId id="794" r:id="rId487"/>
    <p:sldId id="795" r:id="rId488"/>
    <p:sldId id="797" r:id="rId489"/>
    <p:sldId id="796" r:id="rId490"/>
    <p:sldId id="798" r:id="rId491"/>
    <p:sldId id="799" r:id="rId492"/>
    <p:sldId id="800" r:id="rId493"/>
    <p:sldId id="802" r:id="rId494"/>
    <p:sldId id="803" r:id="rId495"/>
    <p:sldId id="805" r:id="rId496"/>
    <p:sldId id="804" r:id="rId497"/>
    <p:sldId id="806" r:id="rId498"/>
    <p:sldId id="807" r:id="rId499"/>
    <p:sldId id="808" r:id="rId500"/>
    <p:sldId id="809" r:id="rId501"/>
    <p:sldId id="810" r:id="rId502"/>
    <p:sldId id="811" r:id="rId503"/>
    <p:sldId id="813" r:id="rId504"/>
    <p:sldId id="812" r:id="rId505"/>
    <p:sldId id="814" r:id="rId506"/>
    <p:sldId id="815" r:id="rId507"/>
    <p:sldId id="817" r:id="rId5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24" autoAdjust="0"/>
  </p:normalViewPr>
  <p:slideViewPr>
    <p:cSldViewPr>
      <p:cViewPr varScale="1">
        <p:scale>
          <a:sx n="107" d="100"/>
          <a:sy n="107" d="100"/>
        </p:scale>
        <p:origin x="-1432" y="-112"/>
      </p:cViewPr>
      <p:guideLst>
        <p:guide orient="horz" pos="2160"/>
        <p:guide pos="2880"/>
      </p:guideLst>
    </p:cSldViewPr>
  </p:slideViewPr>
  <p:outlineViewPr>
    <p:cViewPr>
      <p:scale>
        <a:sx n="33" d="100"/>
        <a:sy n="33" d="100"/>
      </p:scale>
      <p:origin x="0" y="214224"/>
    </p:cViewPr>
    <p:sldLst>
      <p:sld r:id="rId1" collapse="1"/>
    </p:sldLst>
  </p:outlineViewPr>
  <p:notesTextViewPr>
    <p:cViewPr>
      <p:scale>
        <a:sx n="100" d="100"/>
        <a:sy n="100" d="100"/>
      </p:scale>
      <p:origin x="0" y="0"/>
    </p:cViewPr>
  </p:notesTextViewPr>
  <p:sorterViewPr>
    <p:cViewPr>
      <p:scale>
        <a:sx n="66" d="100"/>
        <a:sy n="66" d="100"/>
      </p:scale>
      <p:origin x="0" y="50010"/>
    </p:cViewPr>
  </p:sorterViewPr>
  <p:notesViewPr>
    <p:cSldViewPr>
      <p:cViewPr varScale="1">
        <p:scale>
          <a:sx n="55" d="100"/>
          <a:sy n="55" d="100"/>
        </p:scale>
        <p:origin x="-284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59" Type="http://schemas.openxmlformats.org/officeDocument/2006/relationships/slide" Target="slides/slide458.xml"/><Relationship Id="rId510" Type="http://schemas.openxmlformats.org/officeDocument/2006/relationships/printerSettings" Target="printerSettings/printerSettings1.bin"/><Relationship Id="rId511" Type="http://schemas.openxmlformats.org/officeDocument/2006/relationships/presProps" Target="presProps.xml"/><Relationship Id="rId51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13" Type="http://schemas.openxmlformats.org/officeDocument/2006/relationships/theme" Target="theme/theme1.xml"/><Relationship Id="rId514" Type="http://schemas.openxmlformats.org/officeDocument/2006/relationships/tableStyles" Target="tableStyles.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460" Type="http://schemas.openxmlformats.org/officeDocument/2006/relationships/slide" Target="slides/slide459.xml"/><Relationship Id="rId461" Type="http://schemas.openxmlformats.org/officeDocument/2006/relationships/slide" Target="slides/slide460.xml"/><Relationship Id="rId462" Type="http://schemas.openxmlformats.org/officeDocument/2006/relationships/slide" Target="slides/slide461.xml"/><Relationship Id="rId463" Type="http://schemas.openxmlformats.org/officeDocument/2006/relationships/slide" Target="slides/slide462.xml"/><Relationship Id="rId464" Type="http://schemas.openxmlformats.org/officeDocument/2006/relationships/slide" Target="slides/slide463.xml"/><Relationship Id="rId465" Type="http://schemas.openxmlformats.org/officeDocument/2006/relationships/slide" Target="slides/slide464.xml"/><Relationship Id="rId466" Type="http://schemas.openxmlformats.org/officeDocument/2006/relationships/slide" Target="slides/slide465.xml"/><Relationship Id="rId467" Type="http://schemas.openxmlformats.org/officeDocument/2006/relationships/slide" Target="slides/slide466.xml"/><Relationship Id="rId468" Type="http://schemas.openxmlformats.org/officeDocument/2006/relationships/slide" Target="slides/slide467.xml"/><Relationship Id="rId469" Type="http://schemas.openxmlformats.org/officeDocument/2006/relationships/slide" Target="slides/slide46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300" Type="http://schemas.openxmlformats.org/officeDocument/2006/relationships/slide" Target="slides/slide299.xml"/><Relationship Id="rId301" Type="http://schemas.openxmlformats.org/officeDocument/2006/relationships/slide" Target="slides/slide300.xml"/><Relationship Id="rId302" Type="http://schemas.openxmlformats.org/officeDocument/2006/relationships/slide" Target="slides/slide301.xml"/><Relationship Id="rId303" Type="http://schemas.openxmlformats.org/officeDocument/2006/relationships/slide" Target="slides/slide302.xml"/><Relationship Id="rId304" Type="http://schemas.openxmlformats.org/officeDocument/2006/relationships/slide" Target="slides/slide303.xml"/><Relationship Id="rId305" Type="http://schemas.openxmlformats.org/officeDocument/2006/relationships/slide" Target="slides/slide304.xml"/><Relationship Id="rId306" Type="http://schemas.openxmlformats.org/officeDocument/2006/relationships/slide" Target="slides/slide305.xml"/><Relationship Id="rId307" Type="http://schemas.openxmlformats.org/officeDocument/2006/relationships/slide" Target="slides/slide306.xml"/><Relationship Id="rId308" Type="http://schemas.openxmlformats.org/officeDocument/2006/relationships/slide" Target="slides/slide307.xml"/><Relationship Id="rId309" Type="http://schemas.openxmlformats.org/officeDocument/2006/relationships/slide" Target="slides/slide308.xml"/><Relationship Id="rId470" Type="http://schemas.openxmlformats.org/officeDocument/2006/relationships/slide" Target="slides/slide469.xml"/><Relationship Id="rId471" Type="http://schemas.openxmlformats.org/officeDocument/2006/relationships/slide" Target="slides/slide470.xml"/><Relationship Id="rId472" Type="http://schemas.openxmlformats.org/officeDocument/2006/relationships/slide" Target="slides/slide471.xml"/><Relationship Id="rId473" Type="http://schemas.openxmlformats.org/officeDocument/2006/relationships/slide" Target="slides/slide472.xml"/><Relationship Id="rId474" Type="http://schemas.openxmlformats.org/officeDocument/2006/relationships/slide" Target="slides/slide473.xml"/><Relationship Id="rId475" Type="http://schemas.openxmlformats.org/officeDocument/2006/relationships/slide" Target="slides/slide474.xml"/><Relationship Id="rId476" Type="http://schemas.openxmlformats.org/officeDocument/2006/relationships/slide" Target="slides/slide475.xml"/><Relationship Id="rId477" Type="http://schemas.openxmlformats.org/officeDocument/2006/relationships/slide" Target="slides/slide476.xml"/><Relationship Id="rId478" Type="http://schemas.openxmlformats.org/officeDocument/2006/relationships/slide" Target="slides/slide477.xml"/><Relationship Id="rId479" Type="http://schemas.openxmlformats.org/officeDocument/2006/relationships/slide" Target="slides/slide47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310" Type="http://schemas.openxmlformats.org/officeDocument/2006/relationships/slide" Target="slides/slide309.xml"/><Relationship Id="rId311" Type="http://schemas.openxmlformats.org/officeDocument/2006/relationships/slide" Target="slides/slide310.xml"/><Relationship Id="rId312" Type="http://schemas.openxmlformats.org/officeDocument/2006/relationships/slide" Target="slides/slide311.xml"/><Relationship Id="rId313" Type="http://schemas.openxmlformats.org/officeDocument/2006/relationships/slide" Target="slides/slide312.xml"/><Relationship Id="rId314" Type="http://schemas.openxmlformats.org/officeDocument/2006/relationships/slide" Target="slides/slide313.xml"/><Relationship Id="rId315" Type="http://schemas.openxmlformats.org/officeDocument/2006/relationships/slide" Target="slides/slide314.xml"/><Relationship Id="rId316" Type="http://schemas.openxmlformats.org/officeDocument/2006/relationships/slide" Target="slides/slide315.xml"/><Relationship Id="rId317" Type="http://schemas.openxmlformats.org/officeDocument/2006/relationships/slide" Target="slides/slide316.xml"/><Relationship Id="rId318" Type="http://schemas.openxmlformats.org/officeDocument/2006/relationships/slide" Target="slides/slide317.xml"/><Relationship Id="rId319" Type="http://schemas.openxmlformats.org/officeDocument/2006/relationships/slide" Target="slides/slide318.xml"/><Relationship Id="rId480" Type="http://schemas.openxmlformats.org/officeDocument/2006/relationships/slide" Target="slides/slide479.xml"/><Relationship Id="rId481" Type="http://schemas.openxmlformats.org/officeDocument/2006/relationships/slide" Target="slides/slide480.xml"/><Relationship Id="rId482" Type="http://schemas.openxmlformats.org/officeDocument/2006/relationships/slide" Target="slides/slide481.xml"/><Relationship Id="rId483" Type="http://schemas.openxmlformats.org/officeDocument/2006/relationships/slide" Target="slides/slide482.xml"/><Relationship Id="rId484" Type="http://schemas.openxmlformats.org/officeDocument/2006/relationships/slide" Target="slides/slide483.xml"/><Relationship Id="rId485" Type="http://schemas.openxmlformats.org/officeDocument/2006/relationships/slide" Target="slides/slide484.xml"/><Relationship Id="rId486" Type="http://schemas.openxmlformats.org/officeDocument/2006/relationships/slide" Target="slides/slide485.xml"/><Relationship Id="rId487" Type="http://schemas.openxmlformats.org/officeDocument/2006/relationships/slide" Target="slides/slide486.xml"/><Relationship Id="rId488" Type="http://schemas.openxmlformats.org/officeDocument/2006/relationships/slide" Target="slides/slide487.xml"/><Relationship Id="rId489" Type="http://schemas.openxmlformats.org/officeDocument/2006/relationships/slide" Target="slides/slide48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260" Type="http://schemas.openxmlformats.org/officeDocument/2006/relationships/slide" Target="slides/slide259.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320" Type="http://schemas.openxmlformats.org/officeDocument/2006/relationships/slide" Target="slides/slide319.xml"/><Relationship Id="rId321" Type="http://schemas.openxmlformats.org/officeDocument/2006/relationships/slide" Target="slides/slide320.xml"/><Relationship Id="rId322" Type="http://schemas.openxmlformats.org/officeDocument/2006/relationships/slide" Target="slides/slide321.xml"/><Relationship Id="rId323" Type="http://schemas.openxmlformats.org/officeDocument/2006/relationships/slide" Target="slides/slide322.xml"/><Relationship Id="rId324" Type="http://schemas.openxmlformats.org/officeDocument/2006/relationships/slide" Target="slides/slide323.xml"/><Relationship Id="rId325" Type="http://schemas.openxmlformats.org/officeDocument/2006/relationships/slide" Target="slides/slide324.xml"/><Relationship Id="rId326" Type="http://schemas.openxmlformats.org/officeDocument/2006/relationships/slide" Target="slides/slide325.xml"/><Relationship Id="rId327" Type="http://schemas.openxmlformats.org/officeDocument/2006/relationships/slide" Target="slides/slide326.xml"/><Relationship Id="rId328" Type="http://schemas.openxmlformats.org/officeDocument/2006/relationships/slide" Target="slides/slide327.xml"/><Relationship Id="rId329" Type="http://schemas.openxmlformats.org/officeDocument/2006/relationships/slide" Target="slides/slide328.xml"/><Relationship Id="rId490" Type="http://schemas.openxmlformats.org/officeDocument/2006/relationships/slide" Target="slides/slide489.xml"/><Relationship Id="rId491" Type="http://schemas.openxmlformats.org/officeDocument/2006/relationships/slide" Target="slides/slide490.xml"/><Relationship Id="rId492" Type="http://schemas.openxmlformats.org/officeDocument/2006/relationships/slide" Target="slides/slide491.xml"/><Relationship Id="rId493" Type="http://schemas.openxmlformats.org/officeDocument/2006/relationships/slide" Target="slides/slide492.xml"/><Relationship Id="rId494" Type="http://schemas.openxmlformats.org/officeDocument/2006/relationships/slide" Target="slides/slide493.xml"/><Relationship Id="rId495" Type="http://schemas.openxmlformats.org/officeDocument/2006/relationships/slide" Target="slides/slide494.xml"/><Relationship Id="rId496" Type="http://schemas.openxmlformats.org/officeDocument/2006/relationships/slide" Target="slides/slide495.xml"/><Relationship Id="rId497" Type="http://schemas.openxmlformats.org/officeDocument/2006/relationships/slide" Target="slides/slide496.xml"/><Relationship Id="rId498" Type="http://schemas.openxmlformats.org/officeDocument/2006/relationships/slide" Target="slides/slide497.xml"/><Relationship Id="rId499" Type="http://schemas.openxmlformats.org/officeDocument/2006/relationships/slide" Target="slides/slide49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70" Type="http://schemas.openxmlformats.org/officeDocument/2006/relationships/slide" Target="slides/slide269.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slide" Target="slides/slide278.xml"/><Relationship Id="rId330" Type="http://schemas.openxmlformats.org/officeDocument/2006/relationships/slide" Target="slides/slide329.xml"/><Relationship Id="rId331" Type="http://schemas.openxmlformats.org/officeDocument/2006/relationships/slide" Target="slides/slide330.xml"/><Relationship Id="rId332" Type="http://schemas.openxmlformats.org/officeDocument/2006/relationships/slide" Target="slides/slide331.xml"/><Relationship Id="rId333" Type="http://schemas.openxmlformats.org/officeDocument/2006/relationships/slide" Target="slides/slide332.xml"/><Relationship Id="rId334" Type="http://schemas.openxmlformats.org/officeDocument/2006/relationships/slide" Target="slides/slide333.xml"/><Relationship Id="rId335" Type="http://schemas.openxmlformats.org/officeDocument/2006/relationships/slide" Target="slides/slide334.xml"/><Relationship Id="rId336" Type="http://schemas.openxmlformats.org/officeDocument/2006/relationships/slide" Target="slides/slide335.xml"/><Relationship Id="rId337" Type="http://schemas.openxmlformats.org/officeDocument/2006/relationships/slide" Target="slides/slide336.xml"/><Relationship Id="rId338" Type="http://schemas.openxmlformats.org/officeDocument/2006/relationships/slide" Target="slides/slide337.xml"/><Relationship Id="rId339" Type="http://schemas.openxmlformats.org/officeDocument/2006/relationships/slide" Target="slides/slide33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80" Type="http://schemas.openxmlformats.org/officeDocument/2006/relationships/slide" Target="slides/slide279.xml"/><Relationship Id="rId281" Type="http://schemas.openxmlformats.org/officeDocument/2006/relationships/slide" Target="slides/slide280.xml"/><Relationship Id="rId282" Type="http://schemas.openxmlformats.org/officeDocument/2006/relationships/slide" Target="slides/slide281.xml"/><Relationship Id="rId283" Type="http://schemas.openxmlformats.org/officeDocument/2006/relationships/slide" Target="slides/slide282.xml"/><Relationship Id="rId284" Type="http://schemas.openxmlformats.org/officeDocument/2006/relationships/slide" Target="slides/slide283.xml"/><Relationship Id="rId285" Type="http://schemas.openxmlformats.org/officeDocument/2006/relationships/slide" Target="slides/slide284.xml"/><Relationship Id="rId286" Type="http://schemas.openxmlformats.org/officeDocument/2006/relationships/slide" Target="slides/slide285.xml"/><Relationship Id="rId287" Type="http://schemas.openxmlformats.org/officeDocument/2006/relationships/slide" Target="slides/slide286.xml"/><Relationship Id="rId288" Type="http://schemas.openxmlformats.org/officeDocument/2006/relationships/slide" Target="slides/slide287.xml"/><Relationship Id="rId289" Type="http://schemas.openxmlformats.org/officeDocument/2006/relationships/slide" Target="slides/slide288.xml"/><Relationship Id="rId340" Type="http://schemas.openxmlformats.org/officeDocument/2006/relationships/slide" Target="slides/slide339.xml"/><Relationship Id="rId341" Type="http://schemas.openxmlformats.org/officeDocument/2006/relationships/slide" Target="slides/slide340.xml"/><Relationship Id="rId342" Type="http://schemas.openxmlformats.org/officeDocument/2006/relationships/slide" Target="slides/slide341.xml"/><Relationship Id="rId343" Type="http://schemas.openxmlformats.org/officeDocument/2006/relationships/slide" Target="slides/slide342.xml"/><Relationship Id="rId344" Type="http://schemas.openxmlformats.org/officeDocument/2006/relationships/slide" Target="slides/slide343.xml"/><Relationship Id="rId345" Type="http://schemas.openxmlformats.org/officeDocument/2006/relationships/slide" Target="slides/slide344.xml"/><Relationship Id="rId346" Type="http://schemas.openxmlformats.org/officeDocument/2006/relationships/slide" Target="slides/slide345.xml"/><Relationship Id="rId347" Type="http://schemas.openxmlformats.org/officeDocument/2006/relationships/slide" Target="slides/slide346.xml"/><Relationship Id="rId348" Type="http://schemas.openxmlformats.org/officeDocument/2006/relationships/slide" Target="slides/slide347.xml"/><Relationship Id="rId349" Type="http://schemas.openxmlformats.org/officeDocument/2006/relationships/slide" Target="slides/slide348.xml"/><Relationship Id="rId400" Type="http://schemas.openxmlformats.org/officeDocument/2006/relationships/slide" Target="slides/slide399.xml"/><Relationship Id="rId401" Type="http://schemas.openxmlformats.org/officeDocument/2006/relationships/slide" Target="slides/slide400.xml"/><Relationship Id="rId402" Type="http://schemas.openxmlformats.org/officeDocument/2006/relationships/slide" Target="slides/slide401.xml"/><Relationship Id="rId403" Type="http://schemas.openxmlformats.org/officeDocument/2006/relationships/slide" Target="slides/slide402.xml"/><Relationship Id="rId404" Type="http://schemas.openxmlformats.org/officeDocument/2006/relationships/slide" Target="slides/slide403.xml"/><Relationship Id="rId405" Type="http://schemas.openxmlformats.org/officeDocument/2006/relationships/slide" Target="slides/slide404.xml"/><Relationship Id="rId406" Type="http://schemas.openxmlformats.org/officeDocument/2006/relationships/slide" Target="slides/slide405.xml"/><Relationship Id="rId407" Type="http://schemas.openxmlformats.org/officeDocument/2006/relationships/slide" Target="slides/slide406.xml"/><Relationship Id="rId408" Type="http://schemas.openxmlformats.org/officeDocument/2006/relationships/slide" Target="slides/slide407.xml"/><Relationship Id="rId409" Type="http://schemas.openxmlformats.org/officeDocument/2006/relationships/slide" Target="slides/slide40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90" Type="http://schemas.openxmlformats.org/officeDocument/2006/relationships/slide" Target="slides/slide289.xml"/><Relationship Id="rId291" Type="http://schemas.openxmlformats.org/officeDocument/2006/relationships/slide" Target="slides/slide290.xml"/><Relationship Id="rId292" Type="http://schemas.openxmlformats.org/officeDocument/2006/relationships/slide" Target="slides/slide291.xml"/><Relationship Id="rId293" Type="http://schemas.openxmlformats.org/officeDocument/2006/relationships/slide" Target="slides/slide292.xml"/><Relationship Id="rId294" Type="http://schemas.openxmlformats.org/officeDocument/2006/relationships/slide" Target="slides/slide293.xml"/><Relationship Id="rId295" Type="http://schemas.openxmlformats.org/officeDocument/2006/relationships/slide" Target="slides/slide294.xml"/><Relationship Id="rId296" Type="http://schemas.openxmlformats.org/officeDocument/2006/relationships/slide" Target="slides/slide295.xml"/><Relationship Id="rId297" Type="http://schemas.openxmlformats.org/officeDocument/2006/relationships/slide" Target="slides/slide296.xml"/><Relationship Id="rId298" Type="http://schemas.openxmlformats.org/officeDocument/2006/relationships/slide" Target="slides/slide297.xml"/><Relationship Id="rId299" Type="http://schemas.openxmlformats.org/officeDocument/2006/relationships/slide" Target="slides/slide298.xml"/><Relationship Id="rId350" Type="http://schemas.openxmlformats.org/officeDocument/2006/relationships/slide" Target="slides/slide349.xml"/><Relationship Id="rId351" Type="http://schemas.openxmlformats.org/officeDocument/2006/relationships/slide" Target="slides/slide350.xml"/><Relationship Id="rId352" Type="http://schemas.openxmlformats.org/officeDocument/2006/relationships/slide" Target="slides/slide351.xml"/><Relationship Id="rId353" Type="http://schemas.openxmlformats.org/officeDocument/2006/relationships/slide" Target="slides/slide352.xml"/><Relationship Id="rId354" Type="http://schemas.openxmlformats.org/officeDocument/2006/relationships/slide" Target="slides/slide353.xml"/><Relationship Id="rId355" Type="http://schemas.openxmlformats.org/officeDocument/2006/relationships/slide" Target="slides/slide354.xml"/><Relationship Id="rId356" Type="http://schemas.openxmlformats.org/officeDocument/2006/relationships/slide" Target="slides/slide355.xml"/><Relationship Id="rId357" Type="http://schemas.openxmlformats.org/officeDocument/2006/relationships/slide" Target="slides/slide356.xml"/><Relationship Id="rId358" Type="http://schemas.openxmlformats.org/officeDocument/2006/relationships/slide" Target="slides/slide357.xml"/><Relationship Id="rId359" Type="http://schemas.openxmlformats.org/officeDocument/2006/relationships/slide" Target="slides/slide358.xml"/><Relationship Id="rId410" Type="http://schemas.openxmlformats.org/officeDocument/2006/relationships/slide" Target="slides/slide409.xml"/><Relationship Id="rId411" Type="http://schemas.openxmlformats.org/officeDocument/2006/relationships/slide" Target="slides/slide410.xml"/><Relationship Id="rId412" Type="http://schemas.openxmlformats.org/officeDocument/2006/relationships/slide" Target="slides/slide411.xml"/><Relationship Id="rId413" Type="http://schemas.openxmlformats.org/officeDocument/2006/relationships/slide" Target="slides/slide412.xml"/><Relationship Id="rId414" Type="http://schemas.openxmlformats.org/officeDocument/2006/relationships/slide" Target="slides/slide413.xml"/><Relationship Id="rId415" Type="http://schemas.openxmlformats.org/officeDocument/2006/relationships/slide" Target="slides/slide414.xml"/><Relationship Id="rId416" Type="http://schemas.openxmlformats.org/officeDocument/2006/relationships/slide" Target="slides/slide415.xml"/><Relationship Id="rId417" Type="http://schemas.openxmlformats.org/officeDocument/2006/relationships/slide" Target="slides/slide416.xml"/><Relationship Id="rId418" Type="http://schemas.openxmlformats.org/officeDocument/2006/relationships/slide" Target="slides/slide417.xml"/><Relationship Id="rId419" Type="http://schemas.openxmlformats.org/officeDocument/2006/relationships/slide" Target="slides/slide41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60" Type="http://schemas.openxmlformats.org/officeDocument/2006/relationships/slide" Target="slides/slide359.xml"/><Relationship Id="rId361" Type="http://schemas.openxmlformats.org/officeDocument/2006/relationships/slide" Target="slides/slide360.xml"/><Relationship Id="rId362" Type="http://schemas.openxmlformats.org/officeDocument/2006/relationships/slide" Target="slides/slide361.xml"/><Relationship Id="rId363" Type="http://schemas.openxmlformats.org/officeDocument/2006/relationships/slide" Target="slides/slide362.xml"/><Relationship Id="rId364" Type="http://schemas.openxmlformats.org/officeDocument/2006/relationships/slide" Target="slides/slide363.xml"/><Relationship Id="rId365" Type="http://schemas.openxmlformats.org/officeDocument/2006/relationships/slide" Target="slides/slide364.xml"/><Relationship Id="rId366" Type="http://schemas.openxmlformats.org/officeDocument/2006/relationships/slide" Target="slides/slide365.xml"/><Relationship Id="rId367" Type="http://schemas.openxmlformats.org/officeDocument/2006/relationships/slide" Target="slides/slide366.xml"/><Relationship Id="rId368" Type="http://schemas.openxmlformats.org/officeDocument/2006/relationships/slide" Target="slides/slide367.xml"/><Relationship Id="rId369" Type="http://schemas.openxmlformats.org/officeDocument/2006/relationships/slide" Target="slides/slide368.xml"/><Relationship Id="rId420" Type="http://schemas.openxmlformats.org/officeDocument/2006/relationships/slide" Target="slides/slide419.xml"/><Relationship Id="rId421" Type="http://schemas.openxmlformats.org/officeDocument/2006/relationships/slide" Target="slides/slide420.xml"/><Relationship Id="rId422" Type="http://schemas.openxmlformats.org/officeDocument/2006/relationships/slide" Target="slides/slide421.xml"/><Relationship Id="rId423" Type="http://schemas.openxmlformats.org/officeDocument/2006/relationships/slide" Target="slides/slide422.xml"/><Relationship Id="rId424" Type="http://schemas.openxmlformats.org/officeDocument/2006/relationships/slide" Target="slides/slide423.xml"/><Relationship Id="rId425" Type="http://schemas.openxmlformats.org/officeDocument/2006/relationships/slide" Target="slides/slide424.xml"/><Relationship Id="rId426" Type="http://schemas.openxmlformats.org/officeDocument/2006/relationships/slide" Target="slides/slide425.xml"/><Relationship Id="rId427" Type="http://schemas.openxmlformats.org/officeDocument/2006/relationships/slide" Target="slides/slide426.xml"/><Relationship Id="rId428" Type="http://schemas.openxmlformats.org/officeDocument/2006/relationships/slide" Target="slides/slide427.xml"/><Relationship Id="rId429" Type="http://schemas.openxmlformats.org/officeDocument/2006/relationships/slide" Target="slides/slide42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370" Type="http://schemas.openxmlformats.org/officeDocument/2006/relationships/slide" Target="slides/slide369.xml"/><Relationship Id="rId371" Type="http://schemas.openxmlformats.org/officeDocument/2006/relationships/slide" Target="slides/slide370.xml"/><Relationship Id="rId372" Type="http://schemas.openxmlformats.org/officeDocument/2006/relationships/slide" Target="slides/slide371.xml"/><Relationship Id="rId373" Type="http://schemas.openxmlformats.org/officeDocument/2006/relationships/slide" Target="slides/slide372.xml"/><Relationship Id="rId374" Type="http://schemas.openxmlformats.org/officeDocument/2006/relationships/slide" Target="slides/slide373.xml"/><Relationship Id="rId375" Type="http://schemas.openxmlformats.org/officeDocument/2006/relationships/slide" Target="slides/slide374.xml"/><Relationship Id="rId376" Type="http://schemas.openxmlformats.org/officeDocument/2006/relationships/slide" Target="slides/slide375.xml"/><Relationship Id="rId377" Type="http://schemas.openxmlformats.org/officeDocument/2006/relationships/slide" Target="slides/slide376.xml"/><Relationship Id="rId378" Type="http://schemas.openxmlformats.org/officeDocument/2006/relationships/slide" Target="slides/slide377.xml"/><Relationship Id="rId379" Type="http://schemas.openxmlformats.org/officeDocument/2006/relationships/slide" Target="slides/slide378.xml"/><Relationship Id="rId430" Type="http://schemas.openxmlformats.org/officeDocument/2006/relationships/slide" Target="slides/slide429.xml"/><Relationship Id="rId431" Type="http://schemas.openxmlformats.org/officeDocument/2006/relationships/slide" Target="slides/slide430.xml"/><Relationship Id="rId432" Type="http://schemas.openxmlformats.org/officeDocument/2006/relationships/slide" Target="slides/slide431.xml"/><Relationship Id="rId433" Type="http://schemas.openxmlformats.org/officeDocument/2006/relationships/slide" Target="slides/slide432.xml"/><Relationship Id="rId434" Type="http://schemas.openxmlformats.org/officeDocument/2006/relationships/slide" Target="slides/slide433.xml"/><Relationship Id="rId435" Type="http://schemas.openxmlformats.org/officeDocument/2006/relationships/slide" Target="slides/slide434.xml"/><Relationship Id="rId436" Type="http://schemas.openxmlformats.org/officeDocument/2006/relationships/slide" Target="slides/slide435.xml"/><Relationship Id="rId437" Type="http://schemas.openxmlformats.org/officeDocument/2006/relationships/slide" Target="slides/slide436.xml"/><Relationship Id="rId438" Type="http://schemas.openxmlformats.org/officeDocument/2006/relationships/slide" Target="slides/slide437.xml"/><Relationship Id="rId439" Type="http://schemas.openxmlformats.org/officeDocument/2006/relationships/slide" Target="slides/slide43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380" Type="http://schemas.openxmlformats.org/officeDocument/2006/relationships/slide" Target="slides/slide379.xml"/><Relationship Id="rId381" Type="http://schemas.openxmlformats.org/officeDocument/2006/relationships/slide" Target="slides/slide380.xml"/><Relationship Id="rId382" Type="http://schemas.openxmlformats.org/officeDocument/2006/relationships/slide" Target="slides/slide381.xml"/><Relationship Id="rId383" Type="http://schemas.openxmlformats.org/officeDocument/2006/relationships/slide" Target="slides/slide382.xml"/><Relationship Id="rId384" Type="http://schemas.openxmlformats.org/officeDocument/2006/relationships/slide" Target="slides/slide383.xml"/><Relationship Id="rId385" Type="http://schemas.openxmlformats.org/officeDocument/2006/relationships/slide" Target="slides/slide384.xml"/><Relationship Id="rId386" Type="http://schemas.openxmlformats.org/officeDocument/2006/relationships/slide" Target="slides/slide385.xml"/><Relationship Id="rId387" Type="http://schemas.openxmlformats.org/officeDocument/2006/relationships/slide" Target="slides/slide386.xml"/><Relationship Id="rId388" Type="http://schemas.openxmlformats.org/officeDocument/2006/relationships/slide" Target="slides/slide387.xml"/><Relationship Id="rId389" Type="http://schemas.openxmlformats.org/officeDocument/2006/relationships/slide" Target="slides/slide388.xml"/><Relationship Id="rId440" Type="http://schemas.openxmlformats.org/officeDocument/2006/relationships/slide" Target="slides/slide439.xml"/><Relationship Id="rId441" Type="http://schemas.openxmlformats.org/officeDocument/2006/relationships/slide" Target="slides/slide440.xml"/><Relationship Id="rId442" Type="http://schemas.openxmlformats.org/officeDocument/2006/relationships/slide" Target="slides/slide441.xml"/><Relationship Id="rId443" Type="http://schemas.openxmlformats.org/officeDocument/2006/relationships/slide" Target="slides/slide442.xml"/><Relationship Id="rId444" Type="http://schemas.openxmlformats.org/officeDocument/2006/relationships/slide" Target="slides/slide443.xml"/><Relationship Id="rId445" Type="http://schemas.openxmlformats.org/officeDocument/2006/relationships/slide" Target="slides/slide444.xml"/><Relationship Id="rId446" Type="http://schemas.openxmlformats.org/officeDocument/2006/relationships/slide" Target="slides/slide445.xml"/><Relationship Id="rId447" Type="http://schemas.openxmlformats.org/officeDocument/2006/relationships/slide" Target="slides/slide446.xml"/><Relationship Id="rId448" Type="http://schemas.openxmlformats.org/officeDocument/2006/relationships/slide" Target="slides/slide447.xml"/><Relationship Id="rId449" Type="http://schemas.openxmlformats.org/officeDocument/2006/relationships/slide" Target="slides/slide448.xml"/><Relationship Id="rId500" Type="http://schemas.openxmlformats.org/officeDocument/2006/relationships/slide" Target="slides/slide499.xml"/><Relationship Id="rId501" Type="http://schemas.openxmlformats.org/officeDocument/2006/relationships/slide" Target="slides/slide500.xml"/><Relationship Id="rId502" Type="http://schemas.openxmlformats.org/officeDocument/2006/relationships/slide" Target="slides/slide50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3" Type="http://schemas.openxmlformats.org/officeDocument/2006/relationships/slide" Target="slides/slide502.xml"/><Relationship Id="rId504" Type="http://schemas.openxmlformats.org/officeDocument/2006/relationships/slide" Target="slides/slide503.xml"/><Relationship Id="rId505" Type="http://schemas.openxmlformats.org/officeDocument/2006/relationships/slide" Target="slides/slide504.xml"/><Relationship Id="rId506" Type="http://schemas.openxmlformats.org/officeDocument/2006/relationships/slide" Target="slides/slide505.xml"/><Relationship Id="rId507" Type="http://schemas.openxmlformats.org/officeDocument/2006/relationships/slide" Target="slides/slide506.xml"/><Relationship Id="rId508" Type="http://schemas.openxmlformats.org/officeDocument/2006/relationships/slide" Target="slides/slide507.xml"/><Relationship Id="rId509" Type="http://schemas.openxmlformats.org/officeDocument/2006/relationships/notesMaster" Target="notesMasters/notesMaster1.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390" Type="http://schemas.openxmlformats.org/officeDocument/2006/relationships/slide" Target="slides/slide389.xml"/><Relationship Id="rId391" Type="http://schemas.openxmlformats.org/officeDocument/2006/relationships/slide" Target="slides/slide390.xml"/><Relationship Id="rId392" Type="http://schemas.openxmlformats.org/officeDocument/2006/relationships/slide" Target="slides/slide391.xml"/><Relationship Id="rId393" Type="http://schemas.openxmlformats.org/officeDocument/2006/relationships/slide" Target="slides/slide392.xml"/><Relationship Id="rId394" Type="http://schemas.openxmlformats.org/officeDocument/2006/relationships/slide" Target="slides/slide393.xml"/><Relationship Id="rId395" Type="http://schemas.openxmlformats.org/officeDocument/2006/relationships/slide" Target="slides/slide394.xml"/><Relationship Id="rId396" Type="http://schemas.openxmlformats.org/officeDocument/2006/relationships/slide" Target="slides/slide395.xml"/><Relationship Id="rId397" Type="http://schemas.openxmlformats.org/officeDocument/2006/relationships/slide" Target="slides/slide396.xml"/><Relationship Id="rId398" Type="http://schemas.openxmlformats.org/officeDocument/2006/relationships/slide" Target="slides/slide397.xml"/><Relationship Id="rId399" Type="http://schemas.openxmlformats.org/officeDocument/2006/relationships/slide" Target="slides/slide398.xml"/><Relationship Id="rId450" Type="http://schemas.openxmlformats.org/officeDocument/2006/relationships/slide" Target="slides/slide449.xml"/><Relationship Id="rId451" Type="http://schemas.openxmlformats.org/officeDocument/2006/relationships/slide" Target="slides/slide450.xml"/><Relationship Id="rId452" Type="http://schemas.openxmlformats.org/officeDocument/2006/relationships/slide" Target="slides/slide451.xml"/><Relationship Id="rId453" Type="http://schemas.openxmlformats.org/officeDocument/2006/relationships/slide" Target="slides/slide452.xml"/><Relationship Id="rId454" Type="http://schemas.openxmlformats.org/officeDocument/2006/relationships/slide" Target="slides/slide453.xml"/><Relationship Id="rId455" Type="http://schemas.openxmlformats.org/officeDocument/2006/relationships/slide" Target="slides/slide454.xml"/><Relationship Id="rId456" Type="http://schemas.openxmlformats.org/officeDocument/2006/relationships/slide" Target="slides/slide455.xml"/><Relationship Id="rId457" Type="http://schemas.openxmlformats.org/officeDocument/2006/relationships/slide" Target="slides/slide456.xml"/><Relationship Id="rId458" Type="http://schemas.openxmlformats.org/officeDocument/2006/relationships/slide" Target="slides/slide457.xml"/></Relationships>
</file>

<file path=ppt/_rels/viewProps.xml.rels><?xml version="1.0" encoding="UTF-8" standalone="yes"?>
<Relationships xmlns="http://schemas.openxmlformats.org/package/2006/relationships"><Relationship Id="rId1" Type="http://schemas.openxmlformats.org/officeDocument/2006/relationships/slide" Target="slides/slide4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BAC142-2466-4D93-848D-4D7E879E01DA}" type="datetimeFigureOut">
              <a:rPr lang="en-US" smtClean="0"/>
              <a:pPr/>
              <a:t>4/24/18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376E08-325D-47B8-8AB8-0AA2D8B58D1D}" type="slidenum">
              <a:rPr lang="en-US" smtClean="0"/>
              <a:pPr/>
              <a:t>‹#›</a:t>
            </a:fld>
            <a:endParaRPr lang="en-US"/>
          </a:p>
        </p:txBody>
      </p:sp>
    </p:spTree>
    <p:extLst>
      <p:ext uri="{BB962C8B-B14F-4D97-AF65-F5344CB8AC3E}">
        <p14:creationId xmlns:p14="http://schemas.microsoft.com/office/powerpoint/2010/main" val="3957807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376E08-325D-47B8-8AB8-0AA2D8B58D1D}" type="slidenum">
              <a:rPr lang="en-US" smtClean="0"/>
              <a:pPr/>
              <a:t>15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376E08-325D-47B8-8AB8-0AA2D8B58D1D}" type="slidenum">
              <a:rPr lang="en-US" smtClean="0"/>
              <a:pPr/>
              <a:t>27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376E08-325D-47B8-8AB8-0AA2D8B58D1D}" type="slidenum">
              <a:rPr lang="en-US" smtClean="0"/>
              <a:pPr/>
              <a:t>100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376E08-325D-47B8-8AB8-0AA2D8B58D1D}" type="slidenum">
              <a:rPr lang="en-US" smtClean="0"/>
              <a:pPr/>
              <a:t>153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376E08-325D-47B8-8AB8-0AA2D8B58D1D}" type="slidenum">
              <a:rPr lang="en-US" smtClean="0"/>
              <a:pPr/>
              <a:t>220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376E08-325D-47B8-8AB8-0AA2D8B58D1D}" type="slidenum">
              <a:rPr lang="en-US" smtClean="0"/>
              <a:pPr/>
              <a:t>413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4579EC-21F5-4531-A2A9-BB0C7160FFB2}" type="datetimeFigureOut">
              <a:rPr lang="en-US" smtClean="0"/>
              <a:pPr/>
              <a:t>4/24/18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E634FC-0FD4-486E-AE8E-C0E764AA4013}"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4579EC-21F5-4531-A2A9-BB0C7160FFB2}" type="datetimeFigureOut">
              <a:rPr lang="en-US" smtClean="0"/>
              <a:pPr/>
              <a:t>4/24/18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E634FC-0FD4-486E-AE8E-C0E764AA4013}" type="slidenum">
              <a:rPr lang="en-US" smtClean="0"/>
              <a:pPr/>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4579EC-21F5-4531-A2A9-BB0C7160FFB2}" type="datetimeFigureOut">
              <a:rPr lang="en-US" smtClean="0"/>
              <a:pPr/>
              <a:t>4/24/18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E634FC-0FD4-486E-AE8E-C0E764AA4013}" type="slidenum">
              <a:rPr lang="en-US" smtClean="0"/>
              <a:pPr/>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4579EC-21F5-4531-A2A9-BB0C7160FFB2}" type="datetimeFigureOut">
              <a:rPr lang="en-US" smtClean="0"/>
              <a:pPr/>
              <a:t>4/24/18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E634FC-0FD4-486E-AE8E-C0E764AA4013}" type="slidenum">
              <a:rPr lang="en-US" smtClean="0"/>
              <a:pPr/>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4579EC-21F5-4531-A2A9-BB0C7160FFB2}" type="datetimeFigureOut">
              <a:rPr lang="en-US" smtClean="0"/>
              <a:pPr/>
              <a:t>4/24/18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E634FC-0FD4-486E-AE8E-C0E764AA4013}" type="slidenum">
              <a:rPr lang="en-US" smtClean="0"/>
              <a:pPr/>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4579EC-21F5-4531-A2A9-BB0C7160FFB2}" type="datetimeFigureOut">
              <a:rPr lang="en-US" smtClean="0"/>
              <a:pPr/>
              <a:t>4/24/18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E634FC-0FD4-486E-AE8E-C0E764AA4013}" type="slidenum">
              <a:rPr lang="en-US" smtClean="0"/>
              <a:pPr/>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4579EC-21F5-4531-A2A9-BB0C7160FFB2}" type="datetimeFigureOut">
              <a:rPr lang="en-US" smtClean="0"/>
              <a:pPr/>
              <a:t>4/24/18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E634FC-0FD4-486E-AE8E-C0E764AA4013}" type="slidenum">
              <a:rPr lang="en-US" smtClean="0"/>
              <a:pPr/>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4579EC-21F5-4531-A2A9-BB0C7160FFB2}" type="datetimeFigureOut">
              <a:rPr lang="en-US" smtClean="0"/>
              <a:pPr/>
              <a:t>4/24/18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E634FC-0FD4-486E-AE8E-C0E764AA4013}" type="slidenum">
              <a:rPr lang="en-US" smtClean="0"/>
              <a:pPr/>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4579EC-21F5-4531-A2A9-BB0C7160FFB2}" type="datetimeFigureOut">
              <a:rPr lang="en-US" smtClean="0"/>
              <a:pPr/>
              <a:t>4/24/18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E634FC-0FD4-486E-AE8E-C0E764AA4013}" type="slidenum">
              <a:rPr lang="en-US" smtClean="0"/>
              <a:pPr/>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4579EC-21F5-4531-A2A9-BB0C7160FFB2}" type="datetimeFigureOut">
              <a:rPr lang="en-US" smtClean="0"/>
              <a:pPr/>
              <a:t>4/24/18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E634FC-0FD4-486E-AE8E-C0E764AA4013}" type="slidenum">
              <a:rPr lang="en-US" smtClean="0"/>
              <a:pPr/>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4579EC-21F5-4531-A2A9-BB0C7160FFB2}" type="datetimeFigureOut">
              <a:rPr lang="en-US" smtClean="0"/>
              <a:pPr/>
              <a:t>4/24/18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E634FC-0FD4-486E-AE8E-C0E764AA4013}" type="slidenum">
              <a:rPr lang="en-US" smtClean="0"/>
              <a:pPr/>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4579EC-21F5-4531-A2A9-BB0C7160FFB2}" type="datetimeFigureOut">
              <a:rPr lang="en-US" smtClean="0"/>
              <a:pPr/>
              <a:t>4/24/18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E634FC-0FD4-486E-AE8E-C0E764AA4013}" type="slidenum">
              <a:rPr lang="en-US" smtClean="0"/>
              <a:pPr/>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ncient.eu/Siddhartha_Gautama/"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hyperlink" Target="https://en.wikipedia.org/wiki/Warring_States_period"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hyperlink" Target="https://en.wikipedia.org/wiki/Warring_States_period"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KuUMe-43A3E"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s://www.youtube.com/watch?v=p3D3KX0l7M8" TargetMode="Externa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0.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History_of_Peru" TargetMode="Externa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britannica.com/topic/Mesoamerican-civilization" TargetMode="Externa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ncient.eu/Achaemenid_Empire/" TargetMode="External"/><Relationship Id="rId3" Type="http://schemas.openxmlformats.org/officeDocument/2006/relationships/hyperlink" Target="http://www.ancient.eu/books/B01K3LOL82/" TargetMode="Externa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ncient.eu/user/violatti/" TargetMode="External"/><Relationship Id="rId3" Type="http://schemas.openxmlformats.org/officeDocument/2006/relationships/hyperlink" Target="http://www.ancient.eu/Ashoka/" TargetMode="Externa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gif"/></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gif"/></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ancient.eu/Nazca_Civilization/" TargetMode="Externa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Proto-Indo-Europeans" TargetMode="Externa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gif"/></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ncient.eu/Rome/" TargetMode="Externa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gif"/></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eg"/></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eg"/></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jpeg"/></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eg"/></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jpeg"/></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jpeg"/></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jpeg"/></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jpeg"/></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jpeg"/></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eg"/></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jpeg"/></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Historyof_Islam" TargetMode="Externa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png"/></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eg"/></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gif"/></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3.jpeg"/></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jpeg"/></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jpeg"/><Relationship Id="rId3" Type="http://schemas.openxmlformats.org/officeDocument/2006/relationships/image" Target="../media/image148.jpeg"/></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jpeg"/></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eg"/></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png"/></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png"/></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eg"/></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3" Type="http://schemas.openxmlformats.org/officeDocument/2006/relationships/hyperlink" Target="https://en.wikipedia.org/wiki/Texcoco_(altepetl)" TargetMode="External"/><Relationship Id="rId4" Type="http://schemas.openxmlformats.org/officeDocument/2006/relationships/hyperlink" Target="https://en.wikipedia.org/wiki/Tlacopan" TargetMode="External"/><Relationship Id="rId1" Type="http://schemas.openxmlformats.org/officeDocument/2006/relationships/slideLayout" Target="../slideLayouts/slideLayout2.xml"/><Relationship Id="rId2" Type="http://schemas.openxmlformats.org/officeDocument/2006/relationships/hyperlink" Target="https://en.wikipedia.org/wiki/Tenochtitlan"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png"/></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Tribute" TargetMode="Externa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Machu_Picchu" TargetMode="Externa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jpeg"/></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jpeg"/></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gif"/></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jpeg"/></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png"/></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png"/></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png"/></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png"/></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png"/></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png"/></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png"/></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3" Type="http://schemas.openxmlformats.org/officeDocument/2006/relationships/hyperlink" Target="https://en.wikipedia.org/wiki/Rome" TargetMode="External"/><Relationship Id="rId4" Type="http://schemas.openxmlformats.org/officeDocument/2006/relationships/hyperlink" Target="https://en.wikipedia.org/wiki/Nation" TargetMode="External"/><Relationship Id="rId1" Type="http://schemas.openxmlformats.org/officeDocument/2006/relationships/slideLayout" Target="../slideLayouts/slideLayout2.xml"/><Relationship Id="rId2" Type="http://schemas.openxmlformats.org/officeDocument/2006/relationships/hyperlink" Target="https://en.wikipedia.org/wiki/Avignon" TargetMode="Externa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480.xml.rels><?xml version="1.0" encoding="UTF-8" standalone="yes"?>
<Relationships xmlns="http://schemas.openxmlformats.org/package/2006/relationships"><Relationship Id="rId3" Type="http://schemas.openxmlformats.org/officeDocument/2006/relationships/hyperlink" Target="https://en.wikipedia.org/wiki/Iberian_Peninsula" TargetMode="External"/><Relationship Id="rId4" Type="http://schemas.openxmlformats.org/officeDocument/2006/relationships/hyperlink" Target="https://en.wikipedia.org/wiki/Umayyad_conquest_of_Hispania" TargetMode="External"/><Relationship Id="rId5" Type="http://schemas.openxmlformats.org/officeDocument/2006/relationships/hyperlink" Target="https://en.wikipedia.org/wiki/Granada_War" TargetMode="External"/><Relationship Id="rId6" Type="http://schemas.openxmlformats.org/officeDocument/2006/relationships/hyperlink" Target="https://en.wikipedia.org/wiki/Christendom" TargetMode="External"/><Relationship Id="rId7" Type="http://schemas.openxmlformats.org/officeDocument/2006/relationships/hyperlink" Target="https://en.wikipedia.org/wiki/Americas" TargetMode="External"/><Relationship Id="rId8" Type="http://schemas.openxmlformats.org/officeDocument/2006/relationships/hyperlink" Target="https://en.wikipedia.org/wiki/New_World" TargetMode="External"/><Relationship Id="rId1" Type="http://schemas.openxmlformats.org/officeDocument/2006/relationships/slideLayout" Target="../slideLayouts/slideLayout2.xml"/><Relationship Id="rId2" Type="http://schemas.openxmlformats.org/officeDocument/2006/relationships/hyperlink" Target="https://en.wikipedia.org/wiki/Reconquista" TargetMode="Externa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7.png"/></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Peace_and_Truce_of_God" TargetMode="Externa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3" Type="http://schemas.openxmlformats.org/officeDocument/2006/relationships/hyperlink" Target="https://en.wikipedia.org/wiki/People's_Crusade" TargetMode="External"/><Relationship Id="rId4" Type="http://schemas.openxmlformats.org/officeDocument/2006/relationships/hyperlink" Target="https://en.wikipedia.org/wiki/Crusades" TargetMode="External"/><Relationship Id="rId5" Type="http://schemas.openxmlformats.org/officeDocument/2006/relationships/hyperlink" Target="https://en.wikipedia.org/wiki/Apocalypse" TargetMode="External"/><Relationship Id="rId6" Type="http://schemas.openxmlformats.org/officeDocument/2006/relationships/hyperlink" Target="https://en.wikipedia.org/wiki/Messianism" TargetMode="External"/><Relationship Id="rId7" Type="http://schemas.openxmlformats.org/officeDocument/2006/relationships/hyperlink" Target="https://en.wikipedia.org/wiki/Antisemitism" TargetMode="External"/><Relationship Id="rId8" Type="http://schemas.openxmlformats.org/officeDocument/2006/relationships/hyperlink" Target="https://en.wikipedia.org/wiki/Rhineland_massacres" TargetMode="External"/><Relationship Id="rId9" Type="http://schemas.openxmlformats.org/officeDocument/2006/relationships/hyperlink" Target="https://en.wikipedia.org/wiki/Nicaea" TargetMode="External"/><Relationship Id="rId10" Type="http://schemas.openxmlformats.org/officeDocument/2006/relationships/hyperlink" Target="https://en.wikipedia.org/wiki/Battle_of_Civetot" TargetMode="External"/><Relationship Id="rId1" Type="http://schemas.openxmlformats.org/officeDocument/2006/relationships/slideLayout" Target="../slideLayouts/slideLayout2.xml"/><Relationship Id="rId2" Type="http://schemas.openxmlformats.org/officeDocument/2006/relationships/hyperlink" Target="https://en.wikipedia.org/wiki/Peter_the_Hermit" TargetMode="Externa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Indulgence" TargetMode="External"/><Relationship Id="rId3" Type="http://schemas.openxmlformats.org/officeDocument/2006/relationships/hyperlink" Target="https://en.wikipedia.org/wiki/God_in_Christianity"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3" Type="http://schemas.openxmlformats.org/officeDocument/2006/relationships/hyperlink" Target="https://www.britannica.com/biography/Wang-Anshi" TargetMode="External"/><Relationship Id="rId4" Type="http://schemas.openxmlformats.org/officeDocument/2006/relationships/hyperlink" Target="https://www.britannica.com/topic/Ten-Thousand-Word-Memorial" TargetMode="External"/><Relationship Id="rId1" Type="http://schemas.openxmlformats.org/officeDocument/2006/relationships/slideLayout" Target="../slideLayouts/slideLayout2.xml"/><Relationship Id="rId2" Type="http://schemas.openxmlformats.org/officeDocument/2006/relationships/hyperlink" Target="https://www.britannica.com/biography/Shenzong" TargetMode="External"/></Relationships>
</file>

<file path=ppt/slides/_rels/slide495.xml.rels><?xml version="1.0" encoding="UTF-8" standalone="yes"?>
<Relationships xmlns="http://schemas.openxmlformats.org/package/2006/relationships"><Relationship Id="rId3" Type="http://schemas.openxmlformats.org/officeDocument/2006/relationships/hyperlink" Target="https://www.britannica.com/topic/credit" TargetMode="External"/><Relationship Id="rId4" Type="http://schemas.openxmlformats.org/officeDocument/2006/relationships/hyperlink" Target="https://www.britannica.com/topic/taxation" TargetMode="External"/><Relationship Id="rId1" Type="http://schemas.openxmlformats.org/officeDocument/2006/relationships/slideLayout" Target="../slideLayouts/slideLayout2.xml"/><Relationship Id="rId2" Type="http://schemas.openxmlformats.org/officeDocument/2006/relationships/hyperlink" Target="https://www.britannica.com/topic/money" TargetMode="Externa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britannica.com/topic/baojia" TargetMode="External"/><Relationship Id="rId3" Type="http://schemas.openxmlformats.org/officeDocument/2006/relationships/hyperlink" Target="https://www.britannica.com/topic/bureaucracy" TargetMode="Externa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britannica.com/topic/semuren" TargetMode="External"/><Relationship Id="rId3" Type="http://schemas.openxmlformats.org/officeDocument/2006/relationships/hyperlink" Target="https://www.britannica.com/topic/hanre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britannica.com/topic/nanren" TargetMode="Externa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3" Type="http://schemas.openxmlformats.org/officeDocument/2006/relationships/hyperlink" Target="https://www.britannica.com/place/Europe" TargetMode="External"/><Relationship Id="rId4" Type="http://schemas.openxmlformats.org/officeDocument/2006/relationships/hyperlink" Target="https://www.britannica.com/topic/silk" TargetMode="External"/><Relationship Id="rId5" Type="http://schemas.openxmlformats.org/officeDocument/2006/relationships/hyperlink" Target="https://www.britannica.com/topic/history-of-Italy" TargetMode="External"/><Relationship Id="rId1" Type="http://schemas.openxmlformats.org/officeDocument/2006/relationships/slideLayout" Target="../slideLayouts/slideLayout2.xml"/><Relationship Id="rId2" Type="http://schemas.openxmlformats.org/officeDocument/2006/relationships/hyperlink" Target="https://www.britannica.com/place/ancient-Middle-East" TargetMode="Externa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ncient.eu/babylon/"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ncient.eu/gilgamesh/"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ncient.eu/article/106/" TargetMode="External"/><Relationship Id="rId3" Type="http://schemas.openxmlformats.org/officeDocument/2006/relationships/hyperlink" Target="http://www.ancient.eu/babylon/"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Late_Bronze_Age_collapse"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Christian Leader’s Institute:</a:t>
            </a:r>
            <a:br>
              <a:rPr lang="en-US" dirty="0" smtClean="0"/>
            </a:br>
            <a:r>
              <a:rPr lang="en-US" dirty="0" smtClean="0"/>
              <a:t>World History 101</a:t>
            </a:r>
            <a:br>
              <a:rPr lang="en-US" dirty="0" smtClean="0"/>
            </a:br>
            <a:r>
              <a:rPr lang="en-US" dirty="0" smtClean="0"/>
              <a:t>The Beginnings of “Civilization” to 1500 A.D.</a:t>
            </a:r>
            <a:endParaRPr lang="en-US" dirty="0"/>
          </a:p>
        </p:txBody>
      </p:sp>
      <p:sp>
        <p:nvSpPr>
          <p:cNvPr id="3" name="Subtitle 2"/>
          <p:cNvSpPr>
            <a:spLocks noGrp="1"/>
          </p:cNvSpPr>
          <p:nvPr>
            <p:ph type="subTitle" idx="1"/>
          </p:nvPr>
        </p:nvSpPr>
        <p:spPr/>
        <p:txBody>
          <a:bodyPr>
            <a:normAutofit/>
          </a:bodyPr>
          <a:lstStyle/>
          <a:p>
            <a:endParaRPr lang="en-US" dirty="0" smtClean="0"/>
          </a:p>
          <a:p>
            <a:r>
              <a:rPr lang="en-US" dirty="0" smtClean="0"/>
              <a:t>Rev. Richard </a:t>
            </a:r>
            <a:r>
              <a:rPr lang="en-US" dirty="0" err="1" smtClean="0"/>
              <a:t>Hamstra</a:t>
            </a:r>
            <a:r>
              <a:rPr lang="en-US" dirty="0" smtClean="0"/>
              <a:t>, B.A., </a:t>
            </a:r>
            <a:r>
              <a:rPr lang="en-US" dirty="0" err="1" smtClean="0"/>
              <a:t>M.Div</a:t>
            </a:r>
            <a:r>
              <a:rPr lang="en-US" dirty="0" smtClean="0"/>
              <a:t>, M.A.</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C:\Users\User\Pictures\101_081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9875" cy="687070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India 2500-1500 B.C.</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READING ASSIGNMENT;  article by Joshua J. Mark entitled Ancient India;  sections on Definition, Pre-History of India, and Mohenjo-Daro and </a:t>
            </a:r>
            <a:r>
              <a:rPr lang="en-US" dirty="0" err="1" smtClean="0"/>
              <a:t>Harrapan</a:t>
            </a:r>
            <a:r>
              <a:rPr lang="en-US" dirty="0" smtClean="0"/>
              <a:t> Civilization; found at  http://www.ancient.eu/india/</a:t>
            </a:r>
          </a:p>
          <a:p>
            <a:endParaRPr lang="en-US" dirty="0" smtClean="0"/>
          </a:p>
          <a:p>
            <a:r>
              <a:rPr lang="en-US" dirty="0" smtClean="0"/>
              <a:t>AND an article entitled Dravidians  found at </a:t>
            </a:r>
          </a:p>
          <a:p>
            <a:r>
              <a:rPr lang="en-US" dirty="0" smtClean="0"/>
              <a:t>http://earlyworldhistory.blogspot.com/2012/03/dravidians.html</a:t>
            </a:r>
          </a:p>
          <a:p>
            <a:endParaRPr lang="en-US" dirty="0" smtClean="0"/>
          </a:p>
          <a:p>
            <a:endParaRPr lang="en-US" dirty="0" smtClean="0"/>
          </a:p>
          <a:p>
            <a:endParaRPr lang="en-US" dirty="0" smtClean="0"/>
          </a:p>
          <a:p>
            <a:pPr>
              <a:buNone/>
            </a:pPr>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t>
            </a:r>
            <a:r>
              <a:rPr lang="en-US" dirty="0" err="1" smtClean="0"/>
              <a:t>Harrapan</a:t>
            </a:r>
            <a:r>
              <a:rPr lang="en-US" dirty="0" smtClean="0"/>
              <a:t> and Dravidic cultures:</a:t>
            </a:r>
            <a:br>
              <a:rPr lang="en-US" dirty="0" smtClean="0"/>
            </a:br>
            <a:endParaRPr lang="en-US" dirty="0"/>
          </a:p>
        </p:txBody>
      </p:sp>
      <p:sp>
        <p:nvSpPr>
          <p:cNvPr id="3" name="Content Placeholder 2"/>
          <p:cNvSpPr>
            <a:spLocks noGrp="1"/>
          </p:cNvSpPr>
          <p:nvPr>
            <p:ph idx="1"/>
          </p:nvPr>
        </p:nvSpPr>
        <p:spPr/>
        <p:txBody>
          <a:bodyPr/>
          <a:lstStyle/>
          <a:p>
            <a:r>
              <a:rPr lang="en-US" dirty="0" smtClean="0"/>
              <a:t>Among early settlers of the Indus valley</a:t>
            </a:r>
          </a:p>
          <a:p>
            <a:r>
              <a:rPr lang="en-US" dirty="0" smtClean="0"/>
              <a:t>Used irrigation extensively and built significant cities.</a:t>
            </a:r>
          </a:p>
          <a:p>
            <a:r>
              <a:rPr lang="en-US" dirty="0" smtClean="0"/>
              <a:t>Early form of mother earth goddess, </a:t>
            </a:r>
            <a:r>
              <a:rPr lang="en-US" dirty="0" err="1" smtClean="0"/>
              <a:t>Shakti</a:t>
            </a:r>
            <a:r>
              <a:rPr lang="en-US" dirty="0" smtClean="0"/>
              <a:t> worship.</a:t>
            </a:r>
          </a:p>
          <a:p>
            <a:r>
              <a:rPr lang="en-US" dirty="0" smtClean="0"/>
              <a:t>Today’s descendants live in southern India</a:t>
            </a:r>
          </a:p>
          <a:p>
            <a:r>
              <a:rPr lang="en-US" dirty="0" smtClean="0"/>
              <a:t>Used a written language, but it remains not translated</a:t>
            </a:r>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Aryan invasion of India</a:t>
            </a:r>
            <a:br>
              <a:rPr lang="en-US" dirty="0" smtClean="0"/>
            </a:br>
            <a:r>
              <a:rPr lang="en-US" dirty="0" smtClean="0"/>
              <a:t>beginning of Vedic Civilization 1500-500 B.C.</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  READING ASSIGNMENT;  article by Joshua J. Mark entitled Ancient India;  section on the Vedic Period</a:t>
            </a:r>
          </a:p>
          <a:p>
            <a:r>
              <a:rPr lang="en-US" dirty="0" smtClean="0"/>
              <a:t>Found at  http://www.ancient.eu/india/</a:t>
            </a:r>
          </a:p>
          <a:p>
            <a:pPr>
              <a:buNone/>
            </a:pPr>
            <a:endParaRPr lang="en-US" dirty="0" smtClean="0"/>
          </a:p>
          <a:p>
            <a:pPr>
              <a:buNone/>
            </a:pPr>
            <a:r>
              <a:rPr lang="en-US" dirty="0" smtClean="0"/>
              <a:t>Recommended viewing: The History of Hindu India, Part One:  From Ancient Times.  </a:t>
            </a:r>
            <a:r>
              <a:rPr lang="en-US" dirty="0" err="1"/>
              <a:t>h</a:t>
            </a:r>
            <a:r>
              <a:rPr lang="en-US" dirty="0" err="1" smtClean="0"/>
              <a:t>htps</a:t>
            </a:r>
            <a:r>
              <a:rPr lang="en-US" dirty="0" smtClean="0"/>
              <a:t>//www.youtube.com/watch?v=dBZRTzXARWM</a:t>
            </a:r>
          </a:p>
          <a:p>
            <a:pPr>
              <a:buNone/>
            </a:pPr>
            <a:r>
              <a:rPr lang="en-US" dirty="0" smtClean="0"/>
              <a:t>Length:  23 minutes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Vedic Culture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Farmers and pastoralists,  Indo-European/Aryan descendant</a:t>
            </a:r>
          </a:p>
          <a:p>
            <a:r>
              <a:rPr lang="en-US" dirty="0" smtClean="0"/>
              <a:t>Created the Vedas, sacred texts that outline the division of society into “castes”---the </a:t>
            </a:r>
            <a:r>
              <a:rPr lang="en-US" dirty="0" err="1" smtClean="0"/>
              <a:t>Varnas</a:t>
            </a:r>
            <a:r>
              <a:rPr lang="en-US" dirty="0" smtClean="0"/>
              <a:t>, according to occupation, later a matter of one’s birth group.</a:t>
            </a:r>
          </a:p>
          <a:p>
            <a:r>
              <a:rPr lang="en-US" dirty="0" smtClean="0"/>
              <a:t>Chief god..Brahma---the maker and maintain of eternal order.  To live in accord with this eternal order is goal of religion—to accept one’s fate.  Origin of Hinduism</a:t>
            </a:r>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Hinduism</a:t>
            </a:r>
            <a:endParaRPr lang="en-US" dirty="0"/>
          </a:p>
        </p:txBody>
      </p:sp>
      <p:sp>
        <p:nvSpPr>
          <p:cNvPr id="3" name="Content Placeholder 2"/>
          <p:cNvSpPr>
            <a:spLocks noGrp="1"/>
          </p:cNvSpPr>
          <p:nvPr>
            <p:ph idx="1"/>
          </p:nvPr>
        </p:nvSpPr>
        <p:spPr/>
        <p:txBody>
          <a:bodyPr>
            <a:normAutofit/>
          </a:bodyPr>
          <a:lstStyle/>
          <a:p>
            <a:r>
              <a:rPr lang="en-US" dirty="0" smtClean="0"/>
              <a:t>The religion of Hinduism passes along the </a:t>
            </a:r>
            <a:r>
              <a:rPr lang="en-US" dirty="0" err="1" smtClean="0"/>
              <a:t>Verdic</a:t>
            </a:r>
            <a:r>
              <a:rPr lang="en-US" dirty="0" smtClean="0"/>
              <a:t> beliefs; stresses the virtue of a simple lifestyle practices and the sacred nature of all life.  A form of animism, the divine is found in all life and must be treated with great respect. </a:t>
            </a:r>
          </a:p>
          <a:p>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Hindus have many gods---but all are considered as basically different manifestations of Brahma---the primary god.  Keeping the gods well supplied, and therefore content, is a primary goal of worship.</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981200" y="5867400"/>
            <a:ext cx="5029200" cy="990600"/>
          </a:xfrm>
        </p:spPr>
        <p:txBody>
          <a:bodyPr>
            <a:normAutofit/>
          </a:bodyPr>
          <a:lstStyle/>
          <a:p>
            <a:endParaRPr lang="en-US" sz="1400" dirty="0" smtClean="0"/>
          </a:p>
          <a:p>
            <a:r>
              <a:rPr lang="en-US" sz="1400" dirty="0" smtClean="0"/>
              <a:t>Kali</a:t>
            </a:r>
          </a:p>
          <a:p>
            <a:r>
              <a:rPr lang="en-US" sz="1400" dirty="0" smtClean="0"/>
              <a:t>https://i.vimeocdn.com/video/518286599_1280x720.jpg</a:t>
            </a:r>
            <a:endParaRPr lang="en-US" sz="1400" dirty="0"/>
          </a:p>
        </p:txBody>
      </p:sp>
      <p:pic>
        <p:nvPicPr>
          <p:cNvPr id="189442" name="Picture 2" descr="Image result for hindu gods imag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733" y="0"/>
            <a:ext cx="9211733" cy="5791200"/>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Reincarnation</a:t>
            </a:r>
            <a:endParaRPr lang="en-US" dirty="0"/>
          </a:p>
        </p:txBody>
      </p:sp>
      <p:sp>
        <p:nvSpPr>
          <p:cNvPr id="3" name="Content Placeholder 2"/>
          <p:cNvSpPr>
            <a:spLocks noGrp="1"/>
          </p:cNvSpPr>
          <p:nvPr>
            <p:ph idx="1"/>
          </p:nvPr>
        </p:nvSpPr>
        <p:spPr/>
        <p:txBody>
          <a:bodyPr/>
          <a:lstStyle/>
          <a:p>
            <a:r>
              <a:rPr lang="en-US" dirty="0" smtClean="0"/>
              <a:t>Seems not to have been a teaching of the early Vedic tradition, but enters with 9</a:t>
            </a:r>
            <a:r>
              <a:rPr lang="en-US" baseline="30000" dirty="0" smtClean="0"/>
              <a:t>th</a:t>
            </a:r>
            <a:r>
              <a:rPr lang="en-US" dirty="0" smtClean="0"/>
              <a:t> Cent (ca. 1000-900) B.C. reforms of the </a:t>
            </a:r>
            <a:r>
              <a:rPr lang="en-US" dirty="0" err="1" smtClean="0"/>
              <a:t>Brahmanaic</a:t>
            </a:r>
            <a:r>
              <a:rPr lang="en-US" dirty="0" smtClean="0"/>
              <a:t> writings, later detailed in Upanishad writings.  Accounts for how karma works—do good get good, do bad get bad…  </a:t>
            </a:r>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Buddaism</a:t>
            </a:r>
            <a:endParaRPr lang="en-US" dirty="0"/>
          </a:p>
        </p:txBody>
      </p:sp>
      <p:sp>
        <p:nvSpPr>
          <p:cNvPr id="3" name="Subtitle 2"/>
          <p:cNvSpPr>
            <a:spLocks noGrp="1"/>
          </p:cNvSpPr>
          <p:nvPr>
            <p:ph type="subTitle" idx="1"/>
          </p:nvPr>
        </p:nvSpPr>
        <p:spPr/>
        <p:txBody>
          <a:bodyPr>
            <a:normAutofit/>
          </a:bodyPr>
          <a:lstStyle/>
          <a:p>
            <a:pPr algn="l"/>
            <a:r>
              <a:rPr lang="en-US" dirty="0" smtClean="0"/>
              <a:t>Middle of 6</a:t>
            </a:r>
            <a:r>
              <a:rPr lang="en-US" baseline="30000" dirty="0" smtClean="0"/>
              <a:t>th</a:t>
            </a:r>
            <a:r>
              <a:rPr lang="en-US" dirty="0" smtClean="0"/>
              <a:t> Cent B.C.  Reform of Hinduism.  </a:t>
            </a:r>
          </a:p>
          <a:p>
            <a:pPr algn="l"/>
            <a:endParaRPr lang="en-US" dirty="0" smtClean="0"/>
          </a:p>
          <a:p>
            <a:pPr algn="l"/>
            <a:endParaRPr lang="en-US" dirty="0" smtClean="0"/>
          </a:p>
          <a:p>
            <a:pPr algn="l"/>
            <a:endParaRPr lang="en-US" dirty="0" smtClean="0"/>
          </a:p>
          <a:p>
            <a:pPr algn="l"/>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hlinkClick r:id="rId2"/>
              </a:rPr>
              <a:t>Siddhartha Gautama</a:t>
            </a:r>
            <a:r>
              <a:rPr lang="en-US" dirty="0" smtClean="0"/>
              <a:t> (563-483 BCE)</a:t>
            </a:r>
            <a:endParaRPr lang="en-US" dirty="0"/>
          </a:p>
        </p:txBody>
      </p:sp>
      <p:sp>
        <p:nvSpPr>
          <p:cNvPr id="3" name="Content Placeholder 2"/>
          <p:cNvSpPr>
            <a:spLocks noGrp="1"/>
          </p:cNvSpPr>
          <p:nvPr>
            <p:ph idx="1"/>
          </p:nvPr>
        </p:nvSpPr>
        <p:spPr/>
        <p:txBody>
          <a:bodyPr/>
          <a:lstStyle/>
          <a:p>
            <a:r>
              <a:rPr lang="en-US" dirty="0" smtClean="0"/>
              <a:t>Legends of his life generally say he was born in</a:t>
            </a:r>
          </a:p>
          <a:p>
            <a:r>
              <a:rPr lang="en-US" dirty="0" smtClean="0"/>
              <a:t>Nepal, and raised as a privileged prince in a royal court.  Around age 30, decided to give up his privileges and began to wander in search of enlightenment. He discovered through intense mediation he could attain Enlightenment.  He began to teach his new faith to others.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101_079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19200" y="1600200"/>
            <a:ext cx="5937250" cy="44529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0" y="6096000"/>
            <a:ext cx="4495800" cy="533400"/>
          </a:xfrm>
        </p:spPr>
        <p:txBody>
          <a:bodyPr>
            <a:normAutofit fontScale="55000" lnSpcReduction="20000"/>
          </a:bodyPr>
          <a:lstStyle/>
          <a:p>
            <a:r>
              <a:rPr lang="en-US" dirty="0" smtClean="0"/>
              <a:t>http://farm6.staticflickr.com/5505/9702711544_c843a49e1b.jpg</a:t>
            </a:r>
            <a:endParaRPr lang="en-US" dirty="0"/>
          </a:p>
        </p:txBody>
      </p:sp>
      <p:pic>
        <p:nvPicPr>
          <p:cNvPr id="192514" name="Picture 2" descr="Image result for images of buddha"/>
          <p:cNvPicPr>
            <a:picLocks noChangeAspect="1" noChangeArrowheads="1"/>
          </p:cNvPicPr>
          <p:nvPr/>
        </p:nvPicPr>
        <p:blipFill>
          <a:blip r:embed="rId2" cstate="print"/>
          <a:srcRect/>
          <a:stretch>
            <a:fillRect/>
          </a:stretch>
        </p:blipFill>
        <p:spPr bwMode="auto">
          <a:xfrm>
            <a:off x="0" y="0"/>
            <a:ext cx="9144000" cy="6083341"/>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2057400"/>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Main Buddhist teaching: The Middle Way---middle between self denial and </a:t>
            </a:r>
            <a:br>
              <a:rPr lang="en-US" dirty="0" smtClean="0"/>
            </a:br>
            <a:r>
              <a:rPr lang="en-US" dirty="0" smtClean="0"/>
              <a:t>self-indulgence</a:t>
            </a:r>
            <a:br>
              <a:rPr lang="en-US" dirty="0" smtClean="0"/>
            </a:br>
            <a:endParaRPr lang="en-US" dirty="0"/>
          </a:p>
        </p:txBody>
      </p:sp>
      <p:sp>
        <p:nvSpPr>
          <p:cNvPr id="3" name="Content Placeholder 2"/>
          <p:cNvSpPr>
            <a:spLocks noGrp="1"/>
          </p:cNvSpPr>
          <p:nvPr>
            <p:ph idx="1"/>
          </p:nvPr>
        </p:nvSpPr>
        <p:spPr>
          <a:xfrm>
            <a:off x="533400" y="3200400"/>
            <a:ext cx="8229600" cy="4525963"/>
          </a:xfrm>
        </p:spPr>
        <p:txBody>
          <a:bodyPr>
            <a:normAutofit/>
          </a:bodyPr>
          <a:lstStyle/>
          <a:p>
            <a:pPr>
              <a:buNone/>
            </a:pPr>
            <a:endParaRPr lang="en-US" dirty="0" smtClean="0"/>
          </a:p>
          <a:p>
            <a:endParaRPr 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457200" y="228600"/>
            <a:ext cx="8305800" cy="4524315"/>
          </a:xfrm>
          <a:prstGeom prst="rect">
            <a:avLst/>
          </a:prstGeom>
        </p:spPr>
        <p:txBody>
          <a:bodyPr wrap="square">
            <a:spAutoFit/>
          </a:bodyPr>
          <a:lstStyle/>
          <a:p>
            <a:endParaRPr lang="en-US" sz="3600" dirty="0" smtClean="0"/>
          </a:p>
          <a:p>
            <a:endParaRPr lang="en-US" sz="3600" dirty="0" smtClean="0"/>
          </a:p>
          <a:p>
            <a:endParaRPr lang="en-US" sz="3600" dirty="0" smtClean="0"/>
          </a:p>
          <a:p>
            <a:endParaRPr lang="en-US" sz="3600" dirty="0" smtClean="0"/>
          </a:p>
          <a:p>
            <a:r>
              <a:rPr lang="en-US" sz="3600" dirty="0" smtClean="0"/>
              <a:t>Meditation is the way to achieve Enlightenment, and the goal of mediation is to find release from desire or craving for impermanent things (</a:t>
            </a:r>
            <a:r>
              <a:rPr lang="en-US" sz="3600" dirty="0" err="1" smtClean="0"/>
              <a:t>dukkha</a:t>
            </a:r>
            <a:r>
              <a:rPr lang="en-US" sz="3600" dirty="0" smtClean="0"/>
              <a:t>).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Four Noble Truths are way to escape endless cycles of reincarnation: The truths are </a:t>
            </a:r>
            <a:r>
              <a:rPr lang="en-US" i="1" dirty="0" err="1" smtClean="0"/>
              <a:t>dukkha</a:t>
            </a:r>
            <a:r>
              <a:rPr lang="en-US" dirty="0" smtClean="0"/>
              <a:t>, the arising of </a:t>
            </a:r>
            <a:r>
              <a:rPr lang="en-US" i="1" dirty="0" err="1" smtClean="0"/>
              <a:t>dukkha</a:t>
            </a:r>
            <a:r>
              <a:rPr lang="en-US" dirty="0" smtClean="0"/>
              <a:t>, the cessation of </a:t>
            </a:r>
            <a:r>
              <a:rPr lang="en-US" i="1" dirty="0" err="1" smtClean="0"/>
              <a:t>dukkha</a:t>
            </a:r>
            <a:r>
              <a:rPr lang="en-US" dirty="0" smtClean="0"/>
              <a:t>, and the path leading to the cessation of </a:t>
            </a:r>
            <a:r>
              <a:rPr lang="en-US" i="1" dirty="0" err="1" smtClean="0"/>
              <a:t>dukkha</a:t>
            </a:r>
            <a:r>
              <a:rPr lang="en-US" dirty="0" smtClean="0"/>
              <a:t>.</a:t>
            </a:r>
          </a:p>
          <a:p>
            <a:endParaRPr 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KEY TERMS</a:t>
            </a:r>
            <a:endParaRPr lang="en-US" dirty="0"/>
          </a:p>
        </p:txBody>
      </p:sp>
      <p:sp>
        <p:nvSpPr>
          <p:cNvPr id="3" name="Content Placeholder 2"/>
          <p:cNvSpPr>
            <a:spLocks noGrp="1"/>
          </p:cNvSpPr>
          <p:nvPr>
            <p:ph idx="1"/>
          </p:nvPr>
        </p:nvSpPr>
        <p:spPr/>
        <p:txBody>
          <a:bodyPr/>
          <a:lstStyle/>
          <a:p>
            <a:r>
              <a:rPr lang="en-US" dirty="0" smtClean="0"/>
              <a:t>Dharma:  the cosmic order---a cycle of births, deaths, and re-incarnations </a:t>
            </a:r>
          </a:p>
          <a:p>
            <a:r>
              <a:rPr lang="en-US" dirty="0" smtClean="0"/>
              <a:t>Karma:  the tally of deeds by which one either achieves a better re-incarnation or loses it.   E.g. kindness to others is good Karma</a:t>
            </a:r>
            <a:endParaRPr 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Jainism</a:t>
            </a:r>
            <a:endParaRPr lang="en-US" dirty="0"/>
          </a:p>
        </p:txBody>
      </p:sp>
      <p:sp>
        <p:nvSpPr>
          <p:cNvPr id="3" name="Content Placeholder 2"/>
          <p:cNvSpPr>
            <a:spLocks noGrp="1"/>
          </p:cNvSpPr>
          <p:nvPr>
            <p:ph idx="1"/>
          </p:nvPr>
        </p:nvSpPr>
        <p:spPr/>
        <p:txBody>
          <a:bodyPr/>
          <a:lstStyle/>
          <a:p>
            <a:r>
              <a:rPr lang="en-US" dirty="0" smtClean="0"/>
              <a:t>A 7</a:t>
            </a:r>
            <a:r>
              <a:rPr lang="en-US" baseline="30000" dirty="0" smtClean="0"/>
              <a:t>th</a:t>
            </a:r>
            <a:r>
              <a:rPr lang="en-US" dirty="0" smtClean="0"/>
              <a:t> Cent. B.C. (from the Ganges River region) reform of the Vedic teachings, but directed more toward non-violence and respect for all living beings---ascetic practices and radical self-denial are the ideal.</a:t>
            </a:r>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5562600"/>
            <a:ext cx="8229600" cy="563563"/>
          </a:xfrm>
        </p:spPr>
        <p:txBody>
          <a:bodyPr>
            <a:normAutofit fontScale="55000" lnSpcReduction="20000"/>
          </a:bodyPr>
          <a:lstStyle/>
          <a:p>
            <a:r>
              <a:rPr lang="en-US" dirty="0" smtClean="0"/>
              <a:t>https://upload.wikimedia.org/wikipedia/commons/4/46/Jain_Prateek_Chihna.jpg</a:t>
            </a:r>
            <a:endParaRPr lang="en-US" dirty="0"/>
          </a:p>
        </p:txBody>
      </p:sp>
      <p:pic>
        <p:nvPicPr>
          <p:cNvPr id="67586" name="Picture 2" descr="Image result for images of jainism"/>
          <p:cNvPicPr>
            <a:picLocks noChangeAspect="1" noChangeArrowheads="1"/>
          </p:cNvPicPr>
          <p:nvPr/>
        </p:nvPicPr>
        <p:blipFill>
          <a:blip r:embed="rId2" cstate="print"/>
          <a:srcRect/>
          <a:stretch>
            <a:fillRect/>
          </a:stretch>
        </p:blipFill>
        <p:spPr bwMode="auto">
          <a:xfrm>
            <a:off x="2627290" y="304800"/>
            <a:ext cx="3373460" cy="4838700"/>
          </a:xfrm>
          <a:prstGeom prst="rect">
            <a:avLst/>
          </a:prstGeo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swastika in Jainism symbolizes the four realms of existence: heavenly beings, human beings, hellish beings, and sub-human beings</a:t>
            </a:r>
          </a:p>
          <a:p>
            <a:r>
              <a:rPr lang="en-US" dirty="0" smtClean="0"/>
              <a:t>The hand includes symbols of  Jainism teachings, with the basic concept of pursing “non-injury” to all living things.</a:t>
            </a:r>
            <a:endParaRPr 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CHINA</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Assigned Reading: Article by Joshua J. Mark : Ancient China.   Sections—Definition, Pre-History, The First Dynasties, The Zhou Dynasty, The Spring and Autumn Period and the Warring States, Qin Dynasty, The Chu-Han Contention:   http://www.ancient.eu/china/</a:t>
            </a:r>
          </a:p>
          <a:p>
            <a:pPr>
              <a:buNone/>
            </a:pPr>
            <a:endParaRPr lang="en-US" dirty="0" smtClean="0"/>
          </a:p>
          <a:p>
            <a:r>
              <a:rPr lang="en-US" dirty="0" smtClean="0"/>
              <a:t>Recommended viewing: Lost Civilizations History of Ancient China Documentary: https//www.youtube.com/watch?v=yzW3lXbcXwo</a:t>
            </a:r>
          </a:p>
          <a:p>
            <a:r>
              <a:rPr lang="en-US" b="1" dirty="0" smtClean="0"/>
              <a:t>Length  first 30 minutes</a:t>
            </a:r>
          </a:p>
          <a:p>
            <a:endParaRPr lang="en-US" dirty="0" smtClean="0"/>
          </a:p>
          <a:p>
            <a:endParaRPr lang="en-US" dirty="0" smtClean="0"/>
          </a:p>
          <a:p>
            <a:endParaRPr lang="en-US" dirty="0" smtClean="0"/>
          </a:p>
          <a:p>
            <a:endParaRPr 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Image result for map of world"/>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prstGeom prst="ellipse">
            <a:avLst/>
          </a:prstGeom>
          <a:noFill/>
        </p:spPr>
      </p:pic>
      <p:sp>
        <p:nvSpPr>
          <p:cNvPr id="5" name="Rectangle 4"/>
          <p:cNvSpPr/>
          <p:nvPr/>
        </p:nvSpPr>
        <p:spPr>
          <a:xfrm>
            <a:off x="6400800" y="3505200"/>
            <a:ext cx="4572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Secondary Sources</a:t>
            </a:r>
            <a:endParaRPr lang="en-US" dirty="0"/>
          </a:p>
        </p:txBody>
      </p:sp>
      <p:sp>
        <p:nvSpPr>
          <p:cNvPr id="3" name="Content Placeholder 2"/>
          <p:cNvSpPr>
            <a:spLocks noGrp="1"/>
          </p:cNvSpPr>
          <p:nvPr>
            <p:ph idx="1"/>
          </p:nvPr>
        </p:nvSpPr>
        <p:spPr/>
        <p:txBody>
          <a:bodyPr>
            <a:normAutofit lnSpcReduction="10000"/>
          </a:bodyPr>
          <a:lstStyle/>
          <a:p>
            <a:pPr>
              <a:buNone/>
            </a:pPr>
            <a:r>
              <a:rPr lang="en-US" dirty="0"/>
              <a:t>W</a:t>
            </a:r>
            <a:r>
              <a:rPr lang="en-US" dirty="0" smtClean="0"/>
              <a:t>hat someone has written or spoken about the past, e.g.</a:t>
            </a:r>
          </a:p>
          <a:p>
            <a:pPr>
              <a:buNone/>
            </a:pPr>
            <a:r>
              <a:rPr lang="en-US" dirty="0" smtClean="0"/>
              <a:t>				textbooks</a:t>
            </a:r>
          </a:p>
          <a:p>
            <a:pPr>
              <a:buNone/>
            </a:pPr>
            <a:r>
              <a:rPr lang="en-US" dirty="0" smtClean="0"/>
              <a:t>				articles</a:t>
            </a:r>
          </a:p>
          <a:p>
            <a:pPr>
              <a:buNone/>
            </a:pPr>
            <a:r>
              <a:rPr lang="en-US" dirty="0" smtClean="0"/>
              <a:t>				lectures</a:t>
            </a:r>
          </a:p>
          <a:p>
            <a:pPr>
              <a:buNone/>
            </a:pPr>
            <a:r>
              <a:rPr lang="en-US" dirty="0" smtClean="0"/>
              <a:t>				online comments</a:t>
            </a:r>
          </a:p>
          <a:p>
            <a:pPr>
              <a:buNone/>
            </a:pPr>
            <a:r>
              <a:rPr lang="en-US" dirty="0" smtClean="0"/>
              <a:t>				biographies</a:t>
            </a:r>
          </a:p>
          <a:p>
            <a:pPr>
              <a:buNone/>
            </a:pPr>
            <a:r>
              <a:rPr lang="en-US" dirty="0" smtClean="0"/>
              <a:t>				stories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79874" name="AutoShape 2" descr="Image result for ancient china ma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9876" name="AutoShape 4" descr="Image result for ancient china ma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9878" name="AutoShape 6" descr="Image result for ancient china ma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9880" name="AutoShape 8" descr="Image result for ancient china ma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7" descr="download.jpg"/>
          <p:cNvPicPr>
            <a:picLocks noChangeAspect="1"/>
          </p:cNvPicPr>
          <p:nvPr/>
        </p:nvPicPr>
        <p:blipFill>
          <a:blip r:embed="rId2" cstate="print"/>
          <a:stretch>
            <a:fillRect/>
          </a:stretch>
        </p:blipFill>
        <p:spPr>
          <a:xfrm>
            <a:off x="720813" y="0"/>
            <a:ext cx="6975387" cy="6145020"/>
          </a:xfrm>
          <a:prstGeom prst="rect">
            <a:avLst/>
          </a:prstGeom>
        </p:spPr>
      </p:pic>
      <p:sp>
        <p:nvSpPr>
          <p:cNvPr id="9" name="TextBox 8"/>
          <p:cNvSpPr txBox="1"/>
          <p:nvPr/>
        </p:nvSpPr>
        <p:spPr>
          <a:xfrm>
            <a:off x="1143000" y="6172200"/>
            <a:ext cx="7010400" cy="369332"/>
          </a:xfrm>
          <a:prstGeom prst="rect">
            <a:avLst/>
          </a:prstGeom>
          <a:noFill/>
        </p:spPr>
        <p:txBody>
          <a:bodyPr wrap="square" rtlCol="0">
            <a:spAutoFit/>
          </a:bodyPr>
          <a:lstStyle/>
          <a:p>
            <a:r>
              <a:rPr lang="en-US" dirty="0" smtClean="0">
                <a:hlinkClick r:id="rId3"/>
              </a:rPr>
              <a:t>en.wikipedia.org</a:t>
            </a:r>
            <a:r>
              <a:rPr lang="en-US" dirty="0" smtClean="0"/>
              <a:t>    Qin </a:t>
            </a:r>
            <a:r>
              <a:rPr lang="en-US" dirty="0" err="1" smtClean="0"/>
              <a:t>vs</a:t>
            </a:r>
            <a:r>
              <a:rPr lang="en-US" dirty="0" smtClean="0"/>
              <a:t> Zhao (278–260 BC)</a:t>
            </a:r>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China</a:t>
            </a:r>
            <a:endParaRPr lang="en-US" dirty="0"/>
          </a:p>
        </p:txBody>
      </p:sp>
      <p:sp>
        <p:nvSpPr>
          <p:cNvPr id="3" name="Content Placeholder 2"/>
          <p:cNvSpPr>
            <a:spLocks noGrp="1"/>
          </p:cNvSpPr>
          <p:nvPr>
            <p:ph idx="1"/>
          </p:nvPr>
        </p:nvSpPr>
        <p:spPr/>
        <p:txBody>
          <a:bodyPr>
            <a:normAutofit fontScale="92500"/>
          </a:bodyPr>
          <a:lstStyle/>
          <a:p>
            <a:r>
              <a:rPr lang="en-US" dirty="0" smtClean="0"/>
              <a:t>One of oldest “civilizations”, increased concentration along the Yellow River basin.  Settled maybe by 5000 B.C.</a:t>
            </a:r>
          </a:p>
          <a:p>
            <a:r>
              <a:rPr lang="en-US" dirty="0" smtClean="0"/>
              <a:t>Dynastic—family-rulers begin with the Xia (CHIA) Dynasty 2700-1600 B.C.  Early leader: Yu the Great.  Control of the flooding Yellow River a key to successful leadership. The family is thought to have become opulent in the dynasty’s closing years and was resented by the people</a:t>
            </a:r>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err="1" smtClean="0"/>
              <a:t>Shanti</a:t>
            </a:r>
            <a:r>
              <a:rPr lang="en-US" dirty="0" smtClean="0"/>
              <a:t> was god of nature and political order, war, and tradition…people’s ancestors were identified as having </a:t>
            </a:r>
            <a:r>
              <a:rPr lang="en-US" dirty="0" err="1" smtClean="0"/>
              <a:t>mediatorial</a:t>
            </a:r>
            <a:r>
              <a:rPr lang="en-US" dirty="0" smtClean="0"/>
              <a:t>, godlike powers and a religion of keeping one’s dead ancestors content and honored after death developed---sacrifices, grand tombs-prayers.  In return the ancestors helped their loyal family members achieve blessings.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Shang (</a:t>
            </a:r>
            <a:r>
              <a:rPr lang="en-US" dirty="0" err="1" smtClean="0"/>
              <a:t>Shahng</a:t>
            </a:r>
            <a:r>
              <a:rPr lang="en-US" dirty="0" smtClean="0"/>
              <a:t>) Dynasty  1600-1046 B.C.</a:t>
            </a:r>
            <a:endParaRPr lang="en-US" dirty="0"/>
          </a:p>
        </p:txBody>
      </p:sp>
      <p:sp>
        <p:nvSpPr>
          <p:cNvPr id="3" name="Content Placeholder 2"/>
          <p:cNvSpPr>
            <a:spLocks noGrp="1"/>
          </p:cNvSpPr>
          <p:nvPr>
            <p:ph idx="1"/>
          </p:nvPr>
        </p:nvSpPr>
        <p:spPr/>
        <p:txBody>
          <a:bodyPr>
            <a:normAutofit/>
          </a:bodyPr>
          <a:lstStyle/>
          <a:p>
            <a:r>
              <a:rPr lang="en-US" dirty="0" smtClean="0"/>
              <a:t>Likely begun as a revolt movement against the Xia family, lead by a warrior, Tang</a:t>
            </a:r>
          </a:p>
          <a:p>
            <a:r>
              <a:rPr lang="en-US" dirty="0" smtClean="0"/>
              <a:t>Tang reduced taxation, and the culture grew</a:t>
            </a:r>
          </a:p>
          <a:p>
            <a:r>
              <a:rPr lang="en-US" dirty="0" smtClean="0"/>
              <a:t>cut extravagances.   </a:t>
            </a:r>
          </a:p>
          <a:p>
            <a:r>
              <a:rPr lang="en-US" dirty="0" smtClean="0"/>
              <a:t>A system of writing began as well as entry into the bronze age ( years after other places).</a:t>
            </a:r>
          </a:p>
          <a:p>
            <a:r>
              <a:rPr lang="en-US" dirty="0" smtClean="0"/>
              <a:t>Pantheistic religion with supreme god, </a:t>
            </a:r>
            <a:r>
              <a:rPr lang="en-US" dirty="0" err="1" smtClean="0"/>
              <a:t>Shanti</a:t>
            </a:r>
            <a:endParaRPr lang="en-US" dirty="0" smtClean="0"/>
          </a:p>
          <a:p>
            <a:endParaRPr 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715000"/>
            <a:ext cx="8229600" cy="411163"/>
          </a:xfrm>
        </p:spPr>
        <p:txBody>
          <a:bodyPr>
            <a:normAutofit fontScale="40000" lnSpcReduction="20000"/>
          </a:bodyPr>
          <a:lstStyle/>
          <a:p>
            <a:r>
              <a:rPr lang="en-US" dirty="0" smtClean="0"/>
              <a:t>https://upload.wikimedia.org/wikipedia/commons/0/04/CMOC_Treasures_of_Ancient_China_exhibit_-_bronze_battle_axe.jpg</a:t>
            </a:r>
            <a:endParaRPr lang="en-US" dirty="0"/>
          </a:p>
        </p:txBody>
      </p:sp>
      <p:pic>
        <p:nvPicPr>
          <p:cNvPr id="201730" name="Picture 2" descr="Image result for shang dynasty ar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199" y="0"/>
            <a:ext cx="7459643" cy="5562600"/>
          </a:xfrm>
          <a:prstGeom prst="rect">
            <a:avLst/>
          </a:prstGeom>
          <a:noFill/>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791200"/>
            <a:ext cx="8229600" cy="715963"/>
          </a:xfrm>
        </p:spPr>
        <p:txBody>
          <a:bodyPr>
            <a:normAutofit fontScale="77500" lnSpcReduction="20000"/>
          </a:bodyPr>
          <a:lstStyle/>
          <a:p>
            <a:r>
              <a:rPr lang="en-US" dirty="0" smtClean="0"/>
              <a:t>https://media1.britannica.com/eb-media/61/10361-004-15AECA1A.jpg</a:t>
            </a:r>
            <a:endParaRPr lang="en-US" dirty="0"/>
          </a:p>
        </p:txBody>
      </p:sp>
      <p:pic>
        <p:nvPicPr>
          <p:cNvPr id="203778" name="Picture 2" descr="Image result for shang dynasty art"/>
          <p:cNvPicPr>
            <a:picLocks noChangeAspect="1" noChangeArrowheads="1"/>
          </p:cNvPicPr>
          <p:nvPr/>
        </p:nvPicPr>
        <p:blipFill>
          <a:blip r:embed="rId2" cstate="print"/>
          <a:srcRect/>
          <a:stretch>
            <a:fillRect/>
          </a:stretch>
        </p:blipFill>
        <p:spPr bwMode="auto">
          <a:xfrm>
            <a:off x="1524000" y="0"/>
            <a:ext cx="6023864" cy="5562600"/>
          </a:xfrm>
          <a:prstGeom prst="rect">
            <a:avLst/>
          </a:prstGeom>
          <a:noFill/>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political ruler was also a priestly mediator between the dead and the living:  the beginnings of Mandate from Heaven concept.</a:t>
            </a:r>
          </a:p>
          <a:p>
            <a:r>
              <a:rPr lang="en-US" dirty="0" smtClean="0"/>
              <a:t>Decisions of importance were made by divination, particularly oracle bones.  By reading the cracks in the bones and shells, the leader would decide what to do.</a:t>
            </a:r>
          </a:p>
          <a:p>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334000"/>
            <a:ext cx="8153400" cy="792163"/>
          </a:xfrm>
        </p:spPr>
        <p:txBody>
          <a:bodyPr>
            <a:normAutofit fontScale="85000" lnSpcReduction="20000"/>
          </a:bodyPr>
          <a:lstStyle/>
          <a:p>
            <a:r>
              <a:rPr lang="en-US" dirty="0" smtClean="0"/>
              <a:t>http://arts.cultural-china.com/chinaWH/upload/1(814).jpg</a:t>
            </a:r>
            <a:endParaRPr lang="en-US" dirty="0"/>
          </a:p>
        </p:txBody>
      </p:sp>
      <p:sp>
        <p:nvSpPr>
          <p:cNvPr id="1026" name="AutoShape 2" descr="Image result for shang divination shell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Image result for shang divination shell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shang divination shells"/>
          <p:cNvPicPr>
            <a:picLocks noChangeAspect="1" noChangeArrowheads="1"/>
          </p:cNvPicPr>
          <p:nvPr/>
        </p:nvPicPr>
        <p:blipFill>
          <a:blip r:embed="rId2" cstate="print"/>
          <a:srcRect/>
          <a:stretch>
            <a:fillRect/>
          </a:stretch>
        </p:blipFill>
        <p:spPr bwMode="auto">
          <a:xfrm>
            <a:off x="1371600" y="171450"/>
            <a:ext cx="6324600" cy="5195207"/>
          </a:xfrm>
          <a:prstGeom prst="rect">
            <a:avLst/>
          </a:prstGeom>
          <a:noFill/>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Zhou (JOE) Dynasty 1046-771 B.C.</a:t>
            </a:r>
            <a:endParaRPr lang="en-US" dirty="0"/>
          </a:p>
        </p:txBody>
      </p:sp>
      <p:sp>
        <p:nvSpPr>
          <p:cNvPr id="3" name="Content Placeholder 2"/>
          <p:cNvSpPr>
            <a:spLocks noGrp="1"/>
          </p:cNvSpPr>
          <p:nvPr>
            <p:ph idx="1"/>
          </p:nvPr>
        </p:nvSpPr>
        <p:spPr/>
        <p:txBody>
          <a:bodyPr/>
          <a:lstStyle/>
          <a:p>
            <a:r>
              <a:rPr lang="en-US" dirty="0" smtClean="0"/>
              <a:t>The Zhou family replaced the Shang after a revolt.</a:t>
            </a:r>
          </a:p>
          <a:p>
            <a:r>
              <a:rPr lang="en-US" dirty="0" smtClean="0"/>
              <a:t>The Zhou family justified the revolt by claiming the Shang family was no longer ruling for the good of the people.  The Zhou claimed that the good of the people was a Mandate from Heaven, that is the basis on which a government must be founded</a:t>
            </a:r>
            <a:endParaRPr 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Zhou, remembered of as one China’s greatest dynasties, setting the cultural standards for 1000’s years.</a:t>
            </a:r>
          </a:p>
          <a:p>
            <a:r>
              <a:rPr lang="en-US" dirty="0" smtClean="0"/>
              <a:t>Mandate of Heaven solidified during </a:t>
            </a:r>
            <a:r>
              <a:rPr lang="en-US" smtClean="0"/>
              <a:t>Zhou rule.</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3.  Environmental/Genetic Source Evidence</a:t>
            </a:r>
            <a:endParaRPr lang="en-US" dirty="0"/>
          </a:p>
        </p:txBody>
      </p:sp>
      <p:sp>
        <p:nvSpPr>
          <p:cNvPr id="3" name="Content Placeholder 2"/>
          <p:cNvSpPr>
            <a:spLocks noGrp="1"/>
          </p:cNvSpPr>
          <p:nvPr>
            <p:ph idx="1"/>
          </p:nvPr>
        </p:nvSpPr>
        <p:spPr/>
        <p:txBody>
          <a:bodyPr/>
          <a:lstStyle/>
          <a:p>
            <a:pPr lvl="1">
              <a:buNone/>
            </a:pPr>
            <a:r>
              <a:rPr lang="en-US" dirty="0" smtClean="0"/>
              <a:t>Environmental:  This type of evidence is not purposely produced by people of the past but relates to the physical, creational, natural, world </a:t>
            </a:r>
            <a:r>
              <a:rPr lang="en-US" dirty="0"/>
              <a:t> </a:t>
            </a:r>
            <a:r>
              <a:rPr lang="en-US" dirty="0" smtClean="0"/>
              <a:t>in which people lived, e.g.</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79874" name="AutoShape 2" descr="Image result for ancient china ma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9876" name="AutoShape 4" descr="Image result for ancient china ma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9878" name="AutoShape 6" descr="Image result for ancient china ma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9880" name="AutoShape 8" descr="Image result for ancient china ma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7" descr="download.jpg"/>
          <p:cNvPicPr>
            <a:picLocks noChangeAspect="1"/>
          </p:cNvPicPr>
          <p:nvPr/>
        </p:nvPicPr>
        <p:blipFill>
          <a:blip r:embed="rId2" cstate="print"/>
          <a:stretch>
            <a:fillRect/>
          </a:stretch>
        </p:blipFill>
        <p:spPr>
          <a:xfrm>
            <a:off x="720813" y="0"/>
            <a:ext cx="6975387" cy="6145020"/>
          </a:xfrm>
          <a:prstGeom prst="rect">
            <a:avLst/>
          </a:prstGeom>
        </p:spPr>
      </p:pic>
      <p:sp>
        <p:nvSpPr>
          <p:cNvPr id="9" name="TextBox 8"/>
          <p:cNvSpPr txBox="1"/>
          <p:nvPr/>
        </p:nvSpPr>
        <p:spPr>
          <a:xfrm>
            <a:off x="1143000" y="6172200"/>
            <a:ext cx="7010400" cy="369332"/>
          </a:xfrm>
          <a:prstGeom prst="rect">
            <a:avLst/>
          </a:prstGeom>
          <a:noFill/>
        </p:spPr>
        <p:txBody>
          <a:bodyPr wrap="square" rtlCol="0">
            <a:spAutoFit/>
          </a:bodyPr>
          <a:lstStyle/>
          <a:p>
            <a:r>
              <a:rPr lang="en-US" dirty="0" smtClean="0">
                <a:hlinkClick r:id="rId3"/>
              </a:rPr>
              <a:t>en.wikipedia.org</a:t>
            </a:r>
            <a:r>
              <a:rPr lang="en-US" dirty="0" smtClean="0"/>
              <a:t>    Qin </a:t>
            </a:r>
            <a:r>
              <a:rPr lang="en-US" dirty="0" err="1" smtClean="0"/>
              <a:t>vs</a:t>
            </a:r>
            <a:r>
              <a:rPr lang="en-US" dirty="0" smtClean="0"/>
              <a:t> Zhao (278–260 BC)</a:t>
            </a:r>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Autumn and Spring Period</a:t>
            </a:r>
            <a:endParaRPr lang="en-US" dirty="0"/>
          </a:p>
        </p:txBody>
      </p:sp>
      <p:sp>
        <p:nvSpPr>
          <p:cNvPr id="3" name="Content Placeholder 2"/>
          <p:cNvSpPr>
            <a:spLocks noGrp="1"/>
          </p:cNvSpPr>
          <p:nvPr>
            <p:ph idx="1"/>
          </p:nvPr>
        </p:nvSpPr>
        <p:spPr/>
        <p:txBody>
          <a:bodyPr>
            <a:normAutofit/>
          </a:bodyPr>
          <a:lstStyle/>
          <a:p>
            <a:r>
              <a:rPr lang="en-US" dirty="0" smtClean="0"/>
              <a:t>Following 771 B.C., the Zhou Dynasty moved its capital and began a greatly de-centralized government.  It was  a period of cultural flourishing, including the rise of Confucius’s teachings, among others, but ended in a period of warring among regional 7 warlords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A drastic change in military tactics by a warlord, Shang, (Sun-Tzu) one of the Qin  generals, gave that family the advantage and the Qin faction overcame the others in  221 B.C.</a:t>
            </a:r>
          </a:p>
          <a:p>
            <a:endParaRPr 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Chinese religions</a:t>
            </a:r>
            <a:endParaRPr lang="en-US" dirty="0"/>
          </a:p>
        </p:txBody>
      </p:sp>
      <p:sp>
        <p:nvSpPr>
          <p:cNvPr id="3" name="Content Placeholder 2"/>
          <p:cNvSpPr>
            <a:spLocks noGrp="1"/>
          </p:cNvSpPr>
          <p:nvPr>
            <p:ph idx="1"/>
          </p:nvPr>
        </p:nvSpPr>
        <p:spPr/>
        <p:txBody>
          <a:bodyPr/>
          <a:lstStyle/>
          <a:p>
            <a:r>
              <a:rPr lang="en-US" dirty="0" smtClean="0"/>
              <a:t>Assigned Reading; article entitled Religion in Ancient China by Emily Mark:  http://www.ancient.eu/article/891/</a:t>
            </a:r>
            <a:endParaRPr 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81000" y="6172200"/>
            <a:ext cx="8229600" cy="334963"/>
          </a:xfrm>
        </p:spPr>
        <p:txBody>
          <a:bodyPr>
            <a:normAutofit fontScale="55000" lnSpcReduction="20000"/>
          </a:bodyPr>
          <a:lstStyle/>
          <a:p>
            <a:r>
              <a:rPr lang="en-US" dirty="0" smtClean="0"/>
              <a:t>https://upload.wikimedia.org/wikipedia/commons/4/4f/Konfuzius-1770.jpg</a:t>
            </a:r>
            <a:endParaRPr lang="en-US" dirty="0"/>
          </a:p>
        </p:txBody>
      </p:sp>
      <p:sp>
        <p:nvSpPr>
          <p:cNvPr id="178178" name="AutoShape 2" descr="Image result for images of confuci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8180" name="AutoShape 4" descr="Image result for images of confuci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78182" name="Picture 6" descr="Image result for images of confuciu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85988" y="228600"/>
            <a:ext cx="3989452" cy="5638800"/>
          </a:xfrm>
          <a:prstGeom prst="rect">
            <a:avLst/>
          </a:prstGeo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Confucius 551-479 B.C.</a:t>
            </a:r>
            <a:endParaRPr lang="en-US" dirty="0"/>
          </a:p>
        </p:txBody>
      </p:sp>
      <p:sp>
        <p:nvSpPr>
          <p:cNvPr id="3" name="Content Placeholder 2"/>
          <p:cNvSpPr>
            <a:spLocks noGrp="1"/>
          </p:cNvSpPr>
          <p:nvPr>
            <p:ph idx="1"/>
          </p:nvPr>
        </p:nvSpPr>
        <p:spPr/>
        <p:txBody>
          <a:bodyPr>
            <a:normAutofit lnSpcReduction="10000"/>
          </a:bodyPr>
          <a:lstStyle/>
          <a:p>
            <a:r>
              <a:rPr lang="en-US" dirty="0" smtClean="0"/>
              <a:t>Lived during the latter part of the Zhou Dynasty.  Taught ancestor worship, but stressed the duty to live morally and rationally.  Was not especially interested in the “gods”.   During the Qin Dynasty, obedience to law was the only state religion (Legalism), and other religions were banned.  Following the short lived Qin Dynasty, the Han Dynasty restored </a:t>
            </a:r>
            <a:r>
              <a:rPr lang="en-US" dirty="0" err="1" smtClean="0"/>
              <a:t>Confuciusism</a:t>
            </a:r>
            <a:r>
              <a:rPr lang="en-US" dirty="0" smtClean="0"/>
              <a:t> as well as the other religions. </a:t>
            </a:r>
            <a:endParaRPr lang="en-US"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Session 4</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Title 1"/>
          <p:cNvSpPr txBox="1">
            <a:spLocks/>
          </p:cNvSpPr>
          <p:nvPr/>
        </p:nvSpPr>
        <p:spPr>
          <a:xfrm>
            <a:off x="685800" y="2130425"/>
            <a:ext cx="7772400" cy="1470025"/>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Christian Leader’s Institute:</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World History 101</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The Beginnings of “Civilization” to 1500 A.D.</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Subtitle 2"/>
          <p:cNvSpPr txBox="1">
            <a:spLocks/>
          </p:cNvSpPr>
          <p:nvPr/>
        </p:nvSpPr>
        <p:spPr>
          <a:xfrm>
            <a:off x="1371600" y="3886200"/>
            <a:ext cx="6400800" cy="1752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Rev. Richard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Hamstra</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5   Egypt</a:t>
            </a:r>
            <a:endParaRPr lang="en-US" dirty="0"/>
          </a:p>
        </p:txBody>
      </p:sp>
      <p:sp>
        <p:nvSpPr>
          <p:cNvPr id="3" name="Content Placeholder 2"/>
          <p:cNvSpPr>
            <a:spLocks noGrp="1"/>
          </p:cNvSpPr>
          <p:nvPr>
            <p:ph idx="1"/>
          </p:nvPr>
        </p:nvSpPr>
        <p:spPr/>
        <p:txBody>
          <a:bodyPr/>
          <a:lstStyle/>
          <a:p>
            <a:pPr>
              <a:buNone/>
            </a:pP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  Matters!</a:t>
            </a:r>
            <a:endParaRPr lang="en-US" dirty="0"/>
          </a:p>
        </p:txBody>
      </p:sp>
      <p:sp>
        <p:nvSpPr>
          <p:cNvPr id="3" name="Content Placeholder 2"/>
          <p:cNvSpPr>
            <a:spLocks noGrp="1"/>
          </p:cNvSpPr>
          <p:nvPr>
            <p:ph idx="1"/>
          </p:nvPr>
        </p:nvSpPr>
        <p:spPr/>
        <p:txBody>
          <a:bodyPr/>
          <a:lstStyle/>
          <a:p>
            <a:r>
              <a:rPr lang="en-US" dirty="0" smtClean="0"/>
              <a:t>Environmental conditions such as mountains, rivers, shorelines, forests, deserts, etc… require different solutions/adaptations for a culture to flourish.   People always live in the context of a particular environment.</a:t>
            </a:r>
          </a:p>
          <a:p>
            <a:r>
              <a:rPr lang="en-US" dirty="0" smtClean="0"/>
              <a:t>The various ice ages affected the environment tremendously and led to significant migrations of people.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Egypt</a:t>
            </a:r>
            <a:endParaRPr lang="en-US" dirty="0"/>
          </a:p>
        </p:txBody>
      </p:sp>
      <p:sp>
        <p:nvSpPr>
          <p:cNvPr id="3" name="Content Placeholder 2"/>
          <p:cNvSpPr>
            <a:spLocks noGrp="1"/>
          </p:cNvSpPr>
          <p:nvPr>
            <p:ph idx="1"/>
          </p:nvPr>
        </p:nvSpPr>
        <p:spPr/>
        <p:txBody>
          <a:bodyPr>
            <a:normAutofit fontScale="92500"/>
          </a:bodyPr>
          <a:lstStyle/>
          <a:p>
            <a:r>
              <a:rPr lang="en-US" dirty="0" smtClean="0"/>
              <a:t>READING ASSIGNMENT: Article by </a:t>
            </a:r>
            <a:r>
              <a:rPr lang="en-US" dirty="0" err="1" smtClean="0"/>
              <a:t>Josuha</a:t>
            </a:r>
            <a:r>
              <a:rPr lang="en-US" dirty="0" smtClean="0"/>
              <a:t> J. Mark;  Ancient Egypt ; http://www.ancient.eu/egypt/</a:t>
            </a:r>
          </a:p>
          <a:p>
            <a:endParaRPr lang="en-US" dirty="0" smtClean="0"/>
          </a:p>
          <a:p>
            <a:endParaRPr lang="en-US" dirty="0" smtClean="0"/>
          </a:p>
          <a:p>
            <a:endParaRPr lang="en-US" dirty="0" smtClean="0"/>
          </a:p>
          <a:p>
            <a:r>
              <a:rPr lang="en-US" dirty="0" smtClean="0"/>
              <a:t>Recommended viewing</a:t>
            </a:r>
          </a:p>
          <a:p>
            <a:r>
              <a:rPr lang="en-US" dirty="0" smtClean="0">
                <a:hlinkClick r:id="rId2"/>
              </a:rPr>
              <a:t>https://www.youtube.com/watch?v=KuUMe-43A3E</a:t>
            </a:r>
            <a:r>
              <a:rPr lang="en-US" dirty="0" smtClean="0"/>
              <a:t> </a:t>
            </a:r>
            <a:r>
              <a:rPr lang="en-US" dirty="0" err="1" smtClean="0"/>
              <a:t>mintues</a:t>
            </a:r>
            <a:r>
              <a:rPr lang="en-US" dirty="0" smtClean="0"/>
              <a:t> 1-141</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Image result for map of worl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0"/>
            <a:ext cx="9144000" cy="5943600"/>
          </a:xfrm>
          <a:prstGeom prst="ellipse">
            <a:avLst/>
          </a:prstGeom>
          <a:noFill/>
        </p:spPr>
      </p:pic>
      <p:sp>
        <p:nvSpPr>
          <p:cNvPr id="5" name="Rectangle 4"/>
          <p:cNvSpPr/>
          <p:nvPr/>
        </p:nvSpPr>
        <p:spPr>
          <a:xfrm>
            <a:off x="5029200" y="3429000"/>
            <a:ext cx="3048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Ancient Egypt: 3150-331 B.C.</a:t>
            </a:r>
            <a:endParaRPr lang="en-US" dirty="0"/>
          </a:p>
        </p:txBody>
      </p:sp>
      <p:sp>
        <p:nvSpPr>
          <p:cNvPr id="3" name="Content Placeholder 2"/>
          <p:cNvSpPr>
            <a:spLocks noGrp="1"/>
          </p:cNvSpPr>
          <p:nvPr>
            <p:ph idx="1"/>
          </p:nvPr>
        </p:nvSpPr>
        <p:spPr/>
        <p:txBody>
          <a:bodyPr>
            <a:normAutofit/>
          </a:bodyPr>
          <a:lstStyle/>
          <a:p>
            <a:pPr>
              <a:buNone/>
            </a:pPr>
            <a:r>
              <a:rPr lang="en-US" dirty="0" smtClean="0"/>
              <a:t>Egypt is nearly completely defined by the Nile River and it annual, and predictable, periods of flood and lower water.  </a:t>
            </a:r>
            <a:endParaRPr lang="en-US"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From the ancient times there was a Lower and Upper kingdom in Egypt, with the Upper Nile closer to the African mainland (southern)and the  Lower Nile (northern) emptying into the Mediterranean sea.</a:t>
            </a:r>
            <a:endParaRPr lang="en-US"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Image result for maps of ancient egypt"/>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286000" y="0"/>
            <a:ext cx="4419600" cy="6777458"/>
          </a:xfrm>
          <a:prstGeom prst="rect">
            <a:avLst/>
          </a:prstGeo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Kingdoms or periods</a:t>
            </a:r>
            <a:endParaRPr lang="en-US" dirty="0"/>
          </a:p>
        </p:txBody>
      </p:sp>
      <p:sp>
        <p:nvSpPr>
          <p:cNvPr id="3" name="Content Placeholder 2"/>
          <p:cNvSpPr>
            <a:spLocks noGrp="1"/>
          </p:cNvSpPr>
          <p:nvPr>
            <p:ph idx="1"/>
          </p:nvPr>
        </p:nvSpPr>
        <p:spPr/>
        <p:txBody>
          <a:bodyPr>
            <a:normAutofit/>
          </a:bodyPr>
          <a:lstStyle/>
          <a:p>
            <a:r>
              <a:rPr lang="en-US" dirty="0" smtClean="0"/>
              <a:t>Ancient Egyptian history is divided into three periods called the Old Kingdom, the Middle Kingdom and the New Kingdom.</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Old Kingdom-2613-2128 B.C.</a:t>
            </a:r>
          </a:p>
          <a:p>
            <a:r>
              <a:rPr lang="en-US" dirty="0" smtClean="0"/>
              <a:t>Middle Kingdom-2040-1782 B.C.</a:t>
            </a:r>
          </a:p>
          <a:p>
            <a:r>
              <a:rPr lang="en-US" dirty="0" smtClean="0"/>
              <a:t>New Kingdom 1570-1069 B.C.</a:t>
            </a:r>
          </a:p>
          <a:p>
            <a:endParaRPr lang="en-US"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685800" y="1524000"/>
            <a:ext cx="8077200" cy="2554545"/>
          </a:xfrm>
          <a:prstGeom prst="rect">
            <a:avLst/>
          </a:prstGeom>
        </p:spPr>
        <p:txBody>
          <a:bodyPr wrap="square">
            <a:spAutoFit/>
          </a:bodyPr>
          <a:lstStyle/>
          <a:p>
            <a:r>
              <a:rPr lang="en-US" sz="3200" dirty="0" smtClean="0"/>
              <a:t>Following  these periods of dominance by other empires, still a formidable culture and nation.  </a:t>
            </a:r>
          </a:p>
          <a:p>
            <a:endParaRPr lang="en-US" sz="3200" dirty="0" smtClean="0"/>
          </a:p>
          <a:p>
            <a:r>
              <a:rPr lang="en-US" sz="3200" dirty="0" smtClean="0"/>
              <a:t>Also, the periods between the Kingdoms were often significant.</a:t>
            </a:r>
            <a:endParaRPr lang="en-US" sz="3200"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Writing</a:t>
            </a:r>
            <a:endParaRPr lang="en-US" dirty="0"/>
          </a:p>
        </p:txBody>
      </p:sp>
      <p:sp>
        <p:nvSpPr>
          <p:cNvPr id="3" name="Content Placeholder 2"/>
          <p:cNvSpPr>
            <a:spLocks noGrp="1"/>
          </p:cNvSpPr>
          <p:nvPr>
            <p:ph idx="1"/>
          </p:nvPr>
        </p:nvSpPr>
        <p:spPr/>
        <p:txBody>
          <a:bodyPr/>
          <a:lstStyle/>
          <a:p>
            <a:r>
              <a:rPr lang="en-US" dirty="0" smtClean="0"/>
              <a:t>Egyptian writing uses symbols of recognizable figures to represent ideas.  This is called hieroglyphics.  This form of writing began in use prior to the Old Kingdom, before 3200 B.C.   </a:t>
            </a:r>
          </a:p>
          <a:p>
            <a:r>
              <a:rPr lang="en-US" dirty="0" smtClean="0"/>
              <a:t>Way of representing may have influenced, or been influenced by Sumerian Cuneiform </a:t>
            </a:r>
            <a:endParaRPr lang="en-US"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Rosette Stone</a:t>
            </a:r>
            <a:endParaRPr lang="en-US" dirty="0"/>
          </a:p>
        </p:txBody>
      </p:sp>
      <p:sp>
        <p:nvSpPr>
          <p:cNvPr id="3" name="Content Placeholder 2"/>
          <p:cNvSpPr>
            <a:spLocks noGrp="1"/>
          </p:cNvSpPr>
          <p:nvPr>
            <p:ph idx="1"/>
          </p:nvPr>
        </p:nvSpPr>
        <p:spPr/>
        <p:txBody>
          <a:bodyPr/>
          <a:lstStyle/>
          <a:p>
            <a:r>
              <a:rPr lang="en-US" dirty="0" smtClean="0"/>
              <a:t>Discovered in Egypt by French troops in 1799, a degree written in 194 B.C. in three languages: Greek, Demotic and Ancient Hieroglyphic.  Finally translated in 1822, began tool for understanding the hieroglyphic language of ancient Egypt. </a:t>
            </a:r>
          </a:p>
          <a:p>
            <a:r>
              <a:rPr lang="en-US" dirty="0" smtClean="0"/>
              <a:t>Held in British Museum since 1802</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Genetics</a:t>
            </a:r>
            <a:endParaRPr lang="en-US" dirty="0"/>
          </a:p>
        </p:txBody>
      </p:sp>
      <p:sp>
        <p:nvSpPr>
          <p:cNvPr id="3" name="Content Placeholder 2"/>
          <p:cNvSpPr>
            <a:spLocks noGrp="1"/>
          </p:cNvSpPr>
          <p:nvPr>
            <p:ph idx="1"/>
          </p:nvPr>
        </p:nvSpPr>
        <p:spPr/>
        <p:txBody>
          <a:bodyPr/>
          <a:lstStyle/>
          <a:p>
            <a:r>
              <a:rPr lang="en-US" dirty="0" smtClean="0"/>
              <a:t>One way historians trace the various migrations is by studying genetics. </a:t>
            </a:r>
          </a:p>
          <a:p>
            <a:r>
              <a:rPr lang="en-US" dirty="0" smtClean="0"/>
              <a:t>Cf.  The National Geographic production: The Human Family Tree:   </a:t>
            </a:r>
            <a:r>
              <a:rPr lang="en-US" dirty="0" smtClean="0">
                <a:hlinkClick r:id="rId3"/>
              </a:rPr>
              <a:t>https://www.youtube.com/watch?v=p3D3KX0l7M8</a:t>
            </a:r>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0_0444.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Unification of Upper and Lower Egypt</a:t>
            </a:r>
            <a:endParaRPr lang="en-US" dirty="0"/>
          </a:p>
        </p:txBody>
      </p:sp>
      <p:sp>
        <p:nvSpPr>
          <p:cNvPr id="3" name="Content Placeholder 2"/>
          <p:cNvSpPr>
            <a:spLocks noGrp="1"/>
          </p:cNvSpPr>
          <p:nvPr>
            <p:ph idx="1"/>
          </p:nvPr>
        </p:nvSpPr>
        <p:spPr/>
        <p:txBody>
          <a:bodyPr/>
          <a:lstStyle/>
          <a:p>
            <a:r>
              <a:rPr lang="en-US" dirty="0" smtClean="0"/>
              <a:t>Early Dynastic Egypt begins with King Menes  from Lower taking control of both kingdoms uniting Upper and Lower into one Kingdom around 3150 B.C.</a:t>
            </a:r>
          </a:p>
          <a:p>
            <a:r>
              <a:rPr lang="en-US" dirty="0" smtClean="0"/>
              <a:t>Lasted until 2613 B.C.</a:t>
            </a:r>
          </a:p>
          <a:p>
            <a:r>
              <a:rPr lang="en-US" dirty="0" smtClean="0"/>
              <a:t>Capital at Memphis</a:t>
            </a:r>
            <a:endParaRPr lang="en-US"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Image result for maps of ancient egypt"/>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286000" y="0"/>
            <a:ext cx="4419600" cy="6777458"/>
          </a:xfrm>
          <a:prstGeom prst="rect">
            <a:avLst/>
          </a:prstGeom>
          <a:noFill/>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Image result for maps of ancient egypt"/>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prstGeom prst="rect">
            <a:avLst/>
          </a:prstGeom>
          <a:noFill/>
        </p:spPr>
      </p:pic>
      <p:sp>
        <p:nvSpPr>
          <p:cNvPr id="4" name="Isosceles Triangle 3"/>
          <p:cNvSpPr/>
          <p:nvPr/>
        </p:nvSpPr>
        <p:spPr>
          <a:xfrm>
            <a:off x="5410200" y="510540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Kingdom 2613-2128 B.C.</a:t>
            </a:r>
            <a:endParaRPr lang="en-US" dirty="0"/>
          </a:p>
        </p:txBody>
      </p:sp>
      <p:sp>
        <p:nvSpPr>
          <p:cNvPr id="3" name="Content Placeholder 2"/>
          <p:cNvSpPr>
            <a:spLocks noGrp="1"/>
          </p:cNvSpPr>
          <p:nvPr>
            <p:ph idx="1"/>
          </p:nvPr>
        </p:nvSpPr>
        <p:spPr/>
        <p:txBody>
          <a:bodyPr>
            <a:normAutofit/>
          </a:bodyPr>
          <a:lstStyle/>
          <a:p>
            <a:pPr>
              <a:buNone/>
            </a:pPr>
            <a:r>
              <a:rPr lang="en-US" b="1" dirty="0" smtClean="0"/>
              <a:t>Pyramids and Sphinx at Giza were built during first few hundred years of Old Kingdom</a:t>
            </a:r>
          </a:p>
          <a:p>
            <a:endParaRPr lang="en-US" dirty="0" smtClean="0"/>
          </a:p>
          <a:p>
            <a:endParaRPr lang="en-US"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Image result for maps of ancient egypt"/>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143000" y="0"/>
            <a:ext cx="6841291" cy="10491122"/>
          </a:xfrm>
          <a:prstGeom prst="rect">
            <a:avLst/>
          </a:prstGeom>
          <a:noFill/>
        </p:spPr>
      </p:pic>
      <p:sp>
        <p:nvSpPr>
          <p:cNvPr id="4" name="Round Single Corner Rectangle 3"/>
          <p:cNvSpPr/>
          <p:nvPr/>
        </p:nvSpPr>
        <p:spPr>
          <a:xfrm>
            <a:off x="2971800" y="4876800"/>
            <a:ext cx="45719" cy="7620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4191000" y="2895600"/>
            <a:ext cx="603504" cy="457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6019800"/>
            <a:ext cx="8153400" cy="563563"/>
          </a:xfrm>
        </p:spPr>
        <p:txBody>
          <a:bodyPr>
            <a:normAutofit fontScale="55000" lnSpcReduction="20000"/>
          </a:bodyPr>
          <a:lstStyle/>
          <a:p>
            <a:r>
              <a:rPr lang="en-US" dirty="0" smtClean="0"/>
              <a:t>https://upload.wikimedia.org/wikipedia/commons/a/a5/Cairo,_Gizeh,_Sphinx_and_Pyramid_of_Khufu,_Egypt,_Oct_2004.jpg</a:t>
            </a:r>
            <a:endParaRPr lang="en-US" dirty="0"/>
          </a:p>
        </p:txBody>
      </p:sp>
      <p:pic>
        <p:nvPicPr>
          <p:cNvPr id="1026" name="Picture 2" descr="Image result for images of egyptian pyramid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8686800" cy="5788939"/>
          </a:xfrm>
          <a:prstGeom prst="rect">
            <a:avLst/>
          </a:prstGeom>
          <a:noFill/>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Middle Kingdom 2040-1782 B.C.</a:t>
            </a:r>
            <a:endParaRPr lang="en-US" dirty="0"/>
          </a:p>
        </p:txBody>
      </p:sp>
      <p:sp>
        <p:nvSpPr>
          <p:cNvPr id="3" name="Content Placeholder 2"/>
          <p:cNvSpPr>
            <a:spLocks noGrp="1"/>
          </p:cNvSpPr>
          <p:nvPr>
            <p:ph idx="1"/>
          </p:nvPr>
        </p:nvSpPr>
        <p:spPr/>
        <p:txBody>
          <a:bodyPr>
            <a:normAutofit/>
          </a:bodyPr>
          <a:lstStyle/>
          <a:p>
            <a:r>
              <a:rPr lang="en-US" dirty="0" smtClean="0"/>
              <a:t>First Kingdom ends with division again between Lower and Upper Egypt, but united by King </a:t>
            </a:r>
            <a:r>
              <a:rPr lang="en-US" dirty="0" err="1" smtClean="0"/>
              <a:t>Mentuhotep</a:t>
            </a:r>
            <a:r>
              <a:rPr lang="en-US" dirty="0" smtClean="0"/>
              <a:t> II in 2055 B.C. Capital moved to the city of Thebes in Upper Egypt.</a:t>
            </a:r>
          </a:p>
          <a:p>
            <a:r>
              <a:rPr lang="en-US" dirty="0" smtClean="0"/>
              <a:t>Middle Kingdom time of cultural flourishing—”Classical Egypt”.</a:t>
            </a:r>
          </a:p>
          <a:p>
            <a:r>
              <a:rPr lang="en-US" dirty="0" smtClean="0"/>
              <a:t>Biblical person, Joseph? 1900-1700 B.C.?</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Image result for maps of ancient egypt"/>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286000" y="0"/>
            <a:ext cx="4419600" cy="6777458"/>
          </a:xfrm>
          <a:prstGeom prst="rect">
            <a:avLst/>
          </a:prstGeom>
          <a:noFill/>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Image result for maps of ancient egypt"/>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066800" y="-9372600"/>
            <a:ext cx="10434950" cy="16002000"/>
          </a:xfrm>
          <a:prstGeom prst="rect">
            <a:avLst/>
          </a:prstGeom>
          <a:noFill/>
        </p:spPr>
      </p:pic>
      <p:sp>
        <p:nvSpPr>
          <p:cNvPr id="4" name="Isosceles Triangle 3"/>
          <p:cNvSpPr/>
          <p:nvPr/>
        </p:nvSpPr>
        <p:spPr>
          <a:xfrm>
            <a:off x="6629400" y="3200400"/>
            <a:ext cx="1524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096000" y="3657600"/>
            <a:ext cx="3810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705600" y="3200400"/>
            <a:ext cx="304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when does history begin?</a:t>
            </a:r>
            <a:endParaRPr lang="en-US" dirty="0"/>
          </a:p>
        </p:txBody>
      </p:sp>
      <p:sp>
        <p:nvSpPr>
          <p:cNvPr id="3" name="Content Placeholder 2"/>
          <p:cNvSpPr>
            <a:spLocks noGrp="1"/>
          </p:cNvSpPr>
          <p:nvPr>
            <p:ph idx="1"/>
          </p:nvPr>
        </p:nvSpPr>
        <p:spPr/>
        <p:txBody>
          <a:bodyPr/>
          <a:lstStyle/>
          <a:p>
            <a:pPr>
              <a:buNone/>
            </a:pPr>
            <a:r>
              <a:rPr lang="en-US" dirty="0" smtClean="0"/>
              <a:t>1.   “In the beginning……”</a:t>
            </a:r>
          </a:p>
          <a:p>
            <a:pPr>
              <a:buNone/>
            </a:pPr>
            <a:r>
              <a:rPr lang="en-US" dirty="0" smtClean="0"/>
              <a:t>2.   Traditionally, and for the purposes of this course, “history” begins with groups that began to use some form of writing or record keeping, hence the recorded data for us is generally more complete.</a:t>
            </a:r>
          </a:p>
          <a:p>
            <a:pPr>
              <a:buNone/>
            </a:pPr>
            <a:r>
              <a:rPr lang="en-US" dirty="0" smtClean="0"/>
              <a:t>3.  Often, cultures and eras without a writing system, are understood as “pre-historic”.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0_1269.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100_1267.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57200" y="-2057400"/>
            <a:ext cx="7315200" cy="9753602"/>
          </a:xfr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0_1281.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24000" y="0"/>
            <a:ext cx="5105400" cy="6805118"/>
          </a:xfr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971800"/>
            <a:ext cx="8229600" cy="3154363"/>
          </a:xfrm>
        </p:spPr>
        <p:txBody>
          <a:bodyPr/>
          <a:lstStyle/>
          <a:p>
            <a:endParaRPr lang="en-US" dirty="0"/>
          </a:p>
        </p:txBody>
      </p:sp>
      <p:sp>
        <p:nvSpPr>
          <p:cNvPr id="4" name="Rectangle 3"/>
          <p:cNvSpPr/>
          <p:nvPr/>
        </p:nvSpPr>
        <p:spPr>
          <a:xfrm>
            <a:off x="533400" y="1524000"/>
            <a:ext cx="8229600" cy="1200329"/>
          </a:xfrm>
          <a:prstGeom prst="rect">
            <a:avLst/>
          </a:prstGeom>
        </p:spPr>
        <p:txBody>
          <a:bodyPr wrap="square">
            <a:spAutoFit/>
          </a:bodyPr>
          <a:lstStyle/>
          <a:p>
            <a:r>
              <a:rPr lang="en-US" sz="3600" dirty="0" smtClean="0"/>
              <a:t>End of Middle Kingdom related to rise of </a:t>
            </a:r>
            <a:r>
              <a:rPr lang="en-US" sz="3600" dirty="0" err="1" smtClean="0"/>
              <a:t>Hyksos</a:t>
            </a:r>
            <a:r>
              <a:rPr lang="en-US" sz="3600" dirty="0" smtClean="0"/>
              <a:t> group in Lower (Delta) Egypt.</a:t>
            </a:r>
            <a:endParaRPr lang="en-US" sz="3600"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Hyksos</a:t>
            </a:r>
            <a:r>
              <a:rPr lang="en-US" dirty="0" smtClean="0"/>
              <a:t>: 1782-1570 B.C.</a:t>
            </a:r>
            <a:endParaRPr lang="en-US" dirty="0"/>
          </a:p>
        </p:txBody>
      </p:sp>
      <p:sp>
        <p:nvSpPr>
          <p:cNvPr id="3" name="Content Placeholder 2"/>
          <p:cNvSpPr>
            <a:spLocks noGrp="1"/>
          </p:cNvSpPr>
          <p:nvPr>
            <p:ph idx="1"/>
          </p:nvPr>
        </p:nvSpPr>
        <p:spPr/>
        <p:txBody>
          <a:bodyPr>
            <a:normAutofit lnSpcReduction="10000"/>
          </a:bodyPr>
          <a:lstStyle/>
          <a:p>
            <a:r>
              <a:rPr lang="en-US" dirty="0" smtClean="0"/>
              <a:t>Ca 1800 B.C., invaders? Refugees? From Syria?</a:t>
            </a:r>
          </a:p>
          <a:p>
            <a:r>
              <a:rPr lang="en-US" dirty="0" smtClean="0"/>
              <a:t>Little is known, related perhaps to migrations near end of Bronze age…gained control of Delta, city of </a:t>
            </a:r>
            <a:r>
              <a:rPr lang="en-US" dirty="0" err="1" smtClean="0"/>
              <a:t>Avaris</a:t>
            </a:r>
            <a:r>
              <a:rPr lang="en-US" dirty="0" smtClean="0"/>
              <a:t>.  </a:t>
            </a:r>
          </a:p>
          <a:p>
            <a:r>
              <a:rPr lang="en-US" dirty="0" smtClean="0"/>
              <a:t>Nubian Kingdom in South, </a:t>
            </a:r>
            <a:r>
              <a:rPr lang="en-US" dirty="0" err="1" smtClean="0"/>
              <a:t>Hyksos</a:t>
            </a:r>
            <a:r>
              <a:rPr lang="en-US" dirty="0" smtClean="0"/>
              <a:t> in North, overcame Thebes.  </a:t>
            </a:r>
          </a:p>
          <a:p>
            <a:r>
              <a:rPr lang="en-US" dirty="0" smtClean="0"/>
              <a:t>Technical advances: horses, wheeled chariot, improved bow, crop rotation, improved bronze</a:t>
            </a:r>
          </a:p>
          <a:p>
            <a:r>
              <a:rPr lang="en-US" dirty="0" smtClean="0"/>
              <a:t>Connection to the Biblical stories of Joseph?</a:t>
            </a:r>
            <a:endParaRPr lang="en-US"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Around 1570,  </a:t>
            </a:r>
            <a:r>
              <a:rPr lang="en-US" dirty="0" err="1" smtClean="0"/>
              <a:t>Ahmose</a:t>
            </a:r>
            <a:r>
              <a:rPr lang="en-US" dirty="0" smtClean="0"/>
              <a:t> I—</a:t>
            </a:r>
            <a:r>
              <a:rPr lang="en-US" dirty="0" err="1" smtClean="0"/>
              <a:t>Thebean</a:t>
            </a:r>
            <a:r>
              <a:rPr lang="en-US" dirty="0" smtClean="0"/>
              <a:t>, regains control and unites Upper and Lower Egypt—New Kingdom.</a:t>
            </a:r>
            <a:endParaRPr lang="en-US"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Kingdom  1570-1069 B.C.</a:t>
            </a:r>
            <a:endParaRPr lang="en-US" dirty="0"/>
          </a:p>
        </p:txBody>
      </p:sp>
      <p:sp>
        <p:nvSpPr>
          <p:cNvPr id="3" name="Content Placeholder 2"/>
          <p:cNvSpPr>
            <a:spLocks noGrp="1"/>
          </p:cNvSpPr>
          <p:nvPr>
            <p:ph idx="1"/>
          </p:nvPr>
        </p:nvSpPr>
        <p:spPr/>
        <p:txBody>
          <a:bodyPr/>
          <a:lstStyle/>
          <a:p>
            <a:r>
              <a:rPr lang="en-US" dirty="0" smtClean="0"/>
              <a:t>Pharaoh—title of the King</a:t>
            </a:r>
          </a:p>
          <a:p>
            <a:r>
              <a:rPr lang="en-US" dirty="0" smtClean="0"/>
              <a:t>Many building projects…Valley of the Kings, Luxor</a:t>
            </a:r>
          </a:p>
          <a:p>
            <a:r>
              <a:rPr lang="en-US" dirty="0" smtClean="0"/>
              <a:t>International expansion—conflicts with Mesopotamia powers under </a:t>
            </a:r>
            <a:r>
              <a:rPr lang="en-US" dirty="0" err="1" smtClean="0"/>
              <a:t>Tuthmosis</a:t>
            </a:r>
            <a:r>
              <a:rPr lang="en-US" dirty="0" smtClean="0"/>
              <a:t> I-late 1500’s B.C.</a:t>
            </a:r>
          </a:p>
          <a:p>
            <a:r>
              <a:rPr lang="en-US" dirty="0" smtClean="0"/>
              <a:t>Queen </a:t>
            </a:r>
            <a:r>
              <a:rPr lang="en-US" dirty="0" err="1" smtClean="0"/>
              <a:t>Hapshepsut</a:t>
            </a:r>
            <a:r>
              <a:rPr lang="en-US" dirty="0" smtClean="0"/>
              <a:t>—early 1400’s B.C.---ruled for 20 years</a:t>
            </a:r>
          </a:p>
          <a:p>
            <a:endParaRPr lang="en-US"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905000" y="5715000"/>
            <a:ext cx="5638800" cy="944563"/>
          </a:xfrm>
        </p:spPr>
        <p:txBody>
          <a:bodyPr>
            <a:normAutofit fontScale="70000" lnSpcReduction="20000"/>
          </a:bodyPr>
          <a:lstStyle/>
          <a:p>
            <a:r>
              <a:rPr lang="en-US" dirty="0" smtClean="0"/>
              <a:t>https://pixabay.com/static/uploads/photo/2014/09/11/09/53/valley-of-the-kings-441544_960_720.jpg</a:t>
            </a:r>
            <a:endParaRPr lang="en-US" dirty="0"/>
          </a:p>
        </p:txBody>
      </p:sp>
      <p:pic>
        <p:nvPicPr>
          <p:cNvPr id="184322" name="Picture 2" descr="Image result for images of the valley of the king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5400"/>
            <a:ext cx="8305800" cy="5537200"/>
          </a:xfrm>
          <a:prstGeom prst="rect">
            <a:avLst/>
          </a:prstGeom>
          <a:noFill/>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Moses</a:t>
            </a:r>
            <a:endParaRPr lang="en-US" dirty="0"/>
          </a:p>
        </p:txBody>
      </p:sp>
      <p:sp>
        <p:nvSpPr>
          <p:cNvPr id="3" name="Content Placeholder 2"/>
          <p:cNvSpPr>
            <a:spLocks noGrp="1"/>
          </p:cNvSpPr>
          <p:nvPr>
            <p:ph idx="1"/>
          </p:nvPr>
        </p:nvSpPr>
        <p:spPr/>
        <p:txBody>
          <a:bodyPr/>
          <a:lstStyle/>
          <a:p>
            <a:r>
              <a:rPr lang="en-US" dirty="0" smtClean="0"/>
              <a:t>Birth is generally dated around 1530 B.C.  </a:t>
            </a:r>
          </a:p>
          <a:p>
            <a:r>
              <a:rPr lang="en-US" dirty="0" err="1" smtClean="0"/>
              <a:t>Tuthmosis</a:t>
            </a:r>
            <a:r>
              <a:rPr lang="en-US" dirty="0" smtClean="0"/>
              <a:t> I</a:t>
            </a:r>
          </a:p>
          <a:p>
            <a:r>
              <a:rPr lang="en-US" dirty="0" smtClean="0"/>
              <a:t>Exodus around 1450 B.C.</a:t>
            </a:r>
          </a:p>
          <a:p>
            <a:r>
              <a:rPr lang="en-US" dirty="0" err="1" smtClean="0"/>
              <a:t>Tuthmosis</a:t>
            </a:r>
            <a:r>
              <a:rPr lang="en-US" dirty="0" smtClean="0"/>
              <a:t> III</a:t>
            </a:r>
            <a:endParaRPr lang="en-US"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Kingdom cont.</a:t>
            </a:r>
            <a:endParaRPr lang="en-US" dirty="0"/>
          </a:p>
        </p:txBody>
      </p:sp>
      <p:sp>
        <p:nvSpPr>
          <p:cNvPr id="3" name="Content Placeholder 2"/>
          <p:cNvSpPr>
            <a:spLocks noGrp="1"/>
          </p:cNvSpPr>
          <p:nvPr>
            <p:ph idx="1"/>
          </p:nvPr>
        </p:nvSpPr>
        <p:spPr/>
        <p:txBody>
          <a:bodyPr/>
          <a:lstStyle/>
          <a:p>
            <a:r>
              <a:rPr lang="en-US" dirty="0" err="1" smtClean="0"/>
              <a:t>Akhenaten</a:t>
            </a:r>
            <a:r>
              <a:rPr lang="en-US" dirty="0" smtClean="0"/>
              <a:t> and Nefertiti, 1353-1336 B.C.    </a:t>
            </a:r>
            <a:r>
              <a:rPr lang="en-US" dirty="0" err="1" smtClean="0"/>
              <a:t>monothesism</a:t>
            </a:r>
            <a:r>
              <a:rPr lang="en-US" dirty="0" smtClean="0"/>
              <a:t> –god </a:t>
            </a:r>
            <a:r>
              <a:rPr lang="en-US" dirty="0" err="1" smtClean="0"/>
              <a:t>Aten</a:t>
            </a:r>
            <a:r>
              <a:rPr lang="en-US" dirty="0" smtClean="0"/>
              <a:t>.  Both political reasons—lessen power of the priests—also theological…devoted to </a:t>
            </a:r>
            <a:r>
              <a:rPr lang="en-US" dirty="0" err="1" smtClean="0"/>
              <a:t>Aten</a:t>
            </a:r>
            <a:r>
              <a:rPr lang="en-US" dirty="0" smtClean="0"/>
              <a:t>.  Moved capital to </a:t>
            </a:r>
            <a:r>
              <a:rPr lang="en-US" dirty="0" err="1" smtClean="0"/>
              <a:t>Armana</a:t>
            </a:r>
            <a:endParaRPr lang="en-US" dirty="0" smtClean="0"/>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written word</a:t>
            </a:r>
            <a:endParaRPr lang="en-US" dirty="0"/>
          </a:p>
        </p:txBody>
      </p:sp>
      <p:sp>
        <p:nvSpPr>
          <p:cNvPr id="3" name="Content Placeholder 2"/>
          <p:cNvSpPr>
            <a:spLocks noGrp="1"/>
          </p:cNvSpPr>
          <p:nvPr>
            <p:ph idx="1"/>
          </p:nvPr>
        </p:nvSpPr>
        <p:spPr/>
        <p:txBody>
          <a:bodyPr/>
          <a:lstStyle/>
          <a:p>
            <a:r>
              <a:rPr lang="en-US" dirty="0" smtClean="0"/>
              <a:t>1. Most often writing arose as a form of record keeping, without which a group with diverse sub-groups, could not function, e.g.</a:t>
            </a:r>
          </a:p>
          <a:p>
            <a:pPr lvl="1"/>
            <a:r>
              <a:rPr lang="en-US" dirty="0" smtClean="0"/>
              <a:t>A. Owners, workers, and slaves</a:t>
            </a:r>
          </a:p>
          <a:p>
            <a:pPr lvl="1"/>
            <a:r>
              <a:rPr lang="en-US" dirty="0" smtClean="0"/>
              <a:t>B. Warriors and farmers</a:t>
            </a:r>
          </a:p>
          <a:p>
            <a:pPr lvl="1"/>
            <a:r>
              <a:rPr lang="en-US" dirty="0" smtClean="0"/>
              <a:t>C. Royalty and Priests</a:t>
            </a:r>
          </a:p>
          <a:p>
            <a:pPr lvl="1">
              <a:buNone/>
            </a:pPr>
            <a:endParaRPr lang="en-US" dirty="0" smtClean="0"/>
          </a:p>
          <a:p>
            <a:pPr lvl="1">
              <a:buNone/>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219200" y="5105400"/>
            <a:ext cx="6858000" cy="1143000"/>
          </a:xfrm>
        </p:spPr>
        <p:txBody>
          <a:bodyPr>
            <a:normAutofit fontScale="92500"/>
          </a:bodyPr>
          <a:lstStyle/>
          <a:p>
            <a:r>
              <a:rPr lang="en-US" dirty="0" smtClean="0"/>
              <a:t>https://upload.wikimedia.org/wikipedia/commons/f/f7/Pharaoh_Akhenaten.jpg</a:t>
            </a:r>
            <a:endParaRPr lang="en-US" dirty="0"/>
          </a:p>
        </p:txBody>
      </p:sp>
      <p:sp>
        <p:nvSpPr>
          <p:cNvPr id="185346" name="AutoShape 2" descr="Image result for images of pharaoh akhenat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5348" name="AutoShape 4" descr="Image result for images of pharaoh akhenat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5350" name="Picture 6" descr="Image result for images of pharaoh akhenate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43200" y="0"/>
            <a:ext cx="3124200" cy="5192695"/>
          </a:xfrm>
          <a:prstGeom prst="rect">
            <a:avLst/>
          </a:prstGeom>
          <a:noFill/>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066800" y="5791200"/>
            <a:ext cx="7620000" cy="334963"/>
          </a:xfrm>
        </p:spPr>
        <p:txBody>
          <a:bodyPr>
            <a:normAutofit fontScale="55000" lnSpcReduction="20000"/>
          </a:bodyPr>
          <a:lstStyle/>
          <a:p>
            <a:r>
              <a:rPr lang="en-US" dirty="0" smtClean="0"/>
              <a:t>https://upload.wikimedia.org/wikipedia/commons/0/0a/Nefertiti_berlin.jpg</a:t>
            </a:r>
            <a:endParaRPr lang="en-US" dirty="0"/>
          </a:p>
        </p:txBody>
      </p:sp>
      <p:pic>
        <p:nvPicPr>
          <p:cNvPr id="186370" name="Picture 2" descr="Image result for images of pharaoh akhenate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3126" y="0"/>
            <a:ext cx="4286250" cy="5715000"/>
          </a:xfrm>
          <a:prstGeom prst="rect">
            <a:avLst/>
          </a:prstGeom>
          <a:noFill/>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81000" y="533400"/>
            <a:ext cx="8534400" cy="2862322"/>
          </a:xfrm>
          <a:prstGeom prst="rect">
            <a:avLst/>
          </a:prstGeom>
        </p:spPr>
        <p:txBody>
          <a:bodyPr wrap="square">
            <a:spAutoFit/>
          </a:bodyPr>
          <a:lstStyle/>
          <a:p>
            <a:endParaRPr lang="en-US" sz="3600" dirty="0" smtClean="0"/>
          </a:p>
          <a:p>
            <a:endParaRPr lang="en-US" sz="3600" dirty="0" smtClean="0"/>
          </a:p>
          <a:p>
            <a:r>
              <a:rPr lang="en-US" sz="3600" dirty="0" smtClean="0"/>
              <a:t>Son-heir-</a:t>
            </a:r>
            <a:r>
              <a:rPr lang="en-US" sz="3600" dirty="0" err="1" smtClean="0"/>
              <a:t>Tutankhamun</a:t>
            </a:r>
            <a:r>
              <a:rPr lang="en-US" sz="3600" dirty="0" smtClean="0"/>
              <a:t>---restored </a:t>
            </a:r>
            <a:r>
              <a:rPr lang="en-US" sz="3600" dirty="0" err="1" smtClean="0"/>
              <a:t>polythesim</a:t>
            </a:r>
            <a:r>
              <a:rPr lang="en-US" sz="3600" dirty="0" smtClean="0"/>
              <a:t>, god </a:t>
            </a:r>
            <a:r>
              <a:rPr lang="en-US" sz="3600" dirty="0" err="1" smtClean="0"/>
              <a:t>Amun</a:t>
            </a:r>
            <a:r>
              <a:rPr lang="en-US" sz="3600" dirty="0" smtClean="0"/>
              <a:t> as the chief god…tomb found in 1922 A.D.</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3400" y="6096000"/>
            <a:ext cx="7086600" cy="563563"/>
          </a:xfrm>
        </p:spPr>
        <p:txBody>
          <a:bodyPr>
            <a:normAutofit fontScale="55000" lnSpcReduction="20000"/>
          </a:bodyPr>
          <a:lstStyle/>
          <a:p>
            <a:r>
              <a:rPr lang="en-US" dirty="0" smtClean="0"/>
              <a:t>https://pixabay.com/static/uploads/photo/2014/10/30/21/41/tutankhamun-509752_960_720.jpg</a:t>
            </a:r>
            <a:endParaRPr lang="en-US" dirty="0"/>
          </a:p>
        </p:txBody>
      </p:sp>
      <p:sp>
        <p:nvSpPr>
          <p:cNvPr id="187394" name="AutoShape 2" descr="Image result for images of pharaoh tu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7396" name="AutoShape 4" descr="Image result for images of pharaoh tu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7398" name="AutoShape 6" descr="Image result for images of pharaoh tu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7400" name="Picture 8" descr="Image result for images of pharaoh tu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0" y="0"/>
            <a:ext cx="4953000" cy="6036199"/>
          </a:xfrm>
          <a:prstGeom prst="rect">
            <a:avLst/>
          </a:prstGeom>
          <a:noFill/>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Ramses II 1279-1213 B.C.</a:t>
            </a:r>
            <a:endParaRPr lang="en-US" dirty="0"/>
          </a:p>
        </p:txBody>
      </p:sp>
      <p:sp>
        <p:nvSpPr>
          <p:cNvPr id="3" name="Content Placeholder 2"/>
          <p:cNvSpPr>
            <a:spLocks noGrp="1"/>
          </p:cNvSpPr>
          <p:nvPr>
            <p:ph idx="1"/>
          </p:nvPr>
        </p:nvSpPr>
        <p:spPr>
          <a:xfrm>
            <a:off x="609600" y="1600200"/>
            <a:ext cx="8229600" cy="4525963"/>
          </a:xfrm>
        </p:spPr>
        <p:txBody>
          <a:bodyPr>
            <a:normAutofit/>
          </a:bodyPr>
          <a:lstStyle/>
          <a:p>
            <a:r>
              <a:rPr lang="en-US" dirty="0" smtClean="0"/>
              <a:t>Warrior—constant conflict with powers in East and North (Hittite Empire in Anatolia)</a:t>
            </a:r>
          </a:p>
          <a:p>
            <a:r>
              <a:rPr lang="en-US" dirty="0" smtClean="0"/>
              <a:t>First “Peace Treaty”….Cut a Treaty, or Cut a Covenant….includes divine retribution if broken…..</a:t>
            </a:r>
            <a:r>
              <a:rPr lang="en-US" i="1" dirty="0" smtClean="0"/>
              <a:t> </a:t>
            </a:r>
            <a:br>
              <a:rPr lang="en-US" i="1" dirty="0" smtClean="0"/>
            </a:br>
            <a:r>
              <a:rPr lang="en-US" i="1" dirty="0" smtClean="0"/>
              <a:t>Curses and Blessings for this Treaty</a:t>
            </a:r>
            <a:endParaRPr lang="en-US" dirty="0" smtClean="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0" y="0"/>
            <a:ext cx="9144000" cy="5078313"/>
          </a:xfrm>
          <a:prstGeom prst="rect">
            <a:avLst/>
          </a:prstGeom>
        </p:spPr>
        <p:txBody>
          <a:bodyPr wrap="square">
            <a:spAutoFit/>
          </a:bodyPr>
          <a:lstStyle/>
          <a:p>
            <a:endParaRPr lang="en-US" sz="3600" i="1" dirty="0" smtClean="0"/>
          </a:p>
          <a:p>
            <a:endParaRPr lang="en-US" sz="3600" i="1" dirty="0" smtClean="0"/>
          </a:p>
          <a:p>
            <a:r>
              <a:rPr lang="en-US" sz="3600" i="1" dirty="0" smtClean="0"/>
              <a:t>Curses and Blessings for this Treaty</a:t>
            </a:r>
            <a:endParaRPr lang="en-US" sz="3600" dirty="0" smtClean="0"/>
          </a:p>
          <a:p>
            <a:r>
              <a:rPr lang="en-US" sz="3600" dirty="0" smtClean="0"/>
              <a:t>“As for these words which are on this tablet of silver of the land of </a:t>
            </a:r>
            <a:r>
              <a:rPr lang="en-US" sz="3600" dirty="0" err="1" smtClean="0"/>
              <a:t>Hatti</a:t>
            </a:r>
            <a:r>
              <a:rPr lang="en-US" sz="3600" dirty="0" smtClean="0"/>
              <a:t> and of the land of Egypt--as for him who shall not keep them, a thousand gods of the land of </a:t>
            </a:r>
            <a:r>
              <a:rPr lang="en-US" sz="3600" dirty="0" err="1" smtClean="0"/>
              <a:t>Hatti</a:t>
            </a:r>
            <a:r>
              <a:rPr lang="en-US" sz="3600" dirty="0" smtClean="0"/>
              <a:t>, together with a thousand gods of the land of Egypt, shall destroy his house, his land, and his servants.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62500" lnSpcReduction="20000"/>
          </a:bodyPr>
          <a:lstStyle/>
          <a:p>
            <a:r>
              <a:rPr lang="en-US" sz="4600" dirty="0" smtClean="0"/>
              <a:t>But, as for him who shall keep these words which are this tablet of silver, whether they are </a:t>
            </a:r>
            <a:r>
              <a:rPr lang="en-US" sz="4600" dirty="0" err="1" smtClean="0"/>
              <a:t>Hatti</a:t>
            </a:r>
            <a:r>
              <a:rPr lang="en-US" sz="4600" dirty="0" smtClean="0"/>
              <a:t> or whether they are Egyptians, and they are not neglectful of them, a thousand gods of the land of </a:t>
            </a:r>
            <a:r>
              <a:rPr lang="en-US" sz="4600" dirty="0" err="1" smtClean="0"/>
              <a:t>Hatti</a:t>
            </a:r>
            <a:r>
              <a:rPr lang="en-US" sz="4600" dirty="0" smtClean="0"/>
              <a:t>, together with a thousand gods of the land of Egypt, shall cause that he be well, shall cause that he live, together with his houses and his (land) and his servants.”</a:t>
            </a:r>
          </a:p>
          <a:p>
            <a:endParaRPr lang="en-US" dirty="0" smtClean="0"/>
          </a:p>
          <a:p>
            <a:pPr>
              <a:buNone/>
            </a:pPr>
            <a:r>
              <a:rPr lang="en-US" dirty="0" smtClean="0"/>
              <a:t>	Similar pattern in OT covenants/treaties/contracts—Meredith Kline’s work</a:t>
            </a:r>
          </a:p>
          <a:p>
            <a:endParaRPr lang="en-US"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143000" y="6172200"/>
            <a:ext cx="7010400" cy="457200"/>
          </a:xfrm>
        </p:spPr>
        <p:txBody>
          <a:bodyPr>
            <a:normAutofit/>
          </a:bodyPr>
          <a:lstStyle/>
          <a:p>
            <a:pPr>
              <a:buNone/>
            </a:pPr>
            <a:r>
              <a:rPr lang="en-US" sz="1200" dirty="0" smtClean="0"/>
              <a:t>https://upload.wikimedia.org/wikipedia/commons/thumb/9/96/KadeshTreaty.JPG/450px-KadeshTreaty.JPG</a:t>
            </a:r>
            <a:endParaRPr lang="en-US" sz="1200" dirty="0"/>
          </a:p>
        </p:txBody>
      </p:sp>
      <p:pic>
        <p:nvPicPr>
          <p:cNvPr id="1026" name="Picture 2" descr="https://upload.wikimedia.org/wikipedia/commons/9/96/KadeshTreat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0" y="0"/>
            <a:ext cx="4648200" cy="6197600"/>
          </a:xfrm>
          <a:prstGeom prst="rect">
            <a:avLst/>
          </a:prstGeom>
          <a:noFill/>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0_1275.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0_1276.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47800" y="0"/>
            <a:ext cx="5181600" cy="6908801"/>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2. Writing began as a means to designate what belonged to whom---bookkeeping,  generally, only the scribes knew how to write anything complex.</a:t>
            </a:r>
          </a:p>
          <a:p>
            <a:r>
              <a:rPr lang="en-US" dirty="0" smtClean="0"/>
              <a:t>3. The owner’s seal (stamp) is one of earliest reasons to create systems of markings that could be identified by others (i.e. read).   Most of the earliest written artifacts are seals or lists of inventory of property and trade goods.  </a:t>
            </a:r>
          </a:p>
          <a:p>
            <a:r>
              <a:rPr lang="en-US" dirty="0" smtClean="0"/>
              <a:t>4. Implies an already existing diversified society with ownership a high value.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Coming of the Sea-People to Egypt 1276-1178 B.C.</a:t>
            </a:r>
            <a:endParaRPr lang="en-US" dirty="0"/>
          </a:p>
        </p:txBody>
      </p:sp>
      <p:sp>
        <p:nvSpPr>
          <p:cNvPr id="3" name="Content Placeholder 2"/>
          <p:cNvSpPr>
            <a:spLocks noGrp="1"/>
          </p:cNvSpPr>
          <p:nvPr>
            <p:ph idx="1"/>
          </p:nvPr>
        </p:nvSpPr>
        <p:spPr/>
        <p:txBody>
          <a:bodyPr>
            <a:normAutofit lnSpcReduction="10000"/>
          </a:bodyPr>
          <a:lstStyle/>
          <a:p>
            <a:r>
              <a:rPr lang="en-US" dirty="0" smtClean="0"/>
              <a:t>READING ASSIGNMENT  Joshua J. Mark’s article on The Sea People; http://www.ancient.eu/Sea_Peoples/</a:t>
            </a:r>
          </a:p>
          <a:p>
            <a:pPr>
              <a:buNone/>
            </a:pPr>
            <a:r>
              <a:rPr lang="en-US" dirty="0" smtClean="0"/>
              <a:t>	Late Bronze age Upheaval</a:t>
            </a:r>
          </a:p>
          <a:p>
            <a:r>
              <a:rPr lang="en-US" dirty="0" smtClean="0"/>
              <a:t>Origins unknown—refugees from early Greek cultures…Mycenaean?---unemployed mercenary troops from Greek city states?---Central Europeans? refugees from  fallen Troy?    </a:t>
            </a:r>
          </a:p>
          <a:p>
            <a:endParaRPr lang="en-US" dirty="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Not unified group, but effective army and navy force---sometimes travelling with families---</a:t>
            </a:r>
          </a:p>
          <a:p>
            <a:r>
              <a:rPr lang="en-US" dirty="0" smtClean="0"/>
              <a:t>Various allies—</a:t>
            </a:r>
            <a:r>
              <a:rPr lang="en-US" dirty="0" err="1" smtClean="0"/>
              <a:t>Lybia</a:t>
            </a:r>
            <a:endParaRPr lang="en-US" dirty="0" smtClean="0"/>
          </a:p>
          <a:p>
            <a:r>
              <a:rPr lang="en-US" dirty="0" smtClean="0"/>
              <a:t>Technically advanced, used iron weapons, navy power</a:t>
            </a:r>
          </a:p>
          <a:p>
            <a:endParaRPr lang="en-US" dirty="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Relationship with Phoenicians?</a:t>
            </a:r>
          </a:p>
          <a:p>
            <a:r>
              <a:rPr lang="en-US" dirty="0" smtClean="0"/>
              <a:t>Phoenicians:  </a:t>
            </a:r>
            <a:r>
              <a:rPr lang="en-US" dirty="0" err="1" smtClean="0"/>
              <a:t>Tyre</a:t>
            </a:r>
            <a:r>
              <a:rPr lang="en-US" dirty="0" smtClean="0"/>
              <a:t>, Sidon, Byblos, (Lebanon, Syria)….major merchants…</a:t>
            </a:r>
          </a:p>
          <a:p>
            <a:r>
              <a:rPr lang="en-US" dirty="0" smtClean="0"/>
              <a:t>Hiram—Jezebel---chief god--Baal </a:t>
            </a:r>
          </a:p>
          <a:p>
            <a:r>
              <a:rPr lang="en-US" dirty="0" smtClean="0"/>
              <a:t>Carthage in North Africa</a:t>
            </a:r>
          </a:p>
          <a:p>
            <a:r>
              <a:rPr lang="en-US" dirty="0" smtClean="0"/>
              <a:t>Alphabet (vowels)—Phoenician to Greeks</a:t>
            </a:r>
          </a:p>
          <a:p>
            <a:endParaRPr lang="en-US"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Merneptah</a:t>
            </a:r>
            <a:r>
              <a:rPr lang="en-US" dirty="0" smtClean="0"/>
              <a:t> Stele</a:t>
            </a:r>
            <a:endParaRPr lang="en-US" dirty="0"/>
          </a:p>
        </p:txBody>
      </p:sp>
      <p:sp>
        <p:nvSpPr>
          <p:cNvPr id="3" name="Content Placeholder 2"/>
          <p:cNvSpPr>
            <a:spLocks noGrp="1"/>
          </p:cNvSpPr>
          <p:nvPr>
            <p:ph idx="1"/>
          </p:nvPr>
        </p:nvSpPr>
        <p:spPr/>
        <p:txBody>
          <a:bodyPr/>
          <a:lstStyle/>
          <a:p>
            <a:r>
              <a:rPr lang="en-US" dirty="0" smtClean="0"/>
              <a:t>Assigned Reading:</a:t>
            </a:r>
          </a:p>
          <a:p>
            <a:r>
              <a:rPr lang="en-US" dirty="0" smtClean="0"/>
              <a:t>http://realhistoryww.com/world_history/ancient/Misc/Merneptah_Stele/Merneptah_Stele.htm</a:t>
            </a:r>
            <a:endParaRPr lang="en-US"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smtClean="0"/>
              <a:t>Merneptah</a:t>
            </a:r>
            <a:r>
              <a:rPr lang="en-US" dirty="0" smtClean="0"/>
              <a:t> Stele records </a:t>
            </a:r>
            <a:r>
              <a:rPr lang="en-US" dirty="0" err="1" smtClean="0"/>
              <a:t>Merneptah’s</a:t>
            </a:r>
            <a:r>
              <a:rPr lang="en-US" dirty="0" smtClean="0"/>
              <a:t> victory over the sea peoples and the </a:t>
            </a:r>
            <a:r>
              <a:rPr lang="en-US" dirty="0" err="1" smtClean="0"/>
              <a:t>Lybians</a:t>
            </a:r>
            <a:r>
              <a:rPr lang="en-US" dirty="0" smtClean="0"/>
              <a:t> mostly in terms of a victory of the Egyptian gods over the invaders gods…ca. 1200 B.C.</a:t>
            </a:r>
          </a:p>
          <a:p>
            <a:r>
              <a:rPr lang="en-US" dirty="0" smtClean="0"/>
              <a:t>Also makes reference to group in Canaan named, Israel as well as a couple of Philistine cities.</a:t>
            </a:r>
            <a:endParaRPr lang="en-US"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791200"/>
            <a:ext cx="8229600" cy="334963"/>
          </a:xfrm>
        </p:spPr>
        <p:txBody>
          <a:bodyPr>
            <a:normAutofit fontScale="32500" lnSpcReduction="20000"/>
          </a:bodyPr>
          <a:lstStyle/>
          <a:p>
            <a:r>
              <a:rPr lang="en-US" dirty="0" smtClean="0"/>
              <a:t>https://upload.wikimedia.org/wikipedia/commons/thumb/c/c4/Merneptah_Israel_Stele_Cairo.JPG/159px-Merneptah_Israel_Stele_Cairo.JPG</a:t>
            </a:r>
            <a:endParaRPr lang="en-US" dirty="0"/>
          </a:p>
        </p:txBody>
      </p:sp>
      <p:sp>
        <p:nvSpPr>
          <p:cNvPr id="204802" name="AutoShape 2" descr="Image result for merneptah stele 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04" name="AutoShape 4" descr="Image result for merneptah stele 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4806" name="Picture 6" descr="Image result for merneptah stele images"/>
          <p:cNvPicPr>
            <a:picLocks noChangeAspect="1" noChangeArrowheads="1"/>
          </p:cNvPicPr>
          <p:nvPr/>
        </p:nvPicPr>
        <p:blipFill>
          <a:blip r:embed="rId2" cstate="print"/>
          <a:srcRect/>
          <a:stretch>
            <a:fillRect/>
          </a:stretch>
        </p:blipFill>
        <p:spPr bwMode="auto">
          <a:xfrm>
            <a:off x="2362200" y="0"/>
            <a:ext cx="3810000" cy="5750946"/>
          </a:xfrm>
          <a:prstGeom prst="rect">
            <a:avLst/>
          </a:prstGeom>
          <a:noFill/>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New Kingdom---</a:t>
            </a:r>
            <a:endParaRPr lang="en-US" dirty="0"/>
          </a:p>
        </p:txBody>
      </p:sp>
      <p:sp>
        <p:nvSpPr>
          <p:cNvPr id="3" name="Content Placeholder 2"/>
          <p:cNvSpPr>
            <a:spLocks noGrp="1"/>
          </p:cNvSpPr>
          <p:nvPr>
            <p:ph idx="1"/>
          </p:nvPr>
        </p:nvSpPr>
        <p:spPr/>
        <p:txBody>
          <a:bodyPr/>
          <a:lstStyle/>
          <a:p>
            <a:r>
              <a:rPr lang="en-US" dirty="0" smtClean="0"/>
              <a:t>Around 1000 B.C.---some period of return to unified kingdom---but in 7</a:t>
            </a:r>
            <a:r>
              <a:rPr lang="en-US" baseline="30000" dirty="0" smtClean="0"/>
              <a:t>th</a:t>
            </a:r>
            <a:r>
              <a:rPr lang="en-US" dirty="0" smtClean="0"/>
              <a:t> cent B.C—until 20</a:t>
            </a:r>
            <a:r>
              <a:rPr lang="en-US" baseline="30000" dirty="0" smtClean="0"/>
              <a:t>th</a:t>
            </a:r>
            <a:r>
              <a:rPr lang="en-US" dirty="0" smtClean="0"/>
              <a:t> Cent A.D..…series of invasions and occupations—Assyrians, Persians, Greeks, Romans, Arab/Muslim--- English, French, English..etc.   </a:t>
            </a:r>
            <a:endParaRPr lang="en-US" dirty="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Ancient Egyptian Religion</a:t>
            </a:r>
            <a:endParaRPr lang="en-US" dirty="0"/>
          </a:p>
        </p:txBody>
      </p:sp>
      <p:sp>
        <p:nvSpPr>
          <p:cNvPr id="3" name="Content Placeholder 2"/>
          <p:cNvSpPr>
            <a:spLocks noGrp="1"/>
          </p:cNvSpPr>
          <p:nvPr>
            <p:ph idx="1"/>
          </p:nvPr>
        </p:nvSpPr>
        <p:spPr/>
        <p:txBody>
          <a:bodyPr>
            <a:normAutofit lnSpcReduction="10000"/>
          </a:bodyPr>
          <a:lstStyle/>
          <a:p>
            <a:r>
              <a:rPr lang="en-US" dirty="0" smtClean="0"/>
              <a:t>Reading Assignment: Article by Mark </a:t>
            </a:r>
            <a:r>
              <a:rPr lang="en-US" dirty="0" err="1" smtClean="0"/>
              <a:t>Millmore</a:t>
            </a:r>
            <a:r>
              <a:rPr lang="en-US" dirty="0" smtClean="0"/>
              <a:t> on Egyptians gods and goddesses found at http://discoveringegypt.com/ancient-egyptian-gods-and-goddesses/</a:t>
            </a:r>
          </a:p>
          <a:p>
            <a:endParaRPr lang="en-US" dirty="0" smtClean="0"/>
          </a:p>
          <a:p>
            <a:r>
              <a:rPr lang="en-US" dirty="0" smtClean="0"/>
              <a:t>Gods and goddesses relate to stages of Nile and desert life</a:t>
            </a:r>
          </a:p>
          <a:p>
            <a:r>
              <a:rPr lang="en-US" dirty="0" smtClean="0"/>
              <a:t>Providing for a well provisioned afterlife, a chief duty to others</a:t>
            </a:r>
          </a:p>
          <a:p>
            <a:endParaRPr lang="en-US" dirty="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Many Egyptian gods and goddesses, influence later Greek/Roman cultures—esp. Isis.</a:t>
            </a:r>
          </a:p>
          <a:p>
            <a:r>
              <a:rPr lang="en-US" dirty="0" smtClean="0"/>
              <a:t>Rulers and family— considered direct descendents of gods, goddesses—ruled by divine right….</a:t>
            </a:r>
          </a:p>
          <a:p>
            <a:endParaRPr lang="en-US"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0_1265.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76400" y="0"/>
            <a:ext cx="5181600" cy="6906687"/>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socially diversified, agriculturally based settlement—is an “ancient city”….i.e.  a CIVILIZATION</a:t>
            </a:r>
            <a:endParaRPr lang="en-US" dirty="0"/>
          </a:p>
        </p:txBody>
      </p:sp>
      <p:sp>
        <p:nvSpPr>
          <p:cNvPr id="3" name="Content Placeholder 2"/>
          <p:cNvSpPr>
            <a:spLocks noGrp="1"/>
          </p:cNvSpPr>
          <p:nvPr>
            <p:ph idx="1"/>
          </p:nvPr>
        </p:nvSpPr>
        <p:spPr/>
        <p:txBody>
          <a:bodyPr>
            <a:normAutofit/>
          </a:bodyPr>
          <a:lstStyle/>
          <a:p>
            <a:pPr>
              <a:buNone/>
            </a:pPr>
            <a:endParaRPr lang="en-US" dirty="0"/>
          </a:p>
          <a:p>
            <a:pPr>
              <a:buNone/>
            </a:pPr>
            <a:endParaRPr lang="en-US" dirty="0" smtClean="0"/>
          </a:p>
          <a:p>
            <a:pPr>
              <a:buNone/>
            </a:pPr>
            <a:r>
              <a:rPr lang="en-US" dirty="0"/>
              <a:t>	</a:t>
            </a:r>
            <a:r>
              <a:rPr lang="en-US" dirty="0" smtClean="0"/>
              <a:t>Previously ancients were variously organized for living according to clans, e.g.  </a:t>
            </a:r>
          </a:p>
          <a:p>
            <a:pPr lvl="1">
              <a:buNone/>
            </a:pPr>
            <a:r>
              <a:rPr lang="en-US" dirty="0" smtClean="0"/>
              <a:t>1 Hunter/gatherers</a:t>
            </a:r>
          </a:p>
          <a:p>
            <a:pPr lvl="1">
              <a:buNone/>
            </a:pPr>
            <a:r>
              <a:rPr lang="en-US" dirty="0" smtClean="0"/>
              <a:t>2. nomads/pastoralists</a:t>
            </a:r>
          </a:p>
          <a:p>
            <a:pPr lvl="1">
              <a:buNone/>
            </a:pPr>
            <a:r>
              <a:rPr lang="en-US" dirty="0" smtClean="0"/>
              <a:t>3. Slash and burn harvesters</a:t>
            </a:r>
          </a:p>
          <a:p>
            <a:pPr lvl="1">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0_1266.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Session Five</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Title 1"/>
          <p:cNvSpPr txBox="1">
            <a:spLocks/>
          </p:cNvSpPr>
          <p:nvPr/>
        </p:nvSpPr>
        <p:spPr>
          <a:xfrm>
            <a:off x="685800" y="2130425"/>
            <a:ext cx="7772400" cy="1470025"/>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Christian Leader’s Institute:</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World History 101</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The Beginnings of “Civilization” to 1500 A.D.</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Subtitle 2"/>
          <p:cNvSpPr txBox="1">
            <a:spLocks/>
          </p:cNvSpPr>
          <p:nvPr/>
        </p:nvSpPr>
        <p:spPr>
          <a:xfrm>
            <a:off x="1371600" y="3886200"/>
            <a:ext cx="6400800" cy="1752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Rev. Richard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Hamstra</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6</a:t>
            </a:r>
            <a:endParaRPr lang="en-US" dirty="0"/>
          </a:p>
        </p:txBody>
      </p:sp>
      <p:sp>
        <p:nvSpPr>
          <p:cNvPr id="3" name="Content Placeholder 2"/>
          <p:cNvSpPr>
            <a:spLocks noGrp="1"/>
          </p:cNvSpPr>
          <p:nvPr>
            <p:ph idx="1"/>
          </p:nvPr>
        </p:nvSpPr>
        <p:spPr/>
        <p:txBody>
          <a:bodyPr/>
          <a:lstStyle/>
          <a:p>
            <a:r>
              <a:rPr lang="en-US" dirty="0" smtClean="0"/>
              <a:t>Early Peru</a:t>
            </a:r>
          </a:p>
          <a:p>
            <a:r>
              <a:rPr lang="en-US" dirty="0" smtClean="0"/>
              <a:t>Early Mesoamerica</a:t>
            </a:r>
          </a:p>
          <a:p>
            <a:r>
              <a:rPr lang="en-US" dirty="0" smtClean="0"/>
              <a:t>Summary of Part One</a:t>
            </a:r>
            <a:endParaRPr lang="en-US" dirty="0"/>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Peru</a:t>
            </a:r>
            <a:endParaRPr lang="en-US" dirty="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age result for map of worl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0"/>
            <a:ext cx="9144000" cy="5943600"/>
          </a:xfrm>
          <a:prstGeom prst="ellipse">
            <a:avLst/>
          </a:prstGeom>
          <a:noFill/>
        </p:spPr>
      </p:pic>
      <p:sp>
        <p:nvSpPr>
          <p:cNvPr id="4" name="Rectangle 3"/>
          <p:cNvSpPr/>
          <p:nvPr/>
        </p:nvSpPr>
        <p:spPr>
          <a:xfrm>
            <a:off x="2514600" y="4724400"/>
            <a:ext cx="3810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Peru</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209800" y="5562600"/>
            <a:ext cx="4572000" cy="646331"/>
          </a:xfrm>
          <a:prstGeom prst="rect">
            <a:avLst/>
          </a:prstGeom>
        </p:spPr>
        <p:txBody>
          <a:bodyPr>
            <a:spAutoFit/>
          </a:bodyPr>
          <a:lstStyle/>
          <a:p>
            <a:r>
              <a:rPr lang="en-US" dirty="0" smtClean="0"/>
              <a:t>https://upload.wikimedia.org/wikipedia/commons/8/86/Chavin-small.png</a:t>
            </a:r>
            <a:endParaRPr lang="en-US" dirty="0"/>
          </a:p>
        </p:txBody>
      </p:sp>
      <p:pic>
        <p:nvPicPr>
          <p:cNvPr id="81922" name="Picture 2" descr="Image result for map of early peru"/>
          <p:cNvPicPr>
            <a:picLocks noChangeAspect="1" noChangeArrowheads="1"/>
          </p:cNvPicPr>
          <p:nvPr/>
        </p:nvPicPr>
        <p:blipFill>
          <a:blip r:embed="rId2" cstate="print"/>
          <a:srcRect/>
          <a:stretch>
            <a:fillRect/>
          </a:stretch>
        </p:blipFill>
        <p:spPr bwMode="auto">
          <a:xfrm>
            <a:off x="1828800" y="152400"/>
            <a:ext cx="4953000" cy="5361624"/>
          </a:xfrm>
          <a:prstGeom prst="rect">
            <a:avLst/>
          </a:prstGeom>
          <a:noFill/>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Assignments on early Peru</a:t>
            </a:r>
            <a:endParaRPr lang="en-US" dirty="0"/>
          </a:p>
        </p:txBody>
      </p:sp>
      <p:sp>
        <p:nvSpPr>
          <p:cNvPr id="3" name="Content Placeholder 2"/>
          <p:cNvSpPr>
            <a:spLocks noGrp="1"/>
          </p:cNvSpPr>
          <p:nvPr>
            <p:ph idx="1"/>
          </p:nvPr>
        </p:nvSpPr>
        <p:spPr/>
        <p:txBody>
          <a:bodyPr/>
          <a:lstStyle/>
          <a:p>
            <a:r>
              <a:rPr lang="en-US" dirty="0" smtClean="0">
                <a:hlinkClick r:id="rId2"/>
              </a:rPr>
              <a:t>https://en.wikipedia.org/wiki/History_of_Peru</a:t>
            </a:r>
            <a:endParaRPr lang="en-US" dirty="0" smtClean="0"/>
          </a:p>
          <a:p>
            <a:r>
              <a:rPr lang="en-US" dirty="0" smtClean="0"/>
              <a:t>The paragraphs on Pre-Columbian cultures up to the section on the Inca Empire;</a:t>
            </a:r>
          </a:p>
          <a:p>
            <a:r>
              <a:rPr lang="en-US" dirty="0" smtClean="0"/>
              <a:t>Article on the </a:t>
            </a:r>
            <a:r>
              <a:rPr lang="en-US" dirty="0" err="1" smtClean="0"/>
              <a:t>Chavin</a:t>
            </a:r>
            <a:r>
              <a:rPr lang="en-US" dirty="0" smtClean="0"/>
              <a:t> Civilization by Mark Cartwright at http://www.ancient.eu/Chavin_Civilization/</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Pre-Inca Cultures</a:t>
            </a:r>
            <a:endParaRPr lang="en-US" dirty="0"/>
          </a:p>
        </p:txBody>
      </p:sp>
      <p:sp>
        <p:nvSpPr>
          <p:cNvPr id="3" name="Content Placeholder 2"/>
          <p:cNvSpPr>
            <a:spLocks noGrp="1"/>
          </p:cNvSpPr>
          <p:nvPr>
            <p:ph idx="1"/>
          </p:nvPr>
        </p:nvSpPr>
        <p:spPr/>
        <p:txBody>
          <a:bodyPr/>
          <a:lstStyle/>
          <a:p>
            <a:r>
              <a:rPr lang="en-US" dirty="0" smtClean="0"/>
              <a:t>Prior to 3500 B.C., groups began to settle in the river valleys about 200 miles north of current day Lima, Peru. Using terrace farming and irrigation, the formed a settled culture.</a:t>
            </a:r>
          </a:p>
          <a:p>
            <a:r>
              <a:rPr lang="en-US" dirty="0" smtClean="0"/>
              <a:t>The first known city is </a:t>
            </a:r>
            <a:r>
              <a:rPr lang="en-US" dirty="0" err="1" smtClean="0"/>
              <a:t>Carel</a:t>
            </a:r>
            <a:r>
              <a:rPr lang="en-US" dirty="0" smtClean="0"/>
              <a:t>, est. around 2500 B.C. by the Norte Chico people. Without the wheel—they constructed pyramid shaped monuments and temple.</a:t>
            </a:r>
          </a:p>
          <a:p>
            <a:endParaRPr lang="en-US" dirty="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638800"/>
            <a:ext cx="8229600" cy="487363"/>
          </a:xfrm>
        </p:spPr>
        <p:txBody>
          <a:bodyPr>
            <a:normAutofit fontScale="55000" lnSpcReduction="20000"/>
          </a:bodyPr>
          <a:lstStyle/>
          <a:p>
            <a:r>
              <a:rPr lang="en-US" dirty="0" smtClean="0"/>
              <a:t>https://upload.wikimedia.org/wikipedia/commons/5/55/Caral-Supe_in_Peru.jpg</a:t>
            </a:r>
            <a:endParaRPr lang="en-US" dirty="0"/>
          </a:p>
        </p:txBody>
      </p:sp>
      <p:pic>
        <p:nvPicPr>
          <p:cNvPr id="211970" name="Picture 2" descr="Image result for norte chico imag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Introductory Matters</a:t>
            </a:r>
            <a:endParaRPr lang="en-US" dirty="0"/>
          </a:p>
        </p:txBody>
      </p:sp>
      <p:sp>
        <p:nvSpPr>
          <p:cNvPr id="3" name="Content Placeholder 2"/>
          <p:cNvSpPr>
            <a:spLocks noGrp="1"/>
          </p:cNvSpPr>
          <p:nvPr>
            <p:ph idx="1"/>
          </p:nvPr>
        </p:nvSpPr>
        <p:spPr/>
        <p:txBody>
          <a:bodyPr/>
          <a:lstStyle/>
          <a:p>
            <a:r>
              <a:rPr lang="en-US" dirty="0" smtClean="0"/>
              <a:t>Why Study History?</a:t>
            </a:r>
          </a:p>
          <a:p>
            <a:r>
              <a:rPr lang="en-US" dirty="0" smtClean="0"/>
              <a:t>Assumptions</a:t>
            </a:r>
          </a:p>
          <a:p>
            <a:r>
              <a:rPr lang="en-US" dirty="0" smtClean="0"/>
              <a:t>What does one study when one studies history?</a:t>
            </a:r>
          </a:p>
          <a:p>
            <a:r>
              <a:rPr lang="en-US" dirty="0" smtClean="0"/>
              <a:t>Sources</a:t>
            </a:r>
          </a:p>
          <a:p>
            <a:r>
              <a:rPr lang="en-US" dirty="0" smtClean="0"/>
              <a:t>When does history begin?</a:t>
            </a:r>
          </a:p>
          <a:p>
            <a:r>
              <a:rPr lang="en-US" dirty="0" smtClean="0"/>
              <a:t>Characteristics of early civilizations</a:t>
            </a:r>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Sustainable Agriculture</a:t>
            </a:r>
            <a:endParaRPr lang="en-US" dirty="0"/>
          </a:p>
        </p:txBody>
      </p:sp>
      <p:sp>
        <p:nvSpPr>
          <p:cNvPr id="3" name="Content Placeholder 2"/>
          <p:cNvSpPr>
            <a:spLocks noGrp="1"/>
          </p:cNvSpPr>
          <p:nvPr>
            <p:ph idx="1"/>
          </p:nvPr>
        </p:nvSpPr>
        <p:spPr/>
        <p:txBody>
          <a:bodyPr>
            <a:normAutofit lnSpcReduction="10000"/>
          </a:bodyPr>
          <a:lstStyle/>
          <a:p>
            <a:pPr marL="971550" lvl="1" indent="-514350">
              <a:buAutoNum type="arabicPeriod"/>
            </a:pPr>
            <a:r>
              <a:rPr lang="en-US" dirty="0" smtClean="0"/>
              <a:t>An essential condition for a settlement of larger size was the sustainable (reliable) cultivation of crops—often cereals.   </a:t>
            </a:r>
          </a:p>
          <a:p>
            <a:pPr marL="971550" lvl="1" indent="-514350">
              <a:buAutoNum type="arabicPeriod"/>
            </a:pPr>
            <a:r>
              <a:rPr lang="en-US" dirty="0" smtClean="0"/>
              <a:t>Domestication of animals predates cultivation, however, consistent animal populations (or seafood) contributed greatly to a civilization’s prosperity.</a:t>
            </a:r>
          </a:p>
          <a:p>
            <a:pPr marL="971550" lvl="1" indent="-514350">
              <a:buAutoNum type="arabicPeriod"/>
            </a:pPr>
            <a:r>
              <a:rPr lang="en-US" dirty="0" smtClean="0"/>
              <a:t>Often irrigation was a key element to the sustainability of cultivation and hence the establishment of a civilization.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Chavin</a:t>
            </a:r>
            <a:r>
              <a:rPr lang="en-US" dirty="0" smtClean="0"/>
              <a:t>  900-200 B.C.</a:t>
            </a:r>
            <a:endParaRPr lang="en-US" dirty="0"/>
          </a:p>
        </p:txBody>
      </p:sp>
      <p:sp>
        <p:nvSpPr>
          <p:cNvPr id="3" name="Content Placeholder 2"/>
          <p:cNvSpPr>
            <a:spLocks noGrp="1"/>
          </p:cNvSpPr>
          <p:nvPr>
            <p:ph idx="1"/>
          </p:nvPr>
        </p:nvSpPr>
        <p:spPr/>
        <p:txBody>
          <a:bodyPr/>
          <a:lstStyle/>
          <a:p>
            <a:r>
              <a:rPr lang="en-US" dirty="0" smtClean="0"/>
              <a:t>The </a:t>
            </a:r>
            <a:r>
              <a:rPr lang="en-US" dirty="0" err="1" smtClean="0"/>
              <a:t>Chavin</a:t>
            </a:r>
            <a:r>
              <a:rPr lang="en-US" dirty="0" smtClean="0"/>
              <a:t> culture followed the Norte Chico rising to power around 900 B.C.</a:t>
            </a:r>
          </a:p>
          <a:p>
            <a:r>
              <a:rPr lang="en-US" dirty="0" smtClean="0"/>
              <a:t>It is notable for extensive temple complexes and high artistic expression.</a:t>
            </a:r>
          </a:p>
          <a:p>
            <a:r>
              <a:rPr lang="en-US" dirty="0" smtClean="0"/>
              <a:t>Had trade and cultural influence over wide areas of South America</a:t>
            </a:r>
          </a:p>
          <a:p>
            <a:r>
              <a:rPr lang="en-US" dirty="0" smtClean="0"/>
              <a:t>No military remains have been found</a:t>
            </a:r>
          </a:p>
          <a:p>
            <a:endParaRPr lang="en-US" dirty="0"/>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Peru</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209800" y="5562600"/>
            <a:ext cx="4572000" cy="646331"/>
          </a:xfrm>
          <a:prstGeom prst="rect">
            <a:avLst/>
          </a:prstGeom>
        </p:spPr>
        <p:txBody>
          <a:bodyPr>
            <a:spAutoFit/>
          </a:bodyPr>
          <a:lstStyle/>
          <a:p>
            <a:r>
              <a:rPr lang="en-US" dirty="0" smtClean="0"/>
              <a:t>https://upload.wikimedia.org/wikipedia/commons/8/86/Chavin-small.png</a:t>
            </a:r>
            <a:endParaRPr lang="en-US" dirty="0"/>
          </a:p>
        </p:txBody>
      </p:sp>
      <p:pic>
        <p:nvPicPr>
          <p:cNvPr id="81922" name="Picture 2" descr="Image result for map of early peru"/>
          <p:cNvPicPr>
            <a:picLocks noChangeAspect="1" noChangeArrowheads="1"/>
          </p:cNvPicPr>
          <p:nvPr/>
        </p:nvPicPr>
        <p:blipFill>
          <a:blip r:embed="rId2" cstate="print"/>
          <a:srcRect/>
          <a:stretch>
            <a:fillRect/>
          </a:stretch>
        </p:blipFill>
        <p:spPr bwMode="auto">
          <a:xfrm>
            <a:off x="1828800" y="152400"/>
            <a:ext cx="4953000" cy="5361624"/>
          </a:xfrm>
          <a:prstGeom prst="rect">
            <a:avLst/>
          </a:prstGeom>
          <a:noFill/>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endParaRPr lang="en-US" dirty="0"/>
          </a:p>
        </p:txBody>
      </p:sp>
      <p:sp>
        <p:nvSpPr>
          <p:cNvPr id="3" name="Content Placeholder 2"/>
          <p:cNvSpPr>
            <a:spLocks noGrp="1"/>
          </p:cNvSpPr>
          <p:nvPr>
            <p:ph idx="1"/>
          </p:nvPr>
        </p:nvSpPr>
        <p:spPr>
          <a:xfrm>
            <a:off x="457200" y="5638800"/>
            <a:ext cx="8229600" cy="487363"/>
          </a:xfrm>
        </p:spPr>
        <p:txBody>
          <a:bodyPr>
            <a:normAutofit fontScale="47500" lnSpcReduction="20000"/>
          </a:bodyPr>
          <a:lstStyle/>
          <a:p>
            <a:r>
              <a:rPr lang="en-US" dirty="0" smtClean="0"/>
              <a:t>https://upload.wikimedia.org/wikipedia/commons/4/4d/Chav%C3%ADn_de_Huantar_Brazo_Izquierdo_06122009.jpg</a:t>
            </a:r>
            <a:endParaRPr lang="en-US" dirty="0"/>
          </a:p>
        </p:txBody>
      </p:sp>
      <p:sp>
        <p:nvSpPr>
          <p:cNvPr id="206850" name="AutoShape 2" descr="Image result for images of chav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852" name="AutoShape 4" descr="Image result for images of chav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854" name="AutoShape 6" descr="Image result for images of chav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856" name="AutoShape 8" descr="Image result for images of chav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858" name="AutoShape 10" descr="Image result for images of chav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860" name="AutoShape 12" descr="Image result for images of chav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862" name="AutoShape 14" descr="Image result for images of chav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864" name="AutoShape 16" descr="Image result for images of chav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866" name="AutoShape 18" descr="Image result for images of chav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868" name="AutoShape 20" descr="Image result for images of chav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870" name="AutoShape 22" descr="Image result for images of chav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6872" name="Picture 24" descr="Image result for images of chavi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0"/>
            <a:ext cx="8686800" cy="5562600"/>
          </a:xfrm>
          <a:prstGeom prst="rect">
            <a:avLst/>
          </a:prstGeom>
          <a:noFill/>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638800"/>
            <a:ext cx="8229600" cy="487363"/>
          </a:xfrm>
        </p:spPr>
        <p:txBody>
          <a:bodyPr>
            <a:normAutofit fontScale="70000" lnSpcReduction="20000"/>
          </a:bodyPr>
          <a:lstStyle/>
          <a:p>
            <a:r>
              <a:rPr lang="en-US" dirty="0" smtClean="0"/>
              <a:t>https://upload.wikimedia.org/wikipedia/commons/4/43/Estela.jpg</a:t>
            </a:r>
            <a:endParaRPr lang="en-US" dirty="0"/>
          </a:p>
        </p:txBody>
      </p:sp>
      <p:pic>
        <p:nvPicPr>
          <p:cNvPr id="209922" name="Picture 2" descr="Image result for chavin images of jaguar"/>
          <p:cNvPicPr>
            <a:picLocks noChangeAspect="1" noChangeArrowheads="1"/>
          </p:cNvPicPr>
          <p:nvPr/>
        </p:nvPicPr>
        <p:blipFill>
          <a:blip r:embed="rId2" cstate="print"/>
          <a:srcRect/>
          <a:stretch>
            <a:fillRect/>
          </a:stretch>
        </p:blipFill>
        <p:spPr bwMode="auto">
          <a:xfrm>
            <a:off x="533400" y="304800"/>
            <a:ext cx="7916239" cy="5257800"/>
          </a:xfrm>
          <a:prstGeom prst="rect">
            <a:avLst/>
          </a:prstGeom>
          <a:noFill/>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Chavin</a:t>
            </a:r>
            <a:r>
              <a:rPr lang="en-US" dirty="0" smtClean="0"/>
              <a:t> Religion</a:t>
            </a:r>
            <a:endParaRPr lang="en-US" dirty="0"/>
          </a:p>
        </p:txBody>
      </p:sp>
      <p:sp>
        <p:nvSpPr>
          <p:cNvPr id="3" name="Content Placeholder 2"/>
          <p:cNvSpPr>
            <a:spLocks noGrp="1"/>
          </p:cNvSpPr>
          <p:nvPr>
            <p:ph idx="1"/>
          </p:nvPr>
        </p:nvSpPr>
        <p:spPr/>
        <p:txBody>
          <a:bodyPr>
            <a:normAutofit/>
          </a:bodyPr>
          <a:lstStyle/>
          <a:p>
            <a:r>
              <a:rPr lang="en-US" dirty="0" smtClean="0"/>
              <a:t>As with most agriculture bases societies, gods of fertility are honored.  The asexual god, </a:t>
            </a:r>
            <a:r>
              <a:rPr lang="en-US" dirty="0" err="1" smtClean="0"/>
              <a:t>Tiwanaku</a:t>
            </a:r>
            <a:r>
              <a:rPr lang="en-US" dirty="0" smtClean="0"/>
              <a:t>, received the sacrifices of the people through the intercession of the shamans.  </a:t>
            </a:r>
          </a:p>
          <a:p>
            <a:endParaRPr lang="en-US" dirty="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Tiwanaku</a:t>
            </a:r>
            <a:endParaRPr lang="en-US" dirty="0"/>
          </a:p>
        </p:txBody>
      </p:sp>
      <p:sp>
        <p:nvSpPr>
          <p:cNvPr id="3" name="Content Placeholder 2"/>
          <p:cNvSpPr>
            <a:spLocks noGrp="1"/>
          </p:cNvSpPr>
          <p:nvPr>
            <p:ph idx="1"/>
          </p:nvPr>
        </p:nvSpPr>
        <p:spPr/>
        <p:txBody>
          <a:bodyPr/>
          <a:lstStyle/>
          <a:p>
            <a:r>
              <a:rPr lang="en-US" dirty="0" err="1" smtClean="0"/>
              <a:t>He/She</a:t>
            </a:r>
            <a:r>
              <a:rPr lang="en-US" dirty="0" smtClean="0"/>
              <a:t> is pictured as one who holds two staffs (sea shells), representing the union of male and female and the insuring fertility for the crops.</a:t>
            </a:r>
            <a:endParaRPr lang="en-US" dirty="0"/>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715000"/>
            <a:ext cx="8229600" cy="411163"/>
          </a:xfrm>
        </p:spPr>
        <p:txBody>
          <a:bodyPr>
            <a:normAutofit fontScale="40000" lnSpcReduction="20000"/>
          </a:bodyPr>
          <a:lstStyle/>
          <a:p>
            <a:r>
              <a:rPr lang="en-US" dirty="0" smtClean="0"/>
              <a:t>http://3.bp.blogspot.com/_quTA5X_qxYw/SsyUVlCKnWI/AAAAAAAAAYs/Sh9oB6drk5w/s400/monolito_tiwanaku.jpg</a:t>
            </a:r>
            <a:endParaRPr lang="en-US" dirty="0"/>
          </a:p>
        </p:txBody>
      </p:sp>
      <p:pic>
        <p:nvPicPr>
          <p:cNvPr id="208898" name="Picture 2" descr="Image result for images of Tiwanaku"/>
          <p:cNvPicPr>
            <a:picLocks noChangeAspect="1" noChangeArrowheads="1"/>
          </p:cNvPicPr>
          <p:nvPr/>
        </p:nvPicPr>
        <p:blipFill>
          <a:blip r:embed="rId2" cstate="print"/>
          <a:srcRect/>
          <a:stretch>
            <a:fillRect/>
          </a:stretch>
        </p:blipFill>
        <p:spPr bwMode="auto">
          <a:xfrm>
            <a:off x="2209800" y="0"/>
            <a:ext cx="4086225" cy="5715000"/>
          </a:xfrm>
          <a:prstGeom prst="rect">
            <a:avLst/>
          </a:prstGeom>
          <a:noFill/>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81000" y="1447800"/>
            <a:ext cx="8382000" cy="2862322"/>
          </a:xfrm>
          <a:prstGeom prst="rect">
            <a:avLst/>
          </a:prstGeom>
        </p:spPr>
        <p:txBody>
          <a:bodyPr wrap="square">
            <a:spAutoFit/>
          </a:bodyPr>
          <a:lstStyle/>
          <a:p>
            <a:r>
              <a:rPr lang="en-US" sz="3600" dirty="0" smtClean="0"/>
              <a:t>The jaguar had religious meaning among many South and Mesoamerican peoples, including the </a:t>
            </a:r>
            <a:r>
              <a:rPr lang="en-US" sz="3600" dirty="0" err="1" smtClean="0"/>
              <a:t>Chavin</a:t>
            </a:r>
            <a:r>
              <a:rPr lang="en-US" sz="3600" dirty="0" smtClean="0"/>
              <a:t>.   Among the </a:t>
            </a:r>
            <a:r>
              <a:rPr lang="en-US" sz="3600" dirty="0" err="1" smtClean="0"/>
              <a:t>Chavin</a:t>
            </a:r>
            <a:r>
              <a:rPr lang="en-US" sz="3600" dirty="0" smtClean="0"/>
              <a:t>, the jaguar had the ability to shift shape from animal to human.</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5867400"/>
            <a:ext cx="8229600" cy="258763"/>
          </a:xfrm>
        </p:spPr>
        <p:txBody>
          <a:bodyPr>
            <a:normAutofit fontScale="32500" lnSpcReduction="20000"/>
          </a:bodyPr>
          <a:lstStyle/>
          <a:p>
            <a:r>
              <a:rPr lang="en-US" dirty="0" smtClean="0"/>
              <a:t>https://upload.wikimedia.org/wikipedia/commons/2/21/Chav%C3%ADn_-_Feline-and-Cactus_Stirrup_Vessel_-_Walters_482832.jpg</a:t>
            </a:r>
            <a:endParaRPr lang="en-US" dirty="0"/>
          </a:p>
        </p:txBody>
      </p:sp>
      <p:pic>
        <p:nvPicPr>
          <p:cNvPr id="207874" name="Picture 2" descr="Image result for images of chavi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9800" y="0"/>
            <a:ext cx="4114800" cy="5729510"/>
          </a:xfrm>
          <a:prstGeom prst="rect">
            <a:avLst/>
          </a:prstGeom>
          <a:noFill/>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Mesoamerica</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0_0442.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81000" y="304800"/>
            <a:ext cx="8000999" cy="6248400"/>
          </a:xfrm>
        </p:spPr>
      </p:pic>
    </p:spTree>
  </p:cSld>
  <p:clrMapOvr>
    <a:masterClrMapping/>
  </p:clrMapOvr>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Image result for map of worl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0"/>
            <a:ext cx="9144000" cy="5943600"/>
          </a:xfrm>
          <a:prstGeom prst="ellipse">
            <a:avLst/>
          </a:prstGeom>
          <a:noFill/>
        </p:spPr>
      </p:pic>
      <p:sp>
        <p:nvSpPr>
          <p:cNvPr id="5" name="Rectangle 4"/>
          <p:cNvSpPr/>
          <p:nvPr/>
        </p:nvSpPr>
        <p:spPr>
          <a:xfrm>
            <a:off x="2057400" y="3657600"/>
            <a:ext cx="152400" cy="228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Reading Assignment</a:t>
            </a:r>
            <a:endParaRPr lang="en-US"/>
          </a:p>
        </p:txBody>
      </p:sp>
      <p:sp>
        <p:nvSpPr>
          <p:cNvPr id="3" name="Content Placeholder 2"/>
          <p:cNvSpPr>
            <a:spLocks noGrp="1"/>
          </p:cNvSpPr>
          <p:nvPr>
            <p:ph idx="1"/>
          </p:nvPr>
        </p:nvSpPr>
        <p:spPr/>
        <p:txBody>
          <a:bodyPr/>
          <a:lstStyle/>
          <a:p>
            <a:r>
              <a:rPr lang="en-US" dirty="0" smtClean="0">
                <a:hlinkClick r:id="rId2"/>
              </a:rPr>
              <a:t>History of Mesoamerica Civilization  article  found at https://www.britannica.com/topic/Mesoamerican-civilization</a:t>
            </a:r>
            <a:endParaRPr lang="en-US" dirty="0" smtClean="0"/>
          </a:p>
          <a:p>
            <a:r>
              <a:rPr lang="en-US" dirty="0" smtClean="0"/>
              <a:t>Mesoamerican Civilization http://www.historyworld.net/wrldhis/PlainTextHistories.asp?historyid=ab58</a:t>
            </a:r>
            <a:endParaRPr lang="en-US"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Mesoamerica</a:t>
            </a:r>
            <a:endParaRPr lang="en-US" dirty="0"/>
          </a:p>
        </p:txBody>
      </p:sp>
      <p:sp>
        <p:nvSpPr>
          <p:cNvPr id="3" name="Content Placeholder 2"/>
          <p:cNvSpPr>
            <a:spLocks noGrp="1"/>
          </p:cNvSpPr>
          <p:nvPr>
            <p:ph idx="1"/>
          </p:nvPr>
        </p:nvSpPr>
        <p:spPr>
          <a:xfrm>
            <a:off x="533400" y="990600"/>
            <a:ext cx="8229600" cy="4525963"/>
          </a:xfrm>
        </p:spPr>
        <p:txBody>
          <a:bodyPr/>
          <a:lstStyle/>
          <a:p>
            <a:endParaRPr lang="en-US" dirty="0"/>
          </a:p>
        </p:txBody>
      </p:sp>
      <p:sp>
        <p:nvSpPr>
          <p:cNvPr id="4" name="Rectangle 3"/>
          <p:cNvSpPr/>
          <p:nvPr/>
        </p:nvSpPr>
        <p:spPr>
          <a:xfrm>
            <a:off x="2209800" y="5657671"/>
            <a:ext cx="4572000" cy="1200329"/>
          </a:xfrm>
          <a:prstGeom prst="rect">
            <a:avLst/>
          </a:prstGeom>
        </p:spPr>
        <p:txBody>
          <a:bodyPr>
            <a:spAutoFit/>
          </a:bodyPr>
          <a:lstStyle/>
          <a:p>
            <a:r>
              <a:rPr lang="en-US" dirty="0" smtClean="0"/>
              <a:t>https://upload.wikimedia.org/wikipedia/commons/thumb/7/74/Mayan_Language_Migration_Map.svg/2000px-Mayan_Language_Migration_Map.svg.png</a:t>
            </a:r>
            <a:endParaRPr lang="en-US" dirty="0"/>
          </a:p>
        </p:txBody>
      </p:sp>
      <p:pic>
        <p:nvPicPr>
          <p:cNvPr id="88066" name="Picture 2" descr="Image result for map of ancient mesoameric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71600" y="0"/>
            <a:ext cx="6676505" cy="5670845"/>
          </a:xfrm>
          <a:prstGeom prst="rect">
            <a:avLst/>
          </a:prstGeom>
          <a:noFill/>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Olmec</a:t>
            </a:r>
            <a:r>
              <a:rPr lang="en-US" dirty="0" smtClean="0"/>
              <a:t> Civilization 1200-400 B.C.</a:t>
            </a:r>
            <a:endParaRPr lang="en-US" dirty="0"/>
          </a:p>
        </p:txBody>
      </p:sp>
      <p:sp>
        <p:nvSpPr>
          <p:cNvPr id="3" name="Content Placeholder 2"/>
          <p:cNvSpPr>
            <a:spLocks noGrp="1"/>
          </p:cNvSpPr>
          <p:nvPr>
            <p:ph idx="1"/>
          </p:nvPr>
        </p:nvSpPr>
        <p:spPr/>
        <p:txBody>
          <a:bodyPr/>
          <a:lstStyle/>
          <a:p>
            <a:r>
              <a:rPr lang="en-US" dirty="0" smtClean="0"/>
              <a:t>Settled agriculture especially reclaiming land from swamp by building islands</a:t>
            </a:r>
          </a:p>
          <a:p>
            <a:r>
              <a:rPr lang="en-US" dirty="0" smtClean="0"/>
              <a:t>Main cities: San Lorenzo and later La </a:t>
            </a:r>
            <a:r>
              <a:rPr lang="en-US" dirty="0" err="1" smtClean="0"/>
              <a:t>Venta</a:t>
            </a:r>
            <a:r>
              <a:rPr lang="en-US" dirty="0" smtClean="0"/>
              <a:t> </a:t>
            </a:r>
          </a:p>
          <a:p>
            <a:r>
              <a:rPr lang="en-US" dirty="0" smtClean="0"/>
              <a:t>Influence culture in Central America for next 1500 years</a:t>
            </a:r>
          </a:p>
          <a:p>
            <a:endParaRPr lang="en-US" dirty="0" smtClean="0"/>
          </a:p>
          <a:p>
            <a:endParaRPr lang="en-US" dirty="0"/>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5867400"/>
            <a:ext cx="8229600" cy="258763"/>
          </a:xfrm>
        </p:spPr>
        <p:txBody>
          <a:bodyPr>
            <a:normAutofit fontScale="32500" lnSpcReduction="20000"/>
          </a:bodyPr>
          <a:lstStyle/>
          <a:p>
            <a:r>
              <a:rPr lang="en-US" dirty="0" smtClean="0"/>
              <a:t>https://upload.wikimedia.org/wikipedia/commons/thumb/5/5c/Formative_Era_sites.svg/2000px-Formative_Era_sites.svg.png</a:t>
            </a:r>
            <a:endParaRPr lang="en-US" dirty="0"/>
          </a:p>
        </p:txBody>
      </p:sp>
      <p:sp>
        <p:nvSpPr>
          <p:cNvPr id="214018" name="AutoShape 2" descr="Image result for map of ancient mesoamerican civilizati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4020" name="AutoShape 4" descr="Image result for map of ancient mesoamerican civilizati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4022" name="AutoShape 6" descr="Image result for map of ancient mesoamerican civilizati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4024" name="AutoShape 8" descr="Image result for map of ancient mesoamerican civilizati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4026" name="AutoShape 10" descr="Image result for map of ancient mesoamerican civilizati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4028" name="AutoShape 12" descr="Image result for map of ancient mesoamerican civilizati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4030" name="AutoShape 14" descr="Image result for map of ancient mesoamerican civilizati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4032" name="AutoShape 16" descr="Image result for map of ancient mesoamerican civilizati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4034" name="AutoShape 18" descr="Image result for map of ancient mesoamerican civilizati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14036" name="Picture 20" descr="Image result for map of ancient mesoamerican civilization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152400"/>
            <a:ext cx="8043044" cy="5867400"/>
          </a:xfrm>
          <a:prstGeom prst="rect">
            <a:avLst/>
          </a:prstGeom>
          <a:noFill/>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Olmec</a:t>
            </a:r>
            <a:r>
              <a:rPr lang="en-US" dirty="0" smtClean="0"/>
              <a:t> Building/Art</a:t>
            </a:r>
            <a:endParaRPr lang="en-US" dirty="0"/>
          </a:p>
        </p:txBody>
      </p:sp>
      <p:sp>
        <p:nvSpPr>
          <p:cNvPr id="3" name="Content Placeholder 2"/>
          <p:cNvSpPr>
            <a:spLocks noGrp="1"/>
          </p:cNvSpPr>
          <p:nvPr>
            <p:ph idx="1"/>
          </p:nvPr>
        </p:nvSpPr>
        <p:spPr/>
        <p:txBody>
          <a:bodyPr/>
          <a:lstStyle/>
          <a:p>
            <a:r>
              <a:rPr lang="en-US" dirty="0" smtClean="0"/>
              <a:t>Pyramid structures for temples </a:t>
            </a:r>
          </a:p>
          <a:p>
            <a:r>
              <a:rPr lang="en-US" dirty="0" smtClean="0"/>
              <a:t>Giant heads(9 ft. tall) for rulers or maybe ball players?</a:t>
            </a:r>
          </a:p>
          <a:p>
            <a:endParaRPr lang="en-US" dirty="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715000"/>
            <a:ext cx="8229600" cy="411163"/>
          </a:xfrm>
        </p:spPr>
        <p:txBody>
          <a:bodyPr>
            <a:normAutofit fontScale="47500" lnSpcReduction="20000"/>
          </a:bodyPr>
          <a:lstStyle/>
          <a:p>
            <a:r>
              <a:rPr lang="en-US" dirty="0" smtClean="0"/>
              <a:t>https://upload.wikimedia.org/wikipedia/commons/2/20/Mexico_xochicalco_pyramids.JPG</a:t>
            </a:r>
            <a:endParaRPr lang="en-US" dirty="0"/>
          </a:p>
        </p:txBody>
      </p:sp>
      <p:pic>
        <p:nvPicPr>
          <p:cNvPr id="215042" name="Picture 2" descr="Image result for olmec temples pyramid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838200"/>
            <a:ext cx="8635999" cy="6477000"/>
          </a:xfrm>
          <a:prstGeom prst="rect">
            <a:avLst/>
          </a:prstGeom>
          <a:noFill/>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5791200"/>
            <a:ext cx="8229600" cy="715963"/>
          </a:xfrm>
        </p:spPr>
        <p:txBody>
          <a:bodyPr>
            <a:normAutofit fontScale="77500" lnSpcReduction="20000"/>
          </a:bodyPr>
          <a:lstStyle/>
          <a:p>
            <a:r>
              <a:rPr lang="en-US" dirty="0" smtClean="0"/>
              <a:t>https://upload.wikimedia.org/wikipedia/en/a/af/Olmec_Head,_Mexico,_c._1960.jpg</a:t>
            </a:r>
            <a:endParaRPr lang="en-US" dirty="0"/>
          </a:p>
        </p:txBody>
      </p:sp>
      <p:pic>
        <p:nvPicPr>
          <p:cNvPr id="218114" name="Picture 2" descr="Image result for olmec head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8458200" cy="5723467"/>
          </a:xfrm>
          <a:prstGeom prst="rect">
            <a:avLst/>
          </a:prstGeom>
          <a:noFill/>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6248400"/>
            <a:ext cx="8229600" cy="334963"/>
          </a:xfrm>
        </p:spPr>
        <p:txBody>
          <a:bodyPr>
            <a:normAutofit fontScale="55000" lnSpcReduction="20000"/>
          </a:bodyPr>
          <a:lstStyle/>
          <a:p>
            <a:r>
              <a:rPr lang="en-US" dirty="0" smtClean="0"/>
              <a:t>https://upload.wikimedia.org/wikipedia/commons/d/d0/Olmec_mask_801.jpg</a:t>
            </a:r>
            <a:endParaRPr lang="en-US" dirty="0"/>
          </a:p>
        </p:txBody>
      </p:sp>
      <p:pic>
        <p:nvPicPr>
          <p:cNvPr id="228354" name="Picture 2" descr="Image result for olmec jade ar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0" y="0"/>
            <a:ext cx="4140200" cy="6210301"/>
          </a:xfrm>
          <a:prstGeom prst="rect">
            <a:avLst/>
          </a:prstGeom>
          <a:noFill/>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Olmec</a:t>
            </a:r>
            <a:r>
              <a:rPr lang="en-US" dirty="0" smtClean="0"/>
              <a:t> writing and calendar</a:t>
            </a:r>
            <a:endParaRPr lang="en-US" dirty="0"/>
          </a:p>
        </p:txBody>
      </p:sp>
      <p:sp>
        <p:nvSpPr>
          <p:cNvPr id="3" name="Content Placeholder 2"/>
          <p:cNvSpPr>
            <a:spLocks noGrp="1"/>
          </p:cNvSpPr>
          <p:nvPr>
            <p:ph idx="1"/>
          </p:nvPr>
        </p:nvSpPr>
        <p:spPr>
          <a:xfrm>
            <a:off x="457200" y="5867400"/>
            <a:ext cx="8229600" cy="609600"/>
          </a:xfrm>
        </p:spPr>
        <p:txBody>
          <a:bodyPr>
            <a:normAutofit fontScale="62500" lnSpcReduction="20000"/>
          </a:bodyPr>
          <a:lstStyle/>
          <a:p>
            <a:r>
              <a:rPr lang="en-US" dirty="0" smtClean="0"/>
              <a:t>https://upload.wikimedia.org/wikipedia/commons/thumb/e/ef/Cascajal-text.svg/2000px-Cascajal-text.svg.png</a:t>
            </a:r>
            <a:endParaRPr lang="en-US" dirty="0"/>
          </a:p>
        </p:txBody>
      </p:sp>
      <p:pic>
        <p:nvPicPr>
          <p:cNvPr id="219138" name="Picture 2" descr="Image result for olmec writing syste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3124200" y="1219200"/>
            <a:ext cx="2819400" cy="46506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Agricultural Revolution</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	Began around 10,000 B.C.  (Neolithic Age)	</a:t>
            </a:r>
          </a:p>
          <a:p>
            <a:pPr>
              <a:buNone/>
            </a:pPr>
            <a:r>
              <a:rPr lang="en-US" dirty="0"/>
              <a:t>	</a:t>
            </a:r>
            <a:r>
              <a:rPr lang="en-US" dirty="0" smtClean="0"/>
              <a:t>Middle East—ca. 8000 B.C.  (wheat/barley)</a:t>
            </a:r>
          </a:p>
          <a:p>
            <a:pPr>
              <a:buNone/>
            </a:pPr>
            <a:r>
              <a:rPr lang="en-US" dirty="0"/>
              <a:t>	</a:t>
            </a:r>
            <a:r>
              <a:rPr lang="en-US" dirty="0" smtClean="0"/>
              <a:t>Greece —ca. 6000 B.C. (wheat/barley)</a:t>
            </a:r>
          </a:p>
          <a:p>
            <a:pPr>
              <a:buNone/>
            </a:pPr>
            <a:r>
              <a:rPr lang="en-US" dirty="0"/>
              <a:t>	</a:t>
            </a:r>
            <a:r>
              <a:rPr lang="en-US" dirty="0" smtClean="0"/>
              <a:t>Egypt—ca. 5000 B.C. (wheat/barley)</a:t>
            </a:r>
          </a:p>
          <a:p>
            <a:pPr>
              <a:buNone/>
            </a:pPr>
            <a:r>
              <a:rPr lang="en-US" dirty="0"/>
              <a:t>	</a:t>
            </a:r>
            <a:r>
              <a:rPr lang="en-US" dirty="0" smtClean="0"/>
              <a:t>S. China/N. India –ca. 5000 B.C. (rice)</a:t>
            </a:r>
          </a:p>
          <a:p>
            <a:pPr>
              <a:buNone/>
            </a:pPr>
            <a:r>
              <a:rPr lang="en-US" dirty="0"/>
              <a:t>	</a:t>
            </a:r>
            <a:r>
              <a:rPr lang="en-US" dirty="0" smtClean="0"/>
              <a:t>Central Europe—ca. 4000 B.C.(wheat/barley)</a:t>
            </a:r>
          </a:p>
          <a:p>
            <a:pPr>
              <a:buNone/>
            </a:pPr>
            <a:r>
              <a:rPr lang="en-US" dirty="0"/>
              <a:t>	</a:t>
            </a:r>
            <a:r>
              <a:rPr lang="en-US" dirty="0" smtClean="0"/>
              <a:t>Mesoamerica and Peru—ca. 3000 B.C. (potatoes/maize)</a:t>
            </a:r>
          </a:p>
          <a:p>
            <a:pPr>
              <a:buNone/>
            </a:pPr>
            <a:r>
              <a:rPr lang="en-US" dirty="0"/>
              <a:t>	</a:t>
            </a:r>
            <a:endParaRPr lang="en-US" dirty="0" smtClean="0"/>
          </a:p>
          <a:p>
            <a:pPr>
              <a:buNone/>
            </a:pPr>
            <a:r>
              <a:rPr lang="en-US" dirty="0"/>
              <a:t>	</a:t>
            </a:r>
            <a:endParaRPr lang="en-US" dirty="0" smtClean="0"/>
          </a:p>
          <a:p>
            <a:pPr lvl="1"/>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Mesoamerican Calendars</a:t>
            </a:r>
            <a:endParaRPr lang="en-US" dirty="0"/>
          </a:p>
        </p:txBody>
      </p:sp>
      <p:sp>
        <p:nvSpPr>
          <p:cNvPr id="3" name="Content Placeholder 2"/>
          <p:cNvSpPr>
            <a:spLocks noGrp="1"/>
          </p:cNvSpPr>
          <p:nvPr>
            <p:ph idx="1"/>
          </p:nvPr>
        </p:nvSpPr>
        <p:spPr/>
        <p:txBody>
          <a:bodyPr/>
          <a:lstStyle/>
          <a:p>
            <a:r>
              <a:rPr lang="en-US" dirty="0" smtClean="0"/>
              <a:t>Seasonal—260</a:t>
            </a:r>
          </a:p>
          <a:p>
            <a:r>
              <a:rPr lang="en-US" dirty="0" smtClean="0"/>
              <a:t>Festivals</a:t>
            </a:r>
          </a:p>
          <a:p>
            <a:r>
              <a:rPr lang="en-US" dirty="0" smtClean="0"/>
              <a:t>Solar---</a:t>
            </a:r>
            <a:endParaRPr lang="en-US" dirty="0"/>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Olmec</a:t>
            </a:r>
            <a:r>
              <a:rPr lang="en-US" dirty="0" smtClean="0"/>
              <a:t> Religion</a:t>
            </a:r>
            <a:endParaRPr lang="en-US" dirty="0"/>
          </a:p>
        </p:txBody>
      </p:sp>
      <p:sp>
        <p:nvSpPr>
          <p:cNvPr id="3" name="Content Placeholder 2"/>
          <p:cNvSpPr>
            <a:spLocks noGrp="1"/>
          </p:cNvSpPr>
          <p:nvPr>
            <p:ph idx="1"/>
          </p:nvPr>
        </p:nvSpPr>
        <p:spPr/>
        <p:txBody>
          <a:bodyPr/>
          <a:lstStyle/>
          <a:p>
            <a:r>
              <a:rPr lang="en-US" dirty="0" smtClean="0"/>
              <a:t>Mostly inferred from later cultures</a:t>
            </a:r>
          </a:p>
          <a:p>
            <a:r>
              <a:rPr lang="en-US" dirty="0" smtClean="0"/>
              <a:t>Forces of nature are considered governed by gods, who need to be pleased with rituals and sacrifices—likely including humans.</a:t>
            </a:r>
          </a:p>
          <a:p>
            <a:r>
              <a:rPr lang="en-US" dirty="0" smtClean="0"/>
              <a:t>Shamans mediated between the human and the divine levels</a:t>
            </a:r>
            <a:endParaRPr lang="en-US" dirty="0"/>
          </a:p>
        </p:txBody>
      </p:sp>
      <p:sp>
        <p:nvSpPr>
          <p:cNvPr id="220162" name="AutoShape 2" descr="Image result for olmec calend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0164" name="AutoShape 4" descr="Image result for olmec calend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0166" name="AutoShape 6" descr="Image result for olmec calend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0168" name="AutoShape 8" descr="Image result for olmec calend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0170" name="AutoShape 10" descr="Image result for olmec calend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0172" name="AutoShape 12" descr="Image result for olmec calend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0174" name="AutoShape 14" descr="Image result for olmec calend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0176" name="AutoShape 16" descr="Image result for olmec calend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0178" name="AutoShape 18" descr="Image result for olmec calend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0180" name="AutoShape 20" descr="Image result for olmec calend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0182" name="AutoShape 22" descr="Image result for olmec calend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Gods appear in human or animal forms</a:t>
            </a:r>
          </a:p>
          <a:p>
            <a:r>
              <a:rPr lang="en-US" dirty="0" smtClean="0"/>
              <a:t>The dragon (feathered serpent), and jaguar  seem particularly important.  These images are combinations of many animal forms.</a:t>
            </a:r>
            <a:endParaRPr lang="en-US" dirty="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6096000"/>
            <a:ext cx="8229600" cy="487363"/>
          </a:xfrm>
        </p:spPr>
        <p:txBody>
          <a:bodyPr>
            <a:normAutofit fontScale="47500" lnSpcReduction="20000"/>
          </a:bodyPr>
          <a:lstStyle/>
          <a:p>
            <a:r>
              <a:rPr lang="en-US" dirty="0" smtClean="0"/>
              <a:t>https://upload.wikimedia.org/wikipedia/commons/a/ae/Featheredserpentmuseoantropologia.JPG</a:t>
            </a:r>
            <a:endParaRPr lang="en-US" dirty="0"/>
          </a:p>
        </p:txBody>
      </p:sp>
      <p:pic>
        <p:nvPicPr>
          <p:cNvPr id="223234" name="Picture 2" descr="Image result for olmec gods imag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7000" y="0"/>
            <a:ext cx="8178800" cy="6134100"/>
          </a:xfrm>
          <a:prstGeom prst="rect">
            <a:avLst/>
          </a:prstGeom>
          <a:noFill/>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6172200"/>
            <a:ext cx="8229600" cy="258763"/>
          </a:xfrm>
        </p:spPr>
        <p:txBody>
          <a:bodyPr>
            <a:normAutofit fontScale="40000" lnSpcReduction="20000"/>
          </a:bodyPr>
          <a:lstStyle/>
          <a:p>
            <a:r>
              <a:rPr lang="en-US" dirty="0" smtClean="0"/>
              <a:t>https://s-media-cache-ak0.pinimg.com/236x/d2/df/e3/d2dfe36316e2cd8393794d5e0ff5519a.jpg</a:t>
            </a:r>
            <a:endParaRPr lang="en-US" dirty="0"/>
          </a:p>
        </p:txBody>
      </p:sp>
      <p:pic>
        <p:nvPicPr>
          <p:cNvPr id="226306" name="Picture 2" descr="Image result for olmec gods images"/>
          <p:cNvPicPr>
            <a:picLocks noChangeAspect="1" noChangeArrowheads="1"/>
          </p:cNvPicPr>
          <p:nvPr/>
        </p:nvPicPr>
        <p:blipFill>
          <a:blip r:embed="rId2" cstate="print"/>
          <a:srcRect/>
          <a:stretch>
            <a:fillRect/>
          </a:stretch>
        </p:blipFill>
        <p:spPr bwMode="auto">
          <a:xfrm>
            <a:off x="2514600" y="152399"/>
            <a:ext cx="4708144" cy="5984929"/>
          </a:xfrm>
          <a:prstGeom prst="rect">
            <a:avLst/>
          </a:prstGeom>
          <a:noFill/>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81000" y="6172200"/>
            <a:ext cx="8229600" cy="334963"/>
          </a:xfrm>
        </p:spPr>
        <p:txBody>
          <a:bodyPr>
            <a:normAutofit fontScale="40000" lnSpcReduction="20000"/>
          </a:bodyPr>
          <a:lstStyle/>
          <a:p>
            <a:r>
              <a:rPr lang="en-US" dirty="0" smtClean="0"/>
              <a:t>https://upload.wikimedia.org/wikipedia/commons/0/08/Jaguar_trouv%C3%A9_%C3%A0_Oaxaca.jpg</a:t>
            </a:r>
            <a:endParaRPr lang="en-US" dirty="0"/>
          </a:p>
        </p:txBody>
      </p:sp>
      <p:pic>
        <p:nvPicPr>
          <p:cNvPr id="225282" name="Picture 2" descr="Image result for olmec gods imag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0" y="0"/>
            <a:ext cx="4629150" cy="6172200"/>
          </a:xfrm>
          <a:prstGeom prst="rect">
            <a:avLst/>
          </a:prstGeom>
          <a:noFill/>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Part One</a:t>
            </a:r>
            <a:endParaRPr lang="en-US" dirty="0"/>
          </a:p>
        </p:txBody>
      </p:sp>
      <p:sp>
        <p:nvSpPr>
          <p:cNvPr id="3" name="Content Placeholder 2"/>
          <p:cNvSpPr>
            <a:spLocks noGrp="1"/>
          </p:cNvSpPr>
          <p:nvPr>
            <p:ph idx="1"/>
          </p:nvPr>
        </p:nvSpPr>
        <p:spPr/>
        <p:txBody>
          <a:bodyPr/>
          <a:lstStyle/>
          <a:p>
            <a:r>
              <a:rPr lang="en-US" dirty="0" smtClean="0"/>
              <a:t>Mesopotamia:  Sumer, Early Babylon, Assyria</a:t>
            </a:r>
          </a:p>
          <a:p>
            <a:r>
              <a:rPr lang="en-US" dirty="0" smtClean="0"/>
              <a:t>India: </a:t>
            </a:r>
            <a:r>
              <a:rPr lang="en-US" dirty="0" err="1" smtClean="0"/>
              <a:t>Verdic</a:t>
            </a:r>
            <a:endParaRPr lang="en-US" dirty="0" smtClean="0"/>
          </a:p>
          <a:p>
            <a:r>
              <a:rPr lang="en-US" dirty="0" smtClean="0"/>
              <a:t>China:  Early Dynasties</a:t>
            </a:r>
          </a:p>
          <a:p>
            <a:r>
              <a:rPr lang="en-US" dirty="0" smtClean="0"/>
              <a:t>Egypt: Old, Middle, New Kingdoms</a:t>
            </a:r>
          </a:p>
          <a:p>
            <a:r>
              <a:rPr lang="en-US" dirty="0" smtClean="0"/>
              <a:t>Peru: </a:t>
            </a:r>
            <a:r>
              <a:rPr lang="en-US" dirty="0" err="1" smtClean="0"/>
              <a:t>Chavin</a:t>
            </a:r>
            <a:endParaRPr lang="en-US" dirty="0" smtClean="0"/>
          </a:p>
          <a:p>
            <a:r>
              <a:rPr lang="en-US" dirty="0" smtClean="0"/>
              <a:t>Mesoamerica: </a:t>
            </a:r>
            <a:r>
              <a:rPr lang="en-US" dirty="0" err="1" smtClean="0"/>
              <a:t>Olmec</a:t>
            </a:r>
            <a:endParaRPr lang="en-US" dirty="0" smtClean="0"/>
          </a:p>
          <a:p>
            <a:pPr lvl="1">
              <a:buNone/>
            </a:pPr>
            <a:endParaRPr lang="en-US" dirty="0" smtClean="0"/>
          </a:p>
          <a:p>
            <a:pPr lvl="1">
              <a:buNone/>
            </a:pPr>
            <a:endParaRPr lang="en-US" dirty="0" smtClean="0"/>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Common Characteristics of many early civilizations</a:t>
            </a:r>
            <a:endParaRPr lang="en-US" dirty="0"/>
          </a:p>
        </p:txBody>
      </p:sp>
      <p:sp>
        <p:nvSpPr>
          <p:cNvPr id="3" name="Content Placeholder 2"/>
          <p:cNvSpPr>
            <a:spLocks noGrp="1"/>
          </p:cNvSpPr>
          <p:nvPr>
            <p:ph idx="1"/>
          </p:nvPr>
        </p:nvSpPr>
        <p:spPr/>
        <p:txBody>
          <a:bodyPr/>
          <a:lstStyle/>
          <a:p>
            <a:r>
              <a:rPr lang="en-US" dirty="0" smtClean="0"/>
              <a:t>Sustainable agriculture:  water</a:t>
            </a:r>
          </a:p>
          <a:p>
            <a:r>
              <a:rPr lang="en-US" dirty="0" smtClean="0"/>
              <a:t>Diversification of social/economic roles: political leaders, religion</a:t>
            </a:r>
          </a:p>
          <a:p>
            <a:r>
              <a:rPr lang="en-US" dirty="0" smtClean="0"/>
              <a:t>Use of new technologies:  irrigation, bronze, gold, silver</a:t>
            </a:r>
          </a:p>
          <a:p>
            <a:r>
              <a:rPr lang="en-US" dirty="0" smtClean="0"/>
              <a:t>Creation of record keeping: writing, calendars</a:t>
            </a:r>
          </a:p>
          <a:p>
            <a:endParaRPr lang="en-US" dirty="0" smtClean="0"/>
          </a:p>
          <a:p>
            <a:endParaRPr lang="en-US" dirty="0" smtClean="0"/>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One: 3500-500 B.C.</a:t>
            </a:r>
            <a:endParaRPr lang="en-US" dirty="0"/>
          </a:p>
        </p:txBody>
      </p:sp>
      <p:sp>
        <p:nvSpPr>
          <p:cNvPr id="3" name="Content Placeholder 2"/>
          <p:cNvSpPr>
            <a:spLocks noGrp="1"/>
          </p:cNvSpPr>
          <p:nvPr>
            <p:ph idx="1"/>
          </p:nvPr>
        </p:nvSpPr>
        <p:spPr/>
        <p:txBody>
          <a:bodyPr/>
          <a:lstStyle/>
          <a:p>
            <a:r>
              <a:rPr lang="en-US" dirty="0" smtClean="0"/>
              <a:t>Section 2:   500B.C.-500 A.D.</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World History 101</a:t>
            </a:r>
            <a:br>
              <a:rPr lang="en-US" dirty="0" smtClean="0"/>
            </a:br>
            <a:r>
              <a:rPr lang="en-US" dirty="0" smtClean="0"/>
              <a:t>Section 2 </a:t>
            </a:r>
            <a:br>
              <a:rPr lang="en-US" dirty="0" smtClean="0"/>
            </a:br>
            <a:r>
              <a:rPr lang="en-US" dirty="0" smtClean="0"/>
              <a:t>500 B.C.-1000 A.D.</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Persia</a:t>
            </a:r>
          </a:p>
          <a:p>
            <a:r>
              <a:rPr lang="en-US" dirty="0" smtClean="0"/>
              <a:t>India</a:t>
            </a:r>
          </a:p>
          <a:p>
            <a:r>
              <a:rPr lang="en-US" dirty="0" smtClean="0"/>
              <a:t>China</a:t>
            </a:r>
          </a:p>
          <a:p>
            <a:r>
              <a:rPr lang="en-US" dirty="0" smtClean="0"/>
              <a:t>Peru</a:t>
            </a:r>
          </a:p>
          <a:p>
            <a:r>
              <a:rPr lang="en-US" dirty="0" smtClean="0"/>
              <a:t>Mesoamerica</a:t>
            </a:r>
          </a:p>
          <a:p>
            <a:r>
              <a:rPr lang="en-US" dirty="0" smtClean="0"/>
              <a:t>Mediterranean Basin</a:t>
            </a:r>
          </a:p>
          <a:p>
            <a:endParaRPr lang="en-US" dirty="0"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Bronze Age (ca. 3200 B.C.)</a:t>
            </a:r>
            <a:endParaRPr lang="en-US" dirty="0"/>
          </a:p>
        </p:txBody>
      </p:sp>
      <p:sp>
        <p:nvSpPr>
          <p:cNvPr id="3" name="Content Placeholder 2"/>
          <p:cNvSpPr>
            <a:spLocks noGrp="1"/>
          </p:cNvSpPr>
          <p:nvPr>
            <p:ph idx="1"/>
          </p:nvPr>
        </p:nvSpPr>
        <p:spPr/>
        <p:txBody>
          <a:bodyPr/>
          <a:lstStyle/>
          <a:p>
            <a:r>
              <a:rPr lang="en-US" dirty="0" smtClean="0"/>
              <a:t>Perhaps discovered in Caucasus Mountains (between the Caspian and Black seas), the mixture of refined tin and copper produced bronze.  </a:t>
            </a:r>
            <a:r>
              <a:rPr lang="en-US" dirty="0"/>
              <a:t>S</a:t>
            </a:r>
            <a:r>
              <a:rPr lang="en-US" dirty="0" smtClean="0"/>
              <a:t>ome civilizations arose during the confluence of sustainable agriculture and the early bronze age, e.g. Sumer, Egypt, and Greece.</a:t>
            </a:r>
          </a:p>
        </p:txBody>
      </p:sp>
    </p:spTree>
  </p:cSld>
  <p:clrMapOvr>
    <a:masterClrMapping/>
  </p:clrMapOvr>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Persia</a:t>
            </a:r>
            <a:endParaRPr lang="en-US" dirty="0"/>
          </a:p>
        </p:txBody>
      </p:sp>
      <p:sp>
        <p:nvSpPr>
          <p:cNvPr id="3" name="Content Placeholder 2"/>
          <p:cNvSpPr>
            <a:spLocks noGrp="1"/>
          </p:cNvSpPr>
          <p:nvPr>
            <p:ph idx="1"/>
          </p:nvPr>
        </p:nvSpPr>
        <p:spPr/>
        <p:txBody>
          <a:bodyPr/>
          <a:lstStyle/>
          <a:p>
            <a:r>
              <a:rPr lang="en-US" dirty="0" smtClean="0"/>
              <a:t>Cyrus the Great </a:t>
            </a:r>
          </a:p>
          <a:p>
            <a:r>
              <a:rPr lang="en-US" dirty="0" smtClean="0"/>
              <a:t>Darius</a:t>
            </a:r>
          </a:p>
          <a:p>
            <a:r>
              <a:rPr lang="en-US" dirty="0" smtClean="0"/>
              <a:t>Persian/Greek Wars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endParaRPr lang="en-US" dirty="0" smtClean="0"/>
          </a:p>
          <a:p>
            <a:endParaRPr lang="en-US" dirty="0" smtClean="0"/>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Cyrus the Great: READING ASSIGNMENT: </a:t>
            </a:r>
            <a:r>
              <a:rPr lang="en-US" dirty="0" err="1" smtClean="0"/>
              <a:t>Achaemenid</a:t>
            </a:r>
            <a:r>
              <a:rPr lang="en-US" dirty="0" smtClean="0"/>
              <a:t> Empire</a:t>
            </a:r>
            <a:endParaRPr lang="en-US" dirty="0"/>
          </a:p>
        </p:txBody>
      </p:sp>
      <p:sp>
        <p:nvSpPr>
          <p:cNvPr id="3" name="Content Placeholder 2"/>
          <p:cNvSpPr>
            <a:spLocks noGrp="1"/>
          </p:cNvSpPr>
          <p:nvPr>
            <p:ph idx="1"/>
          </p:nvPr>
        </p:nvSpPr>
        <p:spPr/>
        <p:txBody>
          <a:bodyPr/>
          <a:lstStyle/>
          <a:p>
            <a:r>
              <a:rPr lang="en-US" dirty="0" smtClean="0">
                <a:hlinkClick r:id="rId2"/>
              </a:rPr>
              <a:t>http://www.ancient.eu/Achaemenid_Empire/</a:t>
            </a:r>
            <a:r>
              <a:rPr lang="en-US" dirty="0" smtClean="0"/>
              <a:t> </a:t>
            </a:r>
          </a:p>
          <a:p>
            <a:r>
              <a:rPr lang="en-US" u="sng" dirty="0" smtClean="0">
                <a:hlinkClick r:id="rId3"/>
              </a:rPr>
              <a:t> </a:t>
            </a:r>
            <a:r>
              <a:rPr lang="en-US" i="1" u="sng" dirty="0" smtClean="0">
                <a:hlinkClick r:id="rId3"/>
              </a:rPr>
              <a:t>Atlas of Empires by Peter Davidson</a:t>
            </a:r>
            <a:r>
              <a:rPr lang="en-US" u="sng" dirty="0" smtClean="0">
                <a:hlinkClick r:id="rId3"/>
              </a:rPr>
              <a:t> (New Holland Publishers Ltd, 2016).</a:t>
            </a:r>
            <a:endParaRPr lang="en-US" dirty="0" smtClean="0"/>
          </a:p>
          <a:p>
            <a:pPr>
              <a:buNone/>
            </a:pPr>
            <a:endParaRPr lang="en-US" dirty="0"/>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Cyrus the Great</a:t>
            </a:r>
            <a:endParaRPr lang="en-US" dirty="0"/>
          </a:p>
        </p:txBody>
      </p:sp>
      <p:sp>
        <p:nvSpPr>
          <p:cNvPr id="3" name="Content Placeholder 2"/>
          <p:cNvSpPr>
            <a:spLocks noGrp="1"/>
          </p:cNvSpPr>
          <p:nvPr>
            <p:ph idx="1"/>
          </p:nvPr>
        </p:nvSpPr>
        <p:spPr/>
        <p:txBody>
          <a:bodyPr>
            <a:normAutofit lnSpcReduction="10000"/>
          </a:bodyPr>
          <a:lstStyle/>
          <a:p>
            <a:r>
              <a:rPr lang="en-US" dirty="0" smtClean="0"/>
              <a:t>570(?) B.C.-529B.C.</a:t>
            </a:r>
          </a:p>
          <a:p>
            <a:r>
              <a:rPr lang="en-US" dirty="0" smtClean="0"/>
              <a:t>United by conquest, disjointed parts of Neo-Babylonia Empire: esp. Persia (Iran), Media, and Babylon… by 559, ruler of Mesopotamia</a:t>
            </a:r>
          </a:p>
          <a:p>
            <a:r>
              <a:rPr lang="en-US" dirty="0" smtClean="0"/>
              <a:t>Lydia:  Captured capital and King Croesus—beginnings of long conflict with Greek city States</a:t>
            </a:r>
          </a:p>
          <a:p>
            <a:r>
              <a:rPr lang="en-US" dirty="0" smtClean="0"/>
              <a:t>Controlled by conquest, from Indus Valley to East shores of Mediterranean Sea.</a:t>
            </a:r>
            <a:endParaRPr lang="en-US" dirty="0"/>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Cyrus the Great</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Image result for map of persian empir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919" y="685800"/>
            <a:ext cx="9198919" cy="5105400"/>
          </a:xfrm>
          <a:prstGeom prst="rect">
            <a:avLst/>
          </a:prstGeom>
          <a:noFill/>
        </p:spPr>
      </p:pic>
      <p:sp>
        <p:nvSpPr>
          <p:cNvPr id="5" name="Rectangle 4"/>
          <p:cNvSpPr/>
          <p:nvPr/>
        </p:nvSpPr>
        <p:spPr>
          <a:xfrm>
            <a:off x="1600200" y="5934670"/>
            <a:ext cx="4572000" cy="923330"/>
          </a:xfrm>
          <a:prstGeom prst="rect">
            <a:avLst/>
          </a:prstGeom>
        </p:spPr>
        <p:txBody>
          <a:bodyPr wrap="square">
            <a:spAutoFit/>
          </a:bodyPr>
          <a:lstStyle/>
          <a:p>
            <a:r>
              <a:rPr lang="en-US" dirty="0" smtClean="0"/>
              <a:t>https://upload.wikimedia.org/wikipedia/commons/thumb/d/dc/Ancient_near_east_540_bc.svg/800px-Ancient_near_east_540_bc.svg.png</a:t>
            </a:r>
            <a:endParaRPr lang="en-US" dirty="0"/>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User\Desktop\hist. pics\100_130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0" y="0"/>
            <a:ext cx="5223003" cy="6964363"/>
          </a:xfrm>
          <a:prstGeom prst="rect">
            <a:avLst/>
          </a:prstGeom>
          <a:noFill/>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Cyrus the Great allows local cultures and religious to be practiced</a:t>
            </a:r>
            <a:endParaRPr lang="en-US" dirty="0"/>
          </a:p>
        </p:txBody>
      </p:sp>
      <p:sp>
        <p:nvSpPr>
          <p:cNvPr id="3" name="Content Placeholder 2"/>
          <p:cNvSpPr>
            <a:spLocks noGrp="1"/>
          </p:cNvSpPr>
          <p:nvPr>
            <p:ph idx="1"/>
          </p:nvPr>
        </p:nvSpPr>
        <p:spPr/>
        <p:txBody>
          <a:bodyPr/>
          <a:lstStyle/>
          <a:p>
            <a:r>
              <a:rPr lang="en-US" dirty="0" smtClean="0"/>
              <a:t>Cyrus, claims he rules Babylonia by the will of </a:t>
            </a:r>
            <a:r>
              <a:rPr lang="en-US" dirty="0" err="1" smtClean="0"/>
              <a:t>Marduk</a:t>
            </a:r>
            <a:r>
              <a:rPr lang="en-US" dirty="0" smtClean="0"/>
              <a:t>.</a:t>
            </a:r>
          </a:p>
          <a:p>
            <a:r>
              <a:rPr lang="en-US" dirty="0" smtClean="0"/>
              <a:t>Within his empire he encourages the repatriation of captured peoples to their homeland and helps them rebuild their cultures and religions.</a:t>
            </a:r>
          </a:p>
          <a:p>
            <a:pPr>
              <a:buNone/>
            </a:pPr>
            <a:endParaRPr lang="en-US" dirty="0"/>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5" name="Picture 3" descr="C:\Users\User\Desktop\hist. pics\100_13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400" y="0"/>
            <a:ext cx="5086087" cy="6781800"/>
          </a:xfrm>
          <a:prstGeom prst="rect">
            <a:avLst/>
          </a:prstGeom>
          <a:noFill/>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Cyrus Cylinder</a:t>
            </a:r>
            <a:endParaRPr lang="en-US" dirty="0"/>
          </a:p>
        </p:txBody>
      </p:sp>
      <p:sp>
        <p:nvSpPr>
          <p:cNvPr id="3" name="Content Placeholder 2"/>
          <p:cNvSpPr>
            <a:spLocks noGrp="1"/>
          </p:cNvSpPr>
          <p:nvPr>
            <p:ph idx="1"/>
          </p:nvPr>
        </p:nvSpPr>
        <p:spPr>
          <a:xfrm>
            <a:off x="457200" y="1143000"/>
            <a:ext cx="8229600" cy="5029200"/>
          </a:xfrm>
        </p:spPr>
        <p:txBody>
          <a:bodyPr/>
          <a:lstStyle/>
          <a:p>
            <a:endParaRPr lang="en-US" dirty="0"/>
          </a:p>
        </p:txBody>
      </p:sp>
      <p:pic>
        <p:nvPicPr>
          <p:cNvPr id="258050" name="Picture 2" descr="Image result for images of the cyrus cylind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 y="1143000"/>
            <a:ext cx="7369181" cy="5031314"/>
          </a:xfrm>
          <a:prstGeom prst="rect">
            <a:avLst/>
          </a:prstGeom>
          <a:noFill/>
        </p:spPr>
      </p:pic>
      <p:sp>
        <p:nvSpPr>
          <p:cNvPr id="5" name="Rectangle 4"/>
          <p:cNvSpPr/>
          <p:nvPr/>
        </p:nvSpPr>
        <p:spPr>
          <a:xfrm>
            <a:off x="1981200" y="6211669"/>
            <a:ext cx="4572000" cy="646331"/>
          </a:xfrm>
          <a:prstGeom prst="rect">
            <a:avLst/>
          </a:prstGeom>
        </p:spPr>
        <p:txBody>
          <a:bodyPr wrap="square">
            <a:spAutoFit/>
          </a:bodyPr>
          <a:lstStyle/>
          <a:p>
            <a:r>
              <a:rPr lang="en-US" dirty="0" smtClean="0"/>
              <a:t>https://upload.wikimedia.org/wikipedia/commons/3/35/Cyrus_Cylinder.jpg</a:t>
            </a:r>
            <a:endParaRPr lang="en-US" dirty="0"/>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Cyrus and the Jews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Ezra 1: 1-4</a:t>
            </a:r>
          </a:p>
          <a:p>
            <a:r>
              <a:rPr lang="en-US" b="1" dirty="0" smtClean="0"/>
              <a:t> </a:t>
            </a:r>
            <a:r>
              <a:rPr lang="en-US" dirty="0" smtClean="0"/>
              <a:t>In the first year of Cyrus king of Persia, in order to fulfill the word of the </a:t>
            </a:r>
            <a:r>
              <a:rPr lang="en-US" cap="small" dirty="0" smtClean="0"/>
              <a:t>Lord</a:t>
            </a:r>
            <a:r>
              <a:rPr lang="en-US" dirty="0" smtClean="0"/>
              <a:t> spoken by Jeremiah, the </a:t>
            </a:r>
            <a:r>
              <a:rPr lang="en-US" cap="small" dirty="0" smtClean="0"/>
              <a:t>Lord</a:t>
            </a:r>
            <a:r>
              <a:rPr lang="en-US" dirty="0" smtClean="0"/>
              <a:t> moved the heart of Cyrus king of Persia to make a proclamation throughout his realm and also to put it in writing:</a:t>
            </a:r>
          </a:p>
          <a:p>
            <a:r>
              <a:rPr lang="en-US" b="1" baseline="30000" dirty="0" smtClean="0"/>
              <a:t>2 </a:t>
            </a:r>
            <a:r>
              <a:rPr lang="en-US" dirty="0" smtClean="0"/>
              <a:t>“This is what Cyrus king of Persia says:</a:t>
            </a:r>
          </a:p>
          <a:p>
            <a:r>
              <a:rPr lang="en-US" dirty="0" smtClean="0"/>
              <a:t>“‘The </a:t>
            </a:r>
            <a:r>
              <a:rPr lang="en-US" cap="small" dirty="0" smtClean="0"/>
              <a:t>Lord</a:t>
            </a:r>
            <a:r>
              <a:rPr lang="en-US" dirty="0" smtClean="0"/>
              <a:t>, the God of heaven, has given me all the kingdoms of the earth and he has appointed me to build a temple for him at Jerusalem in Judah. </a:t>
            </a:r>
            <a:r>
              <a:rPr lang="en-US" b="1" baseline="30000" dirty="0" smtClean="0"/>
              <a:t>3 </a:t>
            </a:r>
            <a:r>
              <a:rPr lang="en-US" dirty="0" smtClean="0"/>
              <a:t>Any of his people among you may go up to Jerusalem in Judah and build the temple of the </a:t>
            </a:r>
            <a:r>
              <a:rPr lang="en-US" cap="small" dirty="0" smtClean="0"/>
              <a:t>Lord</a:t>
            </a:r>
            <a:r>
              <a:rPr lang="en-US" dirty="0" smtClean="0"/>
              <a:t>, the God of Israel, the God who is in Jerusalem, and may their God be with them. </a:t>
            </a:r>
            <a:r>
              <a:rPr lang="en-US" b="1" baseline="30000" dirty="0" smtClean="0"/>
              <a:t>4 </a:t>
            </a:r>
            <a:r>
              <a:rPr lang="en-US" dirty="0" smtClean="0"/>
              <a:t>And in any locality where survivors may now be living, the people are to provide them with silver and gold, with goods and livestock, and with freewill offerings for the temple of God in Jerusalem.’”</a:t>
            </a:r>
          </a:p>
          <a:p>
            <a:endParaRPr lang="en-US" dirty="0"/>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Cyrus and the Jews cont.</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Isaiah 45:1-3</a:t>
            </a:r>
          </a:p>
          <a:p>
            <a:r>
              <a:rPr lang="en-US" dirty="0" smtClean="0"/>
              <a:t>“This is what the </a:t>
            </a:r>
            <a:r>
              <a:rPr lang="en-US" cap="small" dirty="0" smtClean="0"/>
              <a:t>Lord</a:t>
            </a:r>
            <a:r>
              <a:rPr lang="en-US" dirty="0" smtClean="0"/>
              <a:t> says to his anointed,</a:t>
            </a:r>
            <a:br>
              <a:rPr lang="en-US" dirty="0" smtClean="0"/>
            </a:br>
            <a:r>
              <a:rPr lang="en-US" dirty="0" smtClean="0"/>
              <a:t>    to Cyrus, whose right hand I take hold of</a:t>
            </a:r>
            <a:br>
              <a:rPr lang="en-US" dirty="0" smtClean="0"/>
            </a:br>
            <a:r>
              <a:rPr lang="en-US" dirty="0" smtClean="0"/>
              <a:t>to subdue nations before him</a:t>
            </a:r>
            <a:br>
              <a:rPr lang="en-US" dirty="0" smtClean="0"/>
            </a:br>
            <a:r>
              <a:rPr lang="en-US" dirty="0" smtClean="0"/>
              <a:t>    and to strip kings of their armor,</a:t>
            </a:r>
            <a:br>
              <a:rPr lang="en-US" dirty="0" smtClean="0"/>
            </a:br>
            <a:r>
              <a:rPr lang="en-US" dirty="0" smtClean="0"/>
              <a:t>to open doors before him</a:t>
            </a:r>
            <a:br>
              <a:rPr lang="en-US" dirty="0" smtClean="0"/>
            </a:br>
            <a:r>
              <a:rPr lang="en-US" dirty="0" smtClean="0"/>
              <a:t>    so that gates will not be shut:</a:t>
            </a:r>
            <a:br>
              <a:rPr lang="en-US" dirty="0" smtClean="0"/>
            </a:br>
            <a:r>
              <a:rPr lang="en-US" b="1" baseline="30000" dirty="0" smtClean="0"/>
              <a:t>2 </a:t>
            </a:r>
            <a:r>
              <a:rPr lang="en-US" dirty="0" smtClean="0"/>
              <a:t>I will go before you</a:t>
            </a:r>
            <a:br>
              <a:rPr lang="en-US" dirty="0" smtClean="0"/>
            </a:br>
            <a:r>
              <a:rPr lang="en-US" dirty="0" smtClean="0"/>
              <a:t>    and will level the mountains;</a:t>
            </a:r>
            <a:br>
              <a:rPr lang="en-US" dirty="0" smtClean="0"/>
            </a:br>
            <a:r>
              <a:rPr lang="en-US" dirty="0" smtClean="0"/>
              <a:t>I will break down gates of bronze</a:t>
            </a:r>
            <a:br>
              <a:rPr lang="en-US" dirty="0" smtClean="0"/>
            </a:br>
            <a:r>
              <a:rPr lang="en-US" dirty="0" smtClean="0"/>
              <a:t>    and cut through bars of iron.</a:t>
            </a:r>
            <a:br>
              <a:rPr lang="en-US" dirty="0" smtClean="0"/>
            </a:br>
            <a:r>
              <a:rPr lang="en-US" b="1" baseline="30000" dirty="0" smtClean="0"/>
              <a:t>3 </a:t>
            </a:r>
            <a:r>
              <a:rPr lang="en-US" dirty="0" smtClean="0"/>
              <a:t>I will give you hidden treasures,</a:t>
            </a:r>
            <a:br>
              <a:rPr lang="en-US" dirty="0" smtClean="0"/>
            </a:br>
            <a:r>
              <a:rPr lang="en-US" dirty="0" smtClean="0"/>
              <a:t>    riches stored in secret places,</a:t>
            </a:r>
            <a:br>
              <a:rPr lang="en-US" dirty="0" smtClean="0"/>
            </a:br>
            <a:r>
              <a:rPr lang="en-US" dirty="0" smtClean="0"/>
              <a:t>so that you may know that I am the </a:t>
            </a:r>
            <a:r>
              <a:rPr lang="en-US" cap="small" dirty="0" smtClean="0"/>
              <a:t>Lord</a:t>
            </a:r>
            <a:r>
              <a:rPr lang="en-US" dirty="0" smtClean="0"/>
              <a:t>,</a:t>
            </a:r>
            <a:br>
              <a:rPr lang="en-US" dirty="0" smtClean="0"/>
            </a:br>
            <a:r>
              <a:rPr lang="en-US" dirty="0" smtClean="0"/>
              <a:t>    the God of Israel, who summons you by name.</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0_0836.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4800" y="0"/>
            <a:ext cx="8529109" cy="6396832"/>
          </a:xfrm>
        </p:spPr>
      </p:pic>
    </p:spTree>
  </p:cSld>
  <p:clrMapOvr>
    <a:masterClrMapping/>
  </p:clrMapOvr>
  <p:timing>
    <p:tnLst>
      <p:par>
        <p:cTn xmlns:p14="http://schemas.microsoft.com/office/powerpoint/2010/mai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Persia Expands</a:t>
            </a:r>
            <a:br>
              <a:rPr lang="en-US" dirty="0" smtClean="0"/>
            </a:br>
            <a:endParaRPr lang="en-US" dirty="0"/>
          </a:p>
        </p:txBody>
      </p:sp>
      <p:sp>
        <p:nvSpPr>
          <p:cNvPr id="3" name="Content Placeholder 2"/>
          <p:cNvSpPr>
            <a:spLocks noGrp="1"/>
          </p:cNvSpPr>
          <p:nvPr>
            <p:ph idx="1"/>
          </p:nvPr>
        </p:nvSpPr>
        <p:spPr/>
        <p:txBody>
          <a:bodyPr/>
          <a:lstStyle/>
          <a:p>
            <a:r>
              <a:rPr lang="en-US" dirty="0" smtClean="0"/>
              <a:t>READING ASSIGNMENT: Darius I, by Steven Fife</a:t>
            </a:r>
          </a:p>
          <a:p>
            <a:r>
              <a:rPr lang="en-US" dirty="0" smtClean="0"/>
              <a:t>http://www.ancient.eu/Darius_I/</a:t>
            </a:r>
          </a:p>
          <a:p>
            <a:endParaRPr lang="en-US" dirty="0"/>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Darius I  549-486 B.C.</a:t>
            </a:r>
            <a:endParaRPr lang="en-US" dirty="0"/>
          </a:p>
        </p:txBody>
      </p:sp>
      <p:sp>
        <p:nvSpPr>
          <p:cNvPr id="3" name="Content Placeholder 2"/>
          <p:cNvSpPr>
            <a:spLocks noGrp="1"/>
          </p:cNvSpPr>
          <p:nvPr>
            <p:ph idx="1"/>
          </p:nvPr>
        </p:nvSpPr>
        <p:spPr/>
        <p:txBody>
          <a:bodyPr/>
          <a:lstStyle/>
          <a:p>
            <a:r>
              <a:rPr lang="en-US" dirty="0" smtClean="0"/>
              <a:t>Expands Persian Empire greatest extent</a:t>
            </a:r>
          </a:p>
          <a:p>
            <a:r>
              <a:rPr lang="en-US" dirty="0" smtClean="0"/>
              <a:t>Heyday of cultural, institutional, economic, military, and artistic culture: builds Persepolis.</a:t>
            </a:r>
          </a:p>
          <a:p>
            <a:r>
              <a:rPr lang="en-US" dirty="0" smtClean="0"/>
              <a:t>Begins direct military conflict with Greeks over Ionia…</a:t>
            </a:r>
          </a:p>
          <a:p>
            <a:r>
              <a:rPr lang="en-US" dirty="0" smtClean="0"/>
              <a:t>Contrasting views of kings—Persia and Greece</a:t>
            </a:r>
          </a:p>
          <a:p>
            <a:r>
              <a:rPr lang="en-US" dirty="0" smtClean="0"/>
              <a:t>“To grovel like a dog”</a:t>
            </a:r>
            <a:endParaRPr lang="en-US" dirty="0"/>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User\Desktop\hist. pics\100_129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71600" y="0"/>
            <a:ext cx="5257800" cy="7010762"/>
          </a:xfrm>
          <a:prstGeom prst="rect">
            <a:avLst/>
          </a:prstGeom>
          <a:noFill/>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User\Desktop\hist. pics\100_129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5000" y="0"/>
            <a:ext cx="5143235" cy="6858000"/>
          </a:xfrm>
          <a:prstGeom prst="rect">
            <a:avLst/>
          </a:prstGeom>
          <a:noFill/>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Darius I’s Persia</a:t>
            </a:r>
            <a:endParaRPr lang="en-US" dirty="0"/>
          </a:p>
        </p:txBody>
      </p:sp>
      <p:sp>
        <p:nvSpPr>
          <p:cNvPr id="3" name="Content Placeholder 2"/>
          <p:cNvSpPr>
            <a:spLocks noGrp="1"/>
          </p:cNvSpPr>
          <p:nvPr>
            <p:ph idx="1"/>
          </p:nvPr>
        </p:nvSpPr>
        <p:spPr/>
        <p:txBody>
          <a:bodyPr/>
          <a:lstStyle/>
          <a:p>
            <a:endParaRPr lang="en-US" dirty="0"/>
          </a:p>
        </p:txBody>
      </p:sp>
      <p:pic>
        <p:nvPicPr>
          <p:cNvPr id="259074" name="Picture 2" descr="Image result for map of persian empire under darius i"/>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47801"/>
            <a:ext cx="8670838" cy="4495799"/>
          </a:xfrm>
          <a:prstGeom prst="rect">
            <a:avLst/>
          </a:prstGeom>
          <a:noFill/>
        </p:spPr>
      </p:pic>
      <p:sp>
        <p:nvSpPr>
          <p:cNvPr id="5" name="Rectangle 4"/>
          <p:cNvSpPr/>
          <p:nvPr/>
        </p:nvSpPr>
        <p:spPr>
          <a:xfrm>
            <a:off x="1905000" y="6019800"/>
            <a:ext cx="4572000" cy="646331"/>
          </a:xfrm>
          <a:prstGeom prst="rect">
            <a:avLst/>
          </a:prstGeom>
        </p:spPr>
        <p:txBody>
          <a:bodyPr>
            <a:spAutoFit/>
          </a:bodyPr>
          <a:lstStyle/>
          <a:p>
            <a:r>
              <a:rPr lang="en-US" dirty="0" smtClean="0"/>
              <a:t>https://upload.wikimedia.org/wikipedia/commons/b/b3/Map_achaemenid_empire_en.png</a:t>
            </a:r>
            <a:endParaRPr lang="en-US" dirty="0"/>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Zoroastrianism</a:t>
            </a:r>
            <a:endParaRPr lang="en-US" dirty="0"/>
          </a:p>
        </p:txBody>
      </p:sp>
      <p:sp>
        <p:nvSpPr>
          <p:cNvPr id="3" name="Content Placeholder 2"/>
          <p:cNvSpPr>
            <a:spLocks noGrp="1"/>
          </p:cNvSpPr>
          <p:nvPr>
            <p:ph idx="1"/>
          </p:nvPr>
        </p:nvSpPr>
        <p:spPr/>
        <p:txBody>
          <a:bodyPr>
            <a:normAutofit/>
          </a:bodyPr>
          <a:lstStyle/>
          <a:p>
            <a:r>
              <a:rPr lang="en-US" dirty="0" smtClean="0"/>
              <a:t>Eastern Iranian religion founded by Zoroaster around 1000 B.C.  Darius I makes official religion of Persian Empire.</a:t>
            </a:r>
          </a:p>
          <a:p>
            <a:r>
              <a:rPr lang="en-US" dirty="0" smtClean="0"/>
              <a:t>“Monotheism” with </a:t>
            </a:r>
            <a:r>
              <a:rPr lang="en-US" dirty="0" err="1" smtClean="0"/>
              <a:t>Ahura</a:t>
            </a:r>
            <a:r>
              <a:rPr lang="en-US" dirty="0" smtClean="0"/>
              <a:t> Mazda as god.</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Struggle between good and evil, with “angels and demons” on each side.  Humans are called to be on the side of the good.  Ethical religion, with freedom of choice emphasized.</a:t>
            </a:r>
          </a:p>
          <a:p>
            <a:r>
              <a:rPr lang="en-US" dirty="0" smtClean="0"/>
              <a:t>Ultimate victory of the good, with a glorious age to follow….with eternal rewards of “heaven and hell”.</a:t>
            </a:r>
          </a:p>
          <a:p>
            <a:endParaRPr lang="en-US" dirty="0"/>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Some conflict between official religion, Zoroastrianism, and traditional Median religious authorities known as the “Magi”---the priestly group centered in Babylon.</a:t>
            </a:r>
          </a:p>
          <a:p>
            <a:r>
              <a:rPr lang="en-US" dirty="0" smtClean="0"/>
              <a:t>Magi, astrologers and priests---sometimes called Chaldeans.  “Wise men”</a:t>
            </a:r>
          </a:p>
          <a:p>
            <a:endParaRPr lang="en-US" dirty="0"/>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Greek/Persian Wars Reading Assignment</a:t>
            </a:r>
            <a:endParaRPr lang="en-US" dirty="0"/>
          </a:p>
        </p:txBody>
      </p:sp>
      <p:sp>
        <p:nvSpPr>
          <p:cNvPr id="3" name="Content Placeholder 2"/>
          <p:cNvSpPr>
            <a:spLocks noGrp="1"/>
          </p:cNvSpPr>
          <p:nvPr>
            <p:ph idx="1"/>
          </p:nvPr>
        </p:nvSpPr>
        <p:spPr/>
        <p:txBody>
          <a:bodyPr/>
          <a:lstStyle/>
          <a:p>
            <a:r>
              <a:rPr lang="en-US" dirty="0" smtClean="0"/>
              <a:t>Article:  Persian Wars by Mark Cartwright</a:t>
            </a:r>
          </a:p>
          <a:p>
            <a:r>
              <a:rPr lang="en-US" dirty="0" smtClean="0"/>
              <a:t>http://www.ancient.eu/Persian_Wars/</a:t>
            </a:r>
            <a:endParaRPr lang="en-US" dirty="0"/>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65218" name="Picture 2" descr="Image result for darius and greece map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152400"/>
            <a:ext cx="7391400" cy="5909424"/>
          </a:xfrm>
          <a:prstGeom prst="rect">
            <a:avLst/>
          </a:prstGeom>
          <a:noFill/>
        </p:spPr>
      </p:pic>
      <p:sp>
        <p:nvSpPr>
          <p:cNvPr id="5" name="Rectangle 4"/>
          <p:cNvSpPr/>
          <p:nvPr/>
        </p:nvSpPr>
        <p:spPr>
          <a:xfrm>
            <a:off x="914400" y="6019800"/>
            <a:ext cx="7162800" cy="646331"/>
          </a:xfrm>
          <a:prstGeom prst="rect">
            <a:avLst/>
          </a:prstGeom>
        </p:spPr>
        <p:txBody>
          <a:bodyPr wrap="square">
            <a:spAutoFit/>
          </a:bodyPr>
          <a:lstStyle/>
          <a:p>
            <a:r>
              <a:rPr lang="en-US" dirty="0" smtClean="0"/>
              <a:t>https://upload.wikimedia.org/wikipedia/commons/thumb/3/3a/Map_Greco-Persian_Wars-en.svg/2000px-Map_Greco-Persian_Wars-en.svg.png</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Common Characteristics of many early civilizations</a:t>
            </a:r>
            <a:endParaRPr lang="en-US" dirty="0"/>
          </a:p>
        </p:txBody>
      </p:sp>
      <p:sp>
        <p:nvSpPr>
          <p:cNvPr id="3" name="Content Placeholder 2"/>
          <p:cNvSpPr>
            <a:spLocks noGrp="1"/>
          </p:cNvSpPr>
          <p:nvPr>
            <p:ph idx="1"/>
          </p:nvPr>
        </p:nvSpPr>
        <p:spPr/>
        <p:txBody>
          <a:bodyPr/>
          <a:lstStyle/>
          <a:p>
            <a:r>
              <a:rPr lang="en-US" dirty="0" smtClean="0"/>
              <a:t>Sustainable agriculture</a:t>
            </a:r>
          </a:p>
          <a:p>
            <a:r>
              <a:rPr lang="en-US" dirty="0" smtClean="0"/>
              <a:t>Diversification of social/economic roles</a:t>
            </a:r>
          </a:p>
          <a:p>
            <a:r>
              <a:rPr lang="en-US" dirty="0" smtClean="0"/>
              <a:t>Use of new technologies (irrigation, bronze)</a:t>
            </a:r>
          </a:p>
          <a:p>
            <a:r>
              <a:rPr lang="en-US" dirty="0" smtClean="0"/>
              <a:t>Creation of record keeping (writing)</a:t>
            </a:r>
          </a:p>
          <a:p>
            <a:endParaRPr lang="en-US" dirty="0" smtClean="0"/>
          </a:p>
          <a:p>
            <a:endParaRPr lang="en-US" dirty="0" smtClean="0"/>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Greek Persian Wars</a:t>
            </a:r>
            <a:endParaRPr lang="en-US" dirty="0"/>
          </a:p>
        </p:txBody>
      </p:sp>
      <p:sp>
        <p:nvSpPr>
          <p:cNvPr id="3" name="Content Placeholder 2"/>
          <p:cNvSpPr>
            <a:spLocks noGrp="1"/>
          </p:cNvSpPr>
          <p:nvPr>
            <p:ph idx="1"/>
          </p:nvPr>
        </p:nvSpPr>
        <p:spPr/>
        <p:txBody>
          <a:bodyPr/>
          <a:lstStyle/>
          <a:p>
            <a:r>
              <a:rPr lang="en-US" dirty="0" smtClean="0"/>
              <a:t>499-490 B.C.---Darius ends tax revolt in Ionia, overwhelms Macedonia and Thrace.  Pushes to conquer all of Greece: Athens and Sparta---but at Battle of Marathon, 490 B.C., defeated by smaller Greek armies.</a:t>
            </a:r>
          </a:p>
          <a:p>
            <a:pPr>
              <a:buNone/>
            </a:pPr>
            <a:r>
              <a:rPr lang="en-US" dirty="0" smtClean="0"/>
              <a:t>  </a:t>
            </a:r>
          </a:p>
          <a:p>
            <a:endParaRPr lang="en-US" dirty="0"/>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Xerxes  480 B.C.</a:t>
            </a:r>
            <a:endParaRPr lang="en-US" dirty="0"/>
          </a:p>
        </p:txBody>
      </p:sp>
      <p:sp>
        <p:nvSpPr>
          <p:cNvPr id="3" name="Content Placeholder 2"/>
          <p:cNvSpPr>
            <a:spLocks noGrp="1"/>
          </p:cNvSpPr>
          <p:nvPr>
            <p:ph idx="1"/>
          </p:nvPr>
        </p:nvSpPr>
        <p:spPr/>
        <p:txBody>
          <a:bodyPr/>
          <a:lstStyle/>
          <a:p>
            <a:r>
              <a:rPr lang="en-US" dirty="0" smtClean="0"/>
              <a:t>Thermopylae---  300 Spartans, hold off Persians, but ultimately defeated…gains time for other Greeks to gather.   Athens sacked by Persians</a:t>
            </a:r>
          </a:p>
          <a:p>
            <a:endParaRPr lang="en-US" dirty="0" smtClean="0"/>
          </a:p>
          <a:p>
            <a:endParaRPr lang="en-US" dirty="0" smtClean="0"/>
          </a:p>
          <a:p>
            <a:endParaRPr lang="en-US" dirty="0"/>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Salamis, fall of 480 B.C.</a:t>
            </a:r>
            <a:endParaRPr lang="en-US" dirty="0"/>
          </a:p>
        </p:txBody>
      </p:sp>
      <p:sp>
        <p:nvSpPr>
          <p:cNvPr id="3" name="Content Placeholder 2"/>
          <p:cNvSpPr>
            <a:spLocks noGrp="1"/>
          </p:cNvSpPr>
          <p:nvPr>
            <p:ph idx="1"/>
          </p:nvPr>
        </p:nvSpPr>
        <p:spPr/>
        <p:txBody>
          <a:bodyPr/>
          <a:lstStyle/>
          <a:p>
            <a:r>
              <a:rPr lang="en-US" dirty="0" smtClean="0"/>
              <a:t>Navel battle at which smaller Greek warships outmaneuvered Persian fleet.  Xerxes returns to Persia, leaves his standing army in Greece.</a:t>
            </a:r>
            <a:endParaRPr lang="en-US" dirty="0"/>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Plataea</a:t>
            </a:r>
            <a:endParaRPr lang="en-US" dirty="0"/>
          </a:p>
        </p:txBody>
      </p:sp>
      <p:sp>
        <p:nvSpPr>
          <p:cNvPr id="3" name="Content Placeholder 2"/>
          <p:cNvSpPr>
            <a:spLocks noGrp="1"/>
          </p:cNvSpPr>
          <p:nvPr>
            <p:ph idx="1"/>
          </p:nvPr>
        </p:nvSpPr>
        <p:spPr/>
        <p:txBody>
          <a:bodyPr/>
          <a:lstStyle/>
          <a:p>
            <a:r>
              <a:rPr lang="en-US" dirty="0" smtClean="0"/>
              <a:t>Equally matched Greek and Persian armies, but Greeks won due to superior armament.  Persians give up invasion of Greece and retreated to Asia Minor.</a:t>
            </a:r>
          </a:p>
          <a:p>
            <a:r>
              <a:rPr lang="en-US" dirty="0" smtClean="0"/>
              <a:t>449 B.C. Treaty signed between Greece and Persia</a:t>
            </a:r>
            <a:endParaRPr lang="en-US" dirty="0"/>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5218" name="Picture 2" descr="Image result for darius and greece map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0"/>
            <a:ext cx="7391400" cy="5909424"/>
          </a:xfrm>
          <a:prstGeom prst="rect">
            <a:avLst/>
          </a:prstGeom>
          <a:noFill/>
        </p:spPr>
      </p:pic>
      <p:sp>
        <p:nvSpPr>
          <p:cNvPr id="5" name="Rectangle 4"/>
          <p:cNvSpPr/>
          <p:nvPr/>
        </p:nvSpPr>
        <p:spPr>
          <a:xfrm>
            <a:off x="914400" y="6019800"/>
            <a:ext cx="7162800" cy="646331"/>
          </a:xfrm>
          <a:prstGeom prst="rect">
            <a:avLst/>
          </a:prstGeom>
        </p:spPr>
        <p:txBody>
          <a:bodyPr wrap="square">
            <a:spAutoFit/>
          </a:bodyPr>
          <a:lstStyle/>
          <a:p>
            <a:r>
              <a:rPr lang="en-US" dirty="0" smtClean="0"/>
              <a:t>https://upload.wikimedia.org/wikipedia/commons/thumb/3/3a/Map_Greco-Persian_Wars-en.svg/2000px-Map_Greco-Persian_Wars-en.svg.png</a:t>
            </a:r>
            <a:endParaRPr lang="en-US" dirty="0"/>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Achaemenid</a:t>
            </a:r>
            <a:r>
              <a:rPr lang="en-US" dirty="0" smtClean="0"/>
              <a:t> Empire</a:t>
            </a:r>
            <a:endParaRPr lang="en-US" dirty="0"/>
          </a:p>
        </p:txBody>
      </p:sp>
      <p:sp>
        <p:nvSpPr>
          <p:cNvPr id="3" name="Content Placeholder 2"/>
          <p:cNvSpPr>
            <a:spLocks noGrp="1"/>
          </p:cNvSpPr>
          <p:nvPr>
            <p:ph idx="1"/>
          </p:nvPr>
        </p:nvSpPr>
        <p:spPr/>
        <p:txBody>
          <a:bodyPr/>
          <a:lstStyle/>
          <a:p>
            <a:r>
              <a:rPr lang="en-US" dirty="0" smtClean="0"/>
              <a:t>Lasted another 200 years, still a great empire, but with diminishing power in region until finally overcome by Alexander the Great in 334 B.C.</a:t>
            </a:r>
            <a:endParaRPr lang="en-US" dirty="0"/>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Ancient India</a:t>
            </a:r>
            <a:endParaRPr lang="en-US" dirty="0"/>
          </a:p>
        </p:txBody>
      </p:sp>
      <p:sp>
        <p:nvSpPr>
          <p:cNvPr id="3" name="Content Placeholder 2"/>
          <p:cNvSpPr>
            <a:spLocks noGrp="1"/>
          </p:cNvSpPr>
          <p:nvPr>
            <p:ph idx="1"/>
          </p:nvPr>
        </p:nvSpPr>
        <p:spPr/>
        <p:txBody>
          <a:bodyPr/>
          <a:lstStyle/>
          <a:p>
            <a:r>
              <a:rPr lang="en-US" dirty="0" smtClean="0"/>
              <a:t>About 500 B.C.-1000 A.D.</a:t>
            </a:r>
          </a:p>
          <a:p>
            <a:r>
              <a:rPr lang="en-US" dirty="0" smtClean="0"/>
              <a:t>Shift in cultural dominance from the Indus to the Ganges (west to east).</a:t>
            </a:r>
          </a:p>
          <a:p>
            <a:endParaRPr lang="en-US" dirty="0"/>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67266" name="Picture 2" descr="Image result for map of ancient india"/>
          <p:cNvPicPr>
            <a:picLocks noChangeAspect="1" noChangeArrowheads="1"/>
          </p:cNvPicPr>
          <p:nvPr/>
        </p:nvPicPr>
        <p:blipFill>
          <a:blip r:embed="rId2" cstate="print"/>
          <a:srcRect/>
          <a:stretch>
            <a:fillRect/>
          </a:stretch>
        </p:blipFill>
        <p:spPr bwMode="auto">
          <a:xfrm>
            <a:off x="609600" y="0"/>
            <a:ext cx="7620000" cy="6238875"/>
          </a:xfrm>
          <a:prstGeom prst="rect">
            <a:avLst/>
          </a:prstGeom>
          <a:noFill/>
        </p:spPr>
      </p:pic>
      <p:sp>
        <p:nvSpPr>
          <p:cNvPr id="5" name="Rectangle 4"/>
          <p:cNvSpPr/>
          <p:nvPr/>
        </p:nvSpPr>
        <p:spPr>
          <a:xfrm>
            <a:off x="2133600" y="6019800"/>
            <a:ext cx="4572000" cy="646331"/>
          </a:xfrm>
          <a:prstGeom prst="rect">
            <a:avLst/>
          </a:prstGeom>
        </p:spPr>
        <p:txBody>
          <a:bodyPr>
            <a:spAutoFit/>
          </a:bodyPr>
          <a:lstStyle/>
          <a:p>
            <a:r>
              <a:rPr lang="en-US" dirty="0" smtClean="0"/>
              <a:t>https://upload.wikimedia.org/wikipedia/commons/f/ff/Ancient_india.png</a:t>
            </a:r>
            <a:endParaRPr lang="en-US" dirty="0"/>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Indus region—Persian control 550-330 B.C., followed by Alexander the Great in 337, later splinters into numerous local kingdoms.  Alexander marched as far as the Ganges River. But troops threatened to mutiny and returned to Babylon via overland routes through coastline and desert.</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Centers of Early Civilization</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Magadha culture</a:t>
            </a:r>
            <a:endParaRPr lang="en-US" dirty="0"/>
          </a:p>
        </p:txBody>
      </p:sp>
      <p:sp>
        <p:nvSpPr>
          <p:cNvPr id="3" name="Content Placeholder 2"/>
          <p:cNvSpPr>
            <a:spLocks noGrp="1"/>
          </p:cNvSpPr>
          <p:nvPr>
            <p:ph idx="1"/>
          </p:nvPr>
        </p:nvSpPr>
        <p:spPr/>
        <p:txBody>
          <a:bodyPr/>
          <a:lstStyle/>
          <a:p>
            <a:r>
              <a:rPr lang="en-US" dirty="0" smtClean="0"/>
              <a:t>Ganges River, home of Buddha.  Becomes a dominant group and northeast India---</a:t>
            </a:r>
            <a:endParaRPr lang="en-US" dirty="0"/>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67266" name="Picture 2" descr="Image result for map of ancient india"/>
          <p:cNvPicPr>
            <a:picLocks noChangeAspect="1" noChangeArrowheads="1"/>
          </p:cNvPicPr>
          <p:nvPr/>
        </p:nvPicPr>
        <p:blipFill>
          <a:blip r:embed="rId2" cstate="print"/>
          <a:srcRect/>
          <a:stretch>
            <a:fillRect/>
          </a:stretch>
        </p:blipFill>
        <p:spPr bwMode="auto">
          <a:xfrm>
            <a:off x="609600" y="0"/>
            <a:ext cx="7620000" cy="6238875"/>
          </a:xfrm>
          <a:prstGeom prst="rect">
            <a:avLst/>
          </a:prstGeom>
          <a:noFill/>
        </p:spPr>
      </p:pic>
      <p:sp>
        <p:nvSpPr>
          <p:cNvPr id="5" name="Rectangle 4"/>
          <p:cNvSpPr/>
          <p:nvPr/>
        </p:nvSpPr>
        <p:spPr>
          <a:xfrm>
            <a:off x="2133600" y="6019800"/>
            <a:ext cx="4572000" cy="646331"/>
          </a:xfrm>
          <a:prstGeom prst="rect">
            <a:avLst/>
          </a:prstGeom>
        </p:spPr>
        <p:txBody>
          <a:bodyPr>
            <a:spAutoFit/>
          </a:bodyPr>
          <a:lstStyle/>
          <a:p>
            <a:r>
              <a:rPr lang="en-US" dirty="0" smtClean="0"/>
              <a:t>https://upload.wikimedia.org/wikipedia/commons/f/ff/Ancient_india.png</a:t>
            </a:r>
            <a:endParaRPr lang="en-US" dirty="0"/>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Maurya</a:t>
            </a:r>
            <a:r>
              <a:rPr lang="en-US" dirty="0" smtClean="0"/>
              <a:t> Empire</a:t>
            </a:r>
            <a:endParaRPr lang="en-US" dirty="0"/>
          </a:p>
        </p:txBody>
      </p:sp>
      <p:sp>
        <p:nvSpPr>
          <p:cNvPr id="3" name="Content Placeholder 2"/>
          <p:cNvSpPr>
            <a:spLocks noGrp="1"/>
          </p:cNvSpPr>
          <p:nvPr>
            <p:ph idx="1"/>
          </p:nvPr>
        </p:nvSpPr>
        <p:spPr/>
        <p:txBody>
          <a:bodyPr/>
          <a:lstStyle/>
          <a:p>
            <a:r>
              <a:rPr lang="en-US" dirty="0" err="1" smtClean="0"/>
              <a:t>Maurya</a:t>
            </a:r>
            <a:r>
              <a:rPr lang="en-US" dirty="0" smtClean="0"/>
              <a:t> dominate group in from Magadha region following Alexander's near invasion, around 322 B.C., lasted until 185 B.C.  </a:t>
            </a:r>
          </a:p>
          <a:p>
            <a:r>
              <a:rPr lang="en-US" dirty="0" smtClean="0"/>
              <a:t>Much of India unified under </a:t>
            </a:r>
            <a:r>
              <a:rPr lang="en-US" dirty="0" err="1" smtClean="0"/>
              <a:t>Maurya</a:t>
            </a:r>
            <a:r>
              <a:rPr lang="en-US" dirty="0" smtClean="0"/>
              <a:t> rule…Leader—Chandragupta </a:t>
            </a:r>
            <a:r>
              <a:rPr lang="en-US" dirty="0" err="1" smtClean="0"/>
              <a:t>Maurya</a:t>
            </a:r>
            <a:endParaRPr lang="en-US" dirty="0" smtClean="0"/>
          </a:p>
          <a:p>
            <a:r>
              <a:rPr lang="en-US" dirty="0" smtClean="0"/>
              <a:t>Key </a:t>
            </a:r>
            <a:r>
              <a:rPr lang="en-US" dirty="0" err="1" smtClean="0"/>
              <a:t>Maurya</a:t>
            </a:r>
            <a:r>
              <a:rPr lang="en-US" dirty="0" smtClean="0"/>
              <a:t> leader—</a:t>
            </a:r>
            <a:r>
              <a:rPr lang="en-US" dirty="0" err="1" smtClean="0"/>
              <a:t>Ashoka</a:t>
            </a:r>
            <a:r>
              <a:rPr lang="en-US" dirty="0" smtClean="0"/>
              <a:t> the Great, 272-232 B.C.</a:t>
            </a:r>
            <a:endParaRPr lang="en-US" dirty="0"/>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Ashoka</a:t>
            </a:r>
            <a:endParaRPr lang="en-US" dirty="0"/>
          </a:p>
        </p:txBody>
      </p:sp>
      <p:sp>
        <p:nvSpPr>
          <p:cNvPr id="3" name="Content Placeholder 2"/>
          <p:cNvSpPr>
            <a:spLocks noGrp="1"/>
          </p:cNvSpPr>
          <p:nvPr>
            <p:ph idx="1"/>
          </p:nvPr>
        </p:nvSpPr>
        <p:spPr/>
        <p:txBody>
          <a:bodyPr/>
          <a:lstStyle/>
          <a:p>
            <a:r>
              <a:rPr lang="en-US" dirty="0" smtClean="0"/>
              <a:t>READING ASSIGNMENT:  Article entitled </a:t>
            </a:r>
            <a:r>
              <a:rPr lang="en-US" dirty="0" err="1" smtClean="0"/>
              <a:t>Ashoka</a:t>
            </a:r>
            <a:r>
              <a:rPr lang="en-US" dirty="0" smtClean="0"/>
              <a:t> by </a:t>
            </a:r>
            <a:r>
              <a:rPr lang="en-US" b="1" dirty="0" err="1" smtClean="0">
                <a:hlinkClick r:id="rId2" tooltip="User Page: Cristian Violatti"/>
              </a:rPr>
              <a:t>Cristian</a:t>
            </a:r>
            <a:r>
              <a:rPr lang="en-US" b="1" dirty="0" smtClean="0">
                <a:hlinkClick r:id="rId2" tooltip="User Page: Cristian Violatti"/>
              </a:rPr>
              <a:t> </a:t>
            </a:r>
            <a:r>
              <a:rPr lang="en-US" b="1" dirty="0" err="1" smtClean="0">
                <a:hlinkClick r:id="rId2" tooltip="User Page: Cristian Violatti"/>
              </a:rPr>
              <a:t>Violatti</a:t>
            </a:r>
            <a:r>
              <a:rPr lang="en-US" dirty="0" smtClean="0"/>
              <a:t>  found at </a:t>
            </a:r>
            <a:r>
              <a:rPr lang="en-US" dirty="0" smtClean="0">
                <a:hlinkClick r:id="rId3"/>
              </a:rPr>
              <a:t>http://www.ancient.eu/Ashoka/</a:t>
            </a:r>
            <a:endParaRPr lang="en-US" dirty="0" smtClean="0"/>
          </a:p>
          <a:p>
            <a:pPr>
              <a:buNone/>
            </a:pPr>
            <a:r>
              <a:rPr lang="en-US" dirty="0" smtClean="0"/>
              <a:t/>
            </a:r>
            <a:br>
              <a:rPr lang="en-US" dirty="0" smtClean="0"/>
            </a:br>
            <a:endParaRPr lang="en-US" dirty="0"/>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err="1" smtClean="0"/>
              <a:t>Ashoka</a:t>
            </a:r>
            <a:r>
              <a:rPr lang="en-US" dirty="0" smtClean="0"/>
              <a:t>, consolidates </a:t>
            </a:r>
            <a:r>
              <a:rPr lang="en-US" dirty="0" err="1" smtClean="0"/>
              <a:t>Maurya</a:t>
            </a:r>
            <a:r>
              <a:rPr lang="en-US" dirty="0" smtClean="0"/>
              <a:t> Empire in India.  Conquers with great brutality, and ruled just as harshly.</a:t>
            </a:r>
          </a:p>
          <a:p>
            <a:r>
              <a:rPr lang="en-US" dirty="0" smtClean="0"/>
              <a:t>Around 260 B.C., after especially violent war, </a:t>
            </a:r>
            <a:r>
              <a:rPr lang="en-US" dirty="0" err="1" smtClean="0"/>
              <a:t>Ashoka</a:t>
            </a:r>
            <a:r>
              <a:rPr lang="en-US" dirty="0" smtClean="0"/>
              <a:t> rejects violence and embraces a non-violent policy toward humans and animals.  Published in the Edict of </a:t>
            </a:r>
            <a:r>
              <a:rPr lang="en-US" dirty="0" err="1" smtClean="0"/>
              <a:t>Ashoka</a:t>
            </a:r>
            <a:r>
              <a:rPr lang="en-US" dirty="0" smtClean="0"/>
              <a:t>.</a:t>
            </a:r>
          </a:p>
          <a:p>
            <a:endParaRPr lang="en-US" dirty="0"/>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5105400"/>
            <a:ext cx="8229600" cy="4525963"/>
          </a:xfrm>
        </p:spPr>
        <p:txBody>
          <a:bodyPr/>
          <a:lstStyle/>
          <a:p>
            <a:r>
              <a:rPr lang="en-US" dirty="0" smtClean="0"/>
              <a:t>http://www.ancient.eu/uploads/images/display-259.jpg?v=1431031697</a:t>
            </a:r>
            <a:endParaRPr lang="en-US" dirty="0"/>
          </a:p>
        </p:txBody>
      </p:sp>
      <p:pic>
        <p:nvPicPr>
          <p:cNvPr id="278530" name="Picture 2" descr="http://www.ancient.eu/uploads/images/259.jpg?v=1431031697"/>
          <p:cNvPicPr>
            <a:picLocks noChangeAspect="1" noChangeArrowheads="1"/>
          </p:cNvPicPr>
          <p:nvPr/>
        </p:nvPicPr>
        <p:blipFill>
          <a:blip r:embed="rId2" cstate="print"/>
          <a:srcRect/>
          <a:stretch>
            <a:fillRect/>
          </a:stretch>
        </p:blipFill>
        <p:spPr bwMode="auto">
          <a:xfrm>
            <a:off x="1752599" y="0"/>
            <a:ext cx="5711913" cy="4924426"/>
          </a:xfrm>
          <a:prstGeom prst="rect">
            <a:avLst/>
          </a:prstGeom>
          <a:noFill/>
        </p:spPr>
      </p:pic>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Ashoka</a:t>
            </a:r>
            <a:r>
              <a:rPr lang="en-US" dirty="0" smtClean="0"/>
              <a:t> and Buddhism</a:t>
            </a:r>
            <a:endParaRPr lang="en-US" dirty="0"/>
          </a:p>
        </p:txBody>
      </p:sp>
      <p:sp>
        <p:nvSpPr>
          <p:cNvPr id="3" name="Content Placeholder 2"/>
          <p:cNvSpPr>
            <a:spLocks noGrp="1"/>
          </p:cNvSpPr>
          <p:nvPr>
            <p:ph idx="1"/>
          </p:nvPr>
        </p:nvSpPr>
        <p:spPr/>
        <p:txBody>
          <a:bodyPr/>
          <a:lstStyle/>
          <a:p>
            <a:pPr>
              <a:buNone/>
            </a:pPr>
            <a:r>
              <a:rPr lang="en-US" dirty="0" err="1" smtClean="0"/>
              <a:t>Ashoka</a:t>
            </a:r>
            <a:r>
              <a:rPr lang="en-US" dirty="0" smtClean="0"/>
              <a:t> establishes Buddhism as religion of empire and sends missionaries to South East Asia, China, Persia, Egypt, Africa…..</a:t>
            </a:r>
          </a:p>
          <a:p>
            <a:pPr>
              <a:buNone/>
            </a:pPr>
            <a:r>
              <a:rPr lang="en-US" dirty="0" smtClean="0"/>
              <a:t>Spread of Buddhism as world religion.</a:t>
            </a:r>
          </a:p>
          <a:p>
            <a:pPr>
              <a:buNone/>
            </a:pPr>
            <a:r>
              <a:rPr lang="en-US" dirty="0" smtClean="0"/>
              <a:t>Remains tolerant of other religions</a:t>
            </a:r>
          </a:p>
          <a:p>
            <a:pPr>
              <a:buNone/>
            </a:pPr>
            <a:endParaRPr lang="en-US" dirty="0"/>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 200 B.C.-320 A.D.</a:t>
            </a:r>
            <a:endParaRPr lang="en-US" dirty="0"/>
          </a:p>
        </p:txBody>
      </p:sp>
      <p:sp>
        <p:nvSpPr>
          <p:cNvPr id="3" name="Content Placeholder 2"/>
          <p:cNvSpPr>
            <a:spLocks noGrp="1"/>
          </p:cNvSpPr>
          <p:nvPr>
            <p:ph idx="1"/>
          </p:nvPr>
        </p:nvSpPr>
        <p:spPr/>
        <p:txBody>
          <a:bodyPr/>
          <a:lstStyle/>
          <a:p>
            <a:r>
              <a:rPr lang="en-US" dirty="0" smtClean="0"/>
              <a:t>Various states gained control:  some centralization in a few groups.</a:t>
            </a:r>
          </a:p>
          <a:p>
            <a:r>
              <a:rPr lang="en-US" dirty="0" smtClean="0"/>
              <a:t>Hinduism flourished, often preferred by local rulers.</a:t>
            </a:r>
          </a:p>
          <a:p>
            <a:r>
              <a:rPr lang="en-US" dirty="0" smtClean="0"/>
              <a:t>India expanded political and trade over much of Southeast Asia, with vast shipping routes.  Continued trade with West.</a:t>
            </a:r>
            <a:endParaRPr lang="en-US" dirty="0"/>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Gupta Empire </a:t>
            </a:r>
            <a:endParaRPr lang="en-US" dirty="0"/>
          </a:p>
        </p:txBody>
      </p:sp>
      <p:sp>
        <p:nvSpPr>
          <p:cNvPr id="3" name="Content Placeholder 2"/>
          <p:cNvSpPr>
            <a:spLocks noGrp="1"/>
          </p:cNvSpPr>
          <p:nvPr>
            <p:ph idx="1"/>
          </p:nvPr>
        </p:nvSpPr>
        <p:spPr/>
        <p:txBody>
          <a:bodyPr/>
          <a:lstStyle/>
          <a:p>
            <a:r>
              <a:rPr lang="en-US" dirty="0" smtClean="0"/>
              <a:t>Reading Assignment: Article entitled Gupta Empire by </a:t>
            </a:r>
            <a:r>
              <a:rPr lang="en-US" dirty="0" err="1" smtClean="0"/>
              <a:t>Dola</a:t>
            </a:r>
            <a:r>
              <a:rPr lang="en-US" dirty="0" smtClean="0"/>
              <a:t> R.C. found at http://www.ancient.eu/Gupta_Empire/</a:t>
            </a:r>
          </a:p>
          <a:p>
            <a:endParaRPr lang="en-US" dirty="0" smtClean="0"/>
          </a:p>
          <a:p>
            <a:endParaRPr lang="en-US" dirty="0"/>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Gupta Empire</a:t>
            </a:r>
            <a:endParaRPr lang="en-US" dirty="0"/>
          </a:p>
        </p:txBody>
      </p:sp>
      <p:sp>
        <p:nvSpPr>
          <p:cNvPr id="3" name="Content Placeholder 2"/>
          <p:cNvSpPr>
            <a:spLocks noGrp="1"/>
          </p:cNvSpPr>
          <p:nvPr>
            <p:ph idx="1"/>
          </p:nvPr>
        </p:nvSpPr>
        <p:spPr/>
        <p:txBody>
          <a:bodyPr/>
          <a:lstStyle/>
          <a:p>
            <a:r>
              <a:rPr lang="en-US" dirty="0" smtClean="0"/>
              <a:t>Hinduism flourished in particular, other religions too…Buddhism and Jainism</a:t>
            </a:r>
          </a:p>
          <a:p>
            <a:r>
              <a:rPr lang="en-US" dirty="0" smtClean="0"/>
              <a:t>Ganges River area---320-650 A.D.</a:t>
            </a:r>
          </a:p>
          <a:p>
            <a:r>
              <a:rPr lang="en-US" dirty="0" smtClean="0"/>
              <a:t>Golden Age of Indian culture: art, trade, architecture flourished.  </a:t>
            </a:r>
          </a:p>
          <a:p>
            <a:r>
              <a:rPr lang="en-US" dirty="0" smtClean="0"/>
              <a:t>United most of northern India.</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Between 5000 and 3500 B.C.</a:t>
            </a:r>
            <a:endParaRPr lang="en-US" dirty="0"/>
          </a:p>
        </p:txBody>
      </p:sp>
      <p:sp>
        <p:nvSpPr>
          <p:cNvPr id="3" name="Content Placeholder 2"/>
          <p:cNvSpPr>
            <a:spLocks noGrp="1"/>
          </p:cNvSpPr>
          <p:nvPr>
            <p:ph idx="1"/>
          </p:nvPr>
        </p:nvSpPr>
        <p:spPr/>
        <p:txBody>
          <a:bodyPr/>
          <a:lstStyle/>
          <a:p>
            <a:r>
              <a:rPr lang="en-US" dirty="0" smtClean="0"/>
              <a:t>Mesopotamia </a:t>
            </a:r>
          </a:p>
          <a:p>
            <a:r>
              <a:rPr lang="en-US" dirty="0" smtClean="0"/>
              <a:t>India</a:t>
            </a:r>
          </a:p>
          <a:p>
            <a:r>
              <a:rPr lang="en-US" dirty="0" smtClean="0"/>
              <a:t>China</a:t>
            </a:r>
          </a:p>
          <a:p>
            <a:r>
              <a:rPr lang="en-US" dirty="0" smtClean="0"/>
              <a:t>Egypt</a:t>
            </a:r>
          </a:p>
          <a:p>
            <a:r>
              <a:rPr lang="en-US" dirty="0" smtClean="0"/>
              <a:t>Peru</a:t>
            </a:r>
          </a:p>
          <a:p>
            <a:r>
              <a:rPr lang="en-US" dirty="0" smtClean="0"/>
              <a:t>Mesoamerica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33400" y="6096000"/>
            <a:ext cx="8229600" cy="4525963"/>
          </a:xfrm>
        </p:spPr>
        <p:txBody>
          <a:bodyPr>
            <a:normAutofit/>
          </a:bodyPr>
          <a:lstStyle/>
          <a:p>
            <a:r>
              <a:rPr lang="en-US" sz="1800" dirty="0" smtClean="0"/>
              <a:t>https://upload.wikimedia.org/wikipedia/commons/4/47/Guptaempire.gif</a:t>
            </a:r>
            <a:endParaRPr lang="en-US" sz="1800" dirty="0"/>
          </a:p>
        </p:txBody>
      </p:sp>
      <p:pic>
        <p:nvPicPr>
          <p:cNvPr id="1026" name="Picture 2" descr="Image result for map of gupta empire"/>
          <p:cNvPicPr>
            <a:picLocks noChangeAspect="1" noChangeArrowheads="1"/>
          </p:cNvPicPr>
          <p:nvPr/>
        </p:nvPicPr>
        <p:blipFill>
          <a:blip r:embed="rId2" cstate="print"/>
          <a:srcRect/>
          <a:stretch>
            <a:fillRect/>
          </a:stretch>
        </p:blipFill>
        <p:spPr bwMode="auto">
          <a:xfrm>
            <a:off x="1219200" y="0"/>
            <a:ext cx="6934200" cy="5842065"/>
          </a:xfrm>
          <a:prstGeom prst="rect">
            <a:avLst/>
          </a:prstGeom>
          <a:noFill/>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Huns in India</a:t>
            </a:r>
            <a:endParaRPr lang="en-US" dirty="0"/>
          </a:p>
        </p:txBody>
      </p:sp>
      <p:sp>
        <p:nvSpPr>
          <p:cNvPr id="3" name="Content Placeholder 2"/>
          <p:cNvSpPr>
            <a:spLocks noGrp="1"/>
          </p:cNvSpPr>
          <p:nvPr>
            <p:ph idx="1"/>
          </p:nvPr>
        </p:nvSpPr>
        <p:spPr/>
        <p:txBody>
          <a:bodyPr/>
          <a:lstStyle/>
          <a:p>
            <a:r>
              <a:rPr lang="en-US" dirty="0" smtClean="0"/>
              <a:t>After 650 A.D. central Asian warrior groups (Huns) gained control of northwest India and through warfare disrupted the other kingdoms in India.  Destabilized central authority.</a:t>
            </a:r>
          </a:p>
          <a:p>
            <a:endParaRPr lang="en-US" dirty="0"/>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Muslim Conquest</a:t>
            </a:r>
            <a:endParaRPr lang="en-US" dirty="0"/>
          </a:p>
        </p:txBody>
      </p:sp>
      <p:sp>
        <p:nvSpPr>
          <p:cNvPr id="3" name="Content Placeholder 2"/>
          <p:cNvSpPr>
            <a:spLocks noGrp="1"/>
          </p:cNvSpPr>
          <p:nvPr>
            <p:ph idx="1"/>
          </p:nvPr>
        </p:nvSpPr>
        <p:spPr/>
        <p:txBody>
          <a:bodyPr/>
          <a:lstStyle/>
          <a:p>
            <a:r>
              <a:rPr lang="en-US" dirty="0" smtClean="0"/>
              <a:t>712 A.D.  Muslim, Umayyad Empire, gains control of Indus Valley, and has constant struggles with rest of India.  </a:t>
            </a:r>
          </a:p>
          <a:p>
            <a:r>
              <a:rPr lang="en-US" dirty="0" smtClean="0"/>
              <a:t>Islam official religion of conquered territories; less tolerant of other faiths…yet…sometimes a synthesis of faiths…</a:t>
            </a:r>
          </a:p>
          <a:p>
            <a:endParaRPr lang="en-US" dirty="0"/>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Muslim Control</a:t>
            </a:r>
            <a:endParaRPr lang="en-US" dirty="0"/>
          </a:p>
        </p:txBody>
      </p:sp>
      <p:sp>
        <p:nvSpPr>
          <p:cNvPr id="3" name="Content Placeholder 2"/>
          <p:cNvSpPr>
            <a:spLocks noGrp="1"/>
          </p:cNvSpPr>
          <p:nvPr>
            <p:ph idx="1"/>
          </p:nvPr>
        </p:nvSpPr>
        <p:spPr/>
        <p:txBody>
          <a:bodyPr>
            <a:normAutofit lnSpcReduction="10000"/>
          </a:bodyPr>
          <a:lstStyle/>
          <a:p>
            <a:r>
              <a:rPr lang="en-US" dirty="0" smtClean="0"/>
              <a:t>Over next hundreds of years, Muslims gained considerable control in India, especially in north mountains regions and on the western coast.   Around 1200 A.D., India comes under control of Muslims from Turkey, establish the Delhi Sultanate, lasted under about 1400 A.D.</a:t>
            </a:r>
          </a:p>
          <a:p>
            <a:r>
              <a:rPr lang="en-US" dirty="0" smtClean="0"/>
              <a:t>Often associated with international trade.</a:t>
            </a:r>
          </a:p>
          <a:p>
            <a:r>
              <a:rPr lang="en-US" dirty="0" smtClean="0"/>
              <a:t>For the most part did not integrate into Indian cultures.   </a:t>
            </a:r>
            <a:endParaRPr lang="en-US" dirty="0"/>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China  500 B.C. 1000 A.D.</a:t>
            </a:r>
            <a:endParaRPr lang="en-US" dirty="0"/>
          </a:p>
        </p:txBody>
      </p:sp>
      <p:sp>
        <p:nvSpPr>
          <p:cNvPr id="3" name="Content Placeholder 2"/>
          <p:cNvSpPr>
            <a:spLocks noGrp="1"/>
          </p:cNvSpPr>
          <p:nvPr>
            <p:ph idx="1"/>
          </p:nvPr>
        </p:nvSpPr>
        <p:spPr/>
        <p:txBody>
          <a:bodyPr/>
          <a:lstStyle/>
          <a:p>
            <a:r>
              <a:rPr lang="en-US" dirty="0" smtClean="0"/>
              <a:t>READING ASSIGNMENT:   Article entitled Ancient China by Joshua Mark found at https://www.ancient.eu/china/</a:t>
            </a:r>
            <a:endParaRPr lang="en-US" dirty="0"/>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Qin Dynasty 221-206 B.C.</a:t>
            </a:r>
            <a:endParaRPr lang="en-US" dirty="0"/>
          </a:p>
        </p:txBody>
      </p:sp>
      <p:sp>
        <p:nvSpPr>
          <p:cNvPr id="3" name="Content Placeholder 2"/>
          <p:cNvSpPr>
            <a:spLocks noGrp="1"/>
          </p:cNvSpPr>
          <p:nvPr>
            <p:ph idx="1"/>
          </p:nvPr>
        </p:nvSpPr>
        <p:spPr/>
        <p:txBody>
          <a:bodyPr/>
          <a:lstStyle/>
          <a:p>
            <a:r>
              <a:rPr lang="en-US" dirty="0" smtClean="0"/>
              <a:t>Review:  Imperial China under emperor Shi </a:t>
            </a:r>
            <a:r>
              <a:rPr lang="en-US" dirty="0" err="1" smtClean="0"/>
              <a:t>Huangti</a:t>
            </a:r>
            <a:r>
              <a:rPr lang="en-US" dirty="0" smtClean="0"/>
              <a:t>, great wall begun, from border with Korea in east to desert in west—about 3000 miles;   imperial roads and the Grand Canal linking two rivers to make trade possible.</a:t>
            </a:r>
          </a:p>
          <a:p>
            <a:r>
              <a:rPr lang="en-US" dirty="0" smtClean="0"/>
              <a:t>Legalism as religion of land</a:t>
            </a:r>
            <a:endParaRPr lang="en-US" dirty="0"/>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3400" y="5029200"/>
            <a:ext cx="8229600" cy="4525963"/>
          </a:xfrm>
        </p:spPr>
        <p:txBody>
          <a:bodyPr/>
          <a:lstStyle/>
          <a:p>
            <a:r>
              <a:rPr lang="en-US" dirty="0" smtClean="0"/>
              <a:t>http://www.chinahighlights.com/image/map/ancient/qin-dynasty-map1.gif</a:t>
            </a:r>
            <a:endParaRPr lang="en-US" dirty="0"/>
          </a:p>
        </p:txBody>
      </p:sp>
      <p:pic>
        <p:nvPicPr>
          <p:cNvPr id="1026" name="Picture 2" descr="Image result for map of ancient china qin dynasty"/>
          <p:cNvPicPr>
            <a:picLocks noChangeAspect="1" noChangeArrowheads="1"/>
          </p:cNvPicPr>
          <p:nvPr/>
        </p:nvPicPr>
        <p:blipFill>
          <a:blip r:embed="rId2" cstate="print"/>
          <a:srcRect/>
          <a:stretch>
            <a:fillRect/>
          </a:stretch>
        </p:blipFill>
        <p:spPr bwMode="auto">
          <a:xfrm>
            <a:off x="1143000" y="0"/>
            <a:ext cx="7010400" cy="4962587"/>
          </a:xfrm>
          <a:prstGeom prst="rect">
            <a:avLst/>
          </a:prstGeom>
          <a:noFill/>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 Dynasty 202 B.C.-220 A.D.</a:t>
            </a:r>
            <a:endParaRPr lang="en-US" dirty="0"/>
          </a:p>
        </p:txBody>
      </p:sp>
      <p:sp>
        <p:nvSpPr>
          <p:cNvPr id="3" name="Content Placeholder 2"/>
          <p:cNvSpPr>
            <a:spLocks noGrp="1"/>
          </p:cNvSpPr>
          <p:nvPr>
            <p:ph idx="1"/>
          </p:nvPr>
        </p:nvSpPr>
        <p:spPr/>
        <p:txBody>
          <a:bodyPr>
            <a:normAutofit/>
          </a:bodyPr>
          <a:lstStyle/>
          <a:p>
            <a:r>
              <a:rPr lang="en-US" dirty="0" smtClean="0"/>
              <a:t>Following Qin, rebellion among generals, with Liu-Bang, from province of </a:t>
            </a:r>
            <a:r>
              <a:rPr lang="en-US" dirty="0" err="1" smtClean="0"/>
              <a:t>Hanzhong</a:t>
            </a:r>
            <a:r>
              <a:rPr lang="en-US" dirty="0" smtClean="0"/>
              <a:t> as victor—hence Han Dynasty.</a:t>
            </a:r>
          </a:p>
          <a:p>
            <a:pPr>
              <a:buNone/>
            </a:pPr>
            <a:r>
              <a:rPr lang="en-US" dirty="0" smtClean="0"/>
              <a:t>Under Liu-Bang great stabilization and cultural progress—writing (invention/use of paper), medicine, trade.</a:t>
            </a:r>
          </a:p>
          <a:p>
            <a:pPr>
              <a:buNone/>
            </a:pPr>
            <a:r>
              <a:rPr lang="en-US" dirty="0" smtClean="0"/>
              <a:t>Confucianism religion of land, but tolerant of other faiths.</a:t>
            </a:r>
            <a:endParaRPr lang="en-US" dirty="0"/>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5334000"/>
            <a:ext cx="8229600" cy="4525963"/>
          </a:xfrm>
        </p:spPr>
        <p:txBody>
          <a:bodyPr/>
          <a:lstStyle/>
          <a:p>
            <a:r>
              <a:rPr lang="en-US" dirty="0" smtClean="0"/>
              <a:t>https://upload.wikimedia.org/wikipedia/commons/3/38/Han_Dynasty_100_BCE_%28Chinese%29.png</a:t>
            </a:r>
            <a:endParaRPr lang="en-US" dirty="0"/>
          </a:p>
        </p:txBody>
      </p:sp>
      <p:pic>
        <p:nvPicPr>
          <p:cNvPr id="295938" name="Picture 2" descr="Image result for map of han dynasty china"/>
          <p:cNvPicPr>
            <a:picLocks noChangeAspect="1" noChangeArrowheads="1"/>
          </p:cNvPicPr>
          <p:nvPr/>
        </p:nvPicPr>
        <p:blipFill>
          <a:blip r:embed="rId2" cstate="print"/>
          <a:srcRect/>
          <a:stretch>
            <a:fillRect/>
          </a:stretch>
        </p:blipFill>
        <p:spPr bwMode="auto">
          <a:xfrm>
            <a:off x="762000" y="-1"/>
            <a:ext cx="7620000" cy="5499101"/>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1"/>
            <a:ext cx="8229600" cy="1371600"/>
          </a:xfrm>
        </p:spPr>
        <p:txBody>
          <a:bodyPr/>
          <a:lstStyle/>
          <a:p>
            <a:endParaRPr lang="en-US" dirty="0"/>
          </a:p>
        </p:txBody>
      </p:sp>
      <p:pic>
        <p:nvPicPr>
          <p:cNvPr id="139266" name="Picture 2" descr="Image result for map of worl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28600"/>
            <a:ext cx="9144000" cy="5943600"/>
          </a:xfrm>
          <a:prstGeom prst="ellipse">
            <a:avLst/>
          </a:prstGeom>
          <a:noFill/>
        </p:spPr>
      </p:pic>
      <p:sp>
        <p:nvSpPr>
          <p:cNvPr id="5" name="Rectangle 4"/>
          <p:cNvSpPr/>
          <p:nvPr/>
        </p:nvSpPr>
        <p:spPr>
          <a:xfrm>
            <a:off x="2133600" y="6019800"/>
            <a:ext cx="4572000" cy="646331"/>
          </a:xfrm>
          <a:prstGeom prst="rect">
            <a:avLst/>
          </a:prstGeom>
        </p:spPr>
        <p:txBody>
          <a:bodyPr>
            <a:spAutoFit/>
          </a:bodyPr>
          <a:lstStyle/>
          <a:p>
            <a:r>
              <a:rPr lang="en-US" dirty="0" smtClean="0"/>
              <a:t>http://geology.com/world/world-physical-map.jpg</a:t>
            </a:r>
            <a:endParaRPr lang="en-US" dirty="0"/>
          </a:p>
        </p:txBody>
      </p:sp>
      <p:sp>
        <p:nvSpPr>
          <p:cNvPr id="6" name="Oval 5"/>
          <p:cNvSpPr/>
          <p:nvPr/>
        </p:nvSpPr>
        <p:spPr>
          <a:xfrm>
            <a:off x="5257800" y="29718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953000" y="3352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172200" y="32004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543800" y="25146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590800" y="47244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981200" y="35052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 Wu the Great</a:t>
            </a:r>
            <a:endParaRPr lang="en-US" dirty="0"/>
          </a:p>
        </p:txBody>
      </p:sp>
      <p:sp>
        <p:nvSpPr>
          <p:cNvPr id="3" name="Content Placeholder 2"/>
          <p:cNvSpPr>
            <a:spLocks noGrp="1"/>
          </p:cNvSpPr>
          <p:nvPr>
            <p:ph idx="1"/>
          </p:nvPr>
        </p:nvSpPr>
        <p:spPr/>
        <p:txBody>
          <a:bodyPr/>
          <a:lstStyle/>
          <a:p>
            <a:r>
              <a:rPr lang="en-US" dirty="0" smtClean="0"/>
              <a:t>138 B.C. Sends, Zhan </a:t>
            </a:r>
            <a:r>
              <a:rPr lang="en-US" dirty="0" err="1" smtClean="0"/>
              <a:t>Qian</a:t>
            </a:r>
            <a:r>
              <a:rPr lang="en-US" dirty="0" smtClean="0"/>
              <a:t> an ambassador West to open trade talks with Rome.</a:t>
            </a:r>
          </a:p>
          <a:p>
            <a:r>
              <a:rPr lang="en-US" dirty="0" smtClean="0"/>
              <a:t>Opens in 130 B.C. “Silk Road”---overland caravan routes and trade centers that link Asia and Europe for next 1000 years.</a:t>
            </a:r>
          </a:p>
          <a:p>
            <a:endParaRPr lang="en-US" dirty="0"/>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China: 220-589 A.D.</a:t>
            </a:r>
            <a:endParaRPr lang="en-US" dirty="0"/>
          </a:p>
        </p:txBody>
      </p:sp>
      <p:sp>
        <p:nvSpPr>
          <p:cNvPr id="3" name="Content Placeholder 2"/>
          <p:cNvSpPr>
            <a:spLocks noGrp="1"/>
          </p:cNvSpPr>
          <p:nvPr>
            <p:ph idx="1"/>
          </p:nvPr>
        </p:nvSpPr>
        <p:spPr/>
        <p:txBody>
          <a:bodyPr/>
          <a:lstStyle/>
          <a:p>
            <a:r>
              <a:rPr lang="en-US" dirty="0" smtClean="0"/>
              <a:t>Han Dynasty—as most others, internal rebellions, often over rights of farmers…consistent theme in Chinese history.</a:t>
            </a:r>
          </a:p>
          <a:p>
            <a:r>
              <a:rPr lang="en-US" dirty="0" smtClean="0"/>
              <a:t>Fractured into various states, until united in 589 under Sui Dynasty</a:t>
            </a:r>
            <a:endParaRPr lang="en-US" dirty="0"/>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Sui Dynasty 589-618</a:t>
            </a:r>
            <a:endParaRPr lang="en-US" dirty="0"/>
          </a:p>
        </p:txBody>
      </p:sp>
      <p:sp>
        <p:nvSpPr>
          <p:cNvPr id="3" name="Content Placeholder 2"/>
          <p:cNvSpPr>
            <a:spLocks noGrp="1"/>
          </p:cNvSpPr>
          <p:nvPr>
            <p:ph idx="1"/>
          </p:nvPr>
        </p:nvSpPr>
        <p:spPr/>
        <p:txBody>
          <a:bodyPr/>
          <a:lstStyle/>
          <a:p>
            <a:r>
              <a:rPr lang="en-US" dirty="0" smtClean="0"/>
              <a:t>United China ambitious military and public works—including Grand Canal linking The Yellow and Yangzi rivers.  Over extension of resources, military and building.    Rebellion among generals…another consistent pattern for China and other empires.</a:t>
            </a:r>
          </a:p>
          <a:p>
            <a:r>
              <a:rPr lang="en-US" dirty="0" smtClean="0"/>
              <a:t>Followed by Tang Dynasty </a:t>
            </a:r>
            <a:endParaRPr lang="en-US" dirty="0"/>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Tang Dynasty 618-907 A.D.</a:t>
            </a:r>
            <a:endParaRPr lang="en-US" dirty="0"/>
          </a:p>
        </p:txBody>
      </p:sp>
      <p:sp>
        <p:nvSpPr>
          <p:cNvPr id="3" name="Content Placeholder 2"/>
          <p:cNvSpPr>
            <a:spLocks noGrp="1"/>
          </p:cNvSpPr>
          <p:nvPr>
            <p:ph idx="1"/>
          </p:nvPr>
        </p:nvSpPr>
        <p:spPr/>
        <p:txBody>
          <a:bodyPr/>
          <a:lstStyle/>
          <a:p>
            <a:r>
              <a:rPr lang="en-US" dirty="0" smtClean="0"/>
              <a:t>Expanded borders westward;  especially trade with Byzantium and Muslim central Asia along the Silk Road.  China becomes most prosperous empire in world. </a:t>
            </a:r>
          </a:p>
          <a:p>
            <a:r>
              <a:rPr lang="en-US" dirty="0" smtClean="0"/>
              <a:t>All about SILK!</a:t>
            </a:r>
          </a:p>
          <a:p>
            <a:r>
              <a:rPr lang="en-US" dirty="0" smtClean="0"/>
              <a:t>Replaced by the Sung Dynasty in 907, following splintering until 960 with the rise of the Sung Dynasty.</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3400" y="5105400"/>
            <a:ext cx="8229600" cy="4525963"/>
          </a:xfrm>
        </p:spPr>
        <p:txBody>
          <a:bodyPr/>
          <a:lstStyle/>
          <a:p>
            <a:r>
              <a:rPr lang="en-US" dirty="0" smtClean="0"/>
              <a:t>https://upload.wikimedia.org/wikipedia/commons/1/1c/Tang_Dynasty_circa_700_CE.png</a:t>
            </a:r>
            <a:endParaRPr lang="en-US" dirty="0"/>
          </a:p>
        </p:txBody>
      </p:sp>
      <p:pic>
        <p:nvPicPr>
          <p:cNvPr id="299010" name="Picture 2" descr="Image result for map of tang dynasty"/>
          <p:cNvPicPr>
            <a:picLocks noChangeAspect="1" noChangeArrowheads="1"/>
          </p:cNvPicPr>
          <p:nvPr/>
        </p:nvPicPr>
        <p:blipFill>
          <a:blip r:embed="rId2" cstate="print"/>
          <a:srcRect/>
          <a:stretch>
            <a:fillRect/>
          </a:stretch>
        </p:blipFill>
        <p:spPr bwMode="auto">
          <a:xfrm>
            <a:off x="1295400" y="0"/>
            <a:ext cx="5295900" cy="5114926"/>
          </a:xfrm>
          <a:prstGeom prst="rect">
            <a:avLst/>
          </a:prstGeom>
          <a:noFill/>
        </p:spPr>
      </p:pic>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Divided China </a:t>
            </a:r>
            <a:br>
              <a:rPr lang="en-US" dirty="0" smtClean="0"/>
            </a:br>
            <a:r>
              <a:rPr lang="en-US" dirty="0" smtClean="0"/>
              <a:t>960-1200</a:t>
            </a:r>
            <a:endParaRPr lang="en-US" dirty="0"/>
          </a:p>
        </p:txBody>
      </p:sp>
      <p:sp>
        <p:nvSpPr>
          <p:cNvPr id="3" name="Content Placeholder 2"/>
          <p:cNvSpPr>
            <a:spLocks noGrp="1"/>
          </p:cNvSpPr>
          <p:nvPr>
            <p:ph idx="1"/>
          </p:nvPr>
        </p:nvSpPr>
        <p:spPr/>
        <p:txBody>
          <a:bodyPr/>
          <a:lstStyle/>
          <a:p>
            <a:r>
              <a:rPr lang="en-US" dirty="0" smtClean="0"/>
              <a:t>Liao Empire focused on north and east Asia;  Beijing as capital.  Marco Polo—visits</a:t>
            </a:r>
          </a:p>
          <a:p>
            <a:r>
              <a:rPr lang="en-US" dirty="0" smtClean="0"/>
              <a:t>Song Empire focused north and east Asia; gunpowder; navigation;</a:t>
            </a:r>
          </a:p>
          <a:p>
            <a:r>
              <a:rPr lang="en-US" dirty="0" smtClean="0"/>
              <a:t>Around 1125…Jin Empire influence over Asia.</a:t>
            </a:r>
            <a:endParaRPr lang="en-US" dirty="0"/>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0"/>
            <a:ext cx="8229600" cy="1143000"/>
          </a:xfrm>
        </p:spPr>
        <p:txBody>
          <a:bodyPr>
            <a:normAutofit/>
          </a:bodyPr>
          <a:lstStyle/>
          <a:p>
            <a:r>
              <a:rPr lang="en-US" sz="1400" dirty="0" smtClean="0"/>
              <a:t>https://upload.wikimedia.org/wikipedia/commons/thumb/4/4f/China_-_Southern_Song_Dynasty_-_cs.svg/2000px-China_-_Southern_Song_Dynasty_-_cs.svg.png</a:t>
            </a:r>
            <a:endParaRPr lang="en-US" sz="1400" dirty="0"/>
          </a:p>
        </p:txBody>
      </p:sp>
      <p:sp>
        <p:nvSpPr>
          <p:cNvPr id="3" name="Content Placeholder 2"/>
          <p:cNvSpPr>
            <a:spLocks noGrp="1"/>
          </p:cNvSpPr>
          <p:nvPr>
            <p:ph idx="1"/>
          </p:nvPr>
        </p:nvSpPr>
        <p:spPr>
          <a:xfrm>
            <a:off x="0" y="6477000"/>
            <a:ext cx="8229600" cy="76200"/>
          </a:xfrm>
        </p:spPr>
        <p:txBody>
          <a:bodyPr>
            <a:normAutofit fontScale="25000" lnSpcReduction="20000"/>
          </a:bodyPr>
          <a:lstStyle/>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200" dirty="0" smtClean="0"/>
          </a:p>
          <a:p>
            <a:endParaRPr lang="en-US" sz="1200" dirty="0" smtClean="0"/>
          </a:p>
          <a:p>
            <a:endParaRPr lang="en-US" sz="1200" dirty="0" smtClean="0"/>
          </a:p>
          <a:p>
            <a:r>
              <a:rPr lang="en-US" sz="1200" dirty="0" err="1" smtClean="0"/>
              <a:t>Southern_Song_Dynasty_-_cs.svg</a:t>
            </a:r>
            <a:r>
              <a:rPr lang="en-US" sz="1200" dirty="0" smtClean="0"/>
              <a:t>/2000px-</a:t>
            </a:r>
            <a:r>
              <a:rPr lang="en-US" sz="1200" dirty="0" err="1" smtClean="0"/>
              <a:t>China.svg.png</a:t>
            </a:r>
            <a:r>
              <a:rPr lang="en-US" sz="1200" dirty="0" smtClean="0"/>
              <a:t>_-_</a:t>
            </a:r>
            <a:r>
              <a:rPr lang="en-US" sz="1200" dirty="0" err="1" smtClean="0"/>
              <a:t>Southern_Song_Dynasty</a:t>
            </a:r>
            <a:r>
              <a:rPr lang="en-US" sz="1200" dirty="0" smtClean="0"/>
              <a:t>_-_cshttps://upload.wikimedia.org/wikipedia/commons/thumb/4/4f/China_-_</a:t>
            </a:r>
            <a:endParaRPr lang="en-US" sz="1200" dirty="0"/>
          </a:p>
        </p:txBody>
      </p:sp>
      <p:pic>
        <p:nvPicPr>
          <p:cNvPr id="345090" name="Picture 2" descr="Image result for map of china during song dynast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71600" y="228600"/>
            <a:ext cx="6096000" cy="5148072"/>
          </a:xfrm>
          <a:prstGeom prst="rect">
            <a:avLst/>
          </a:prstGeom>
          <a:noFill/>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Mongol Empire</a:t>
            </a:r>
            <a:endParaRPr lang="en-US" dirty="0"/>
          </a:p>
        </p:txBody>
      </p:sp>
      <p:sp>
        <p:nvSpPr>
          <p:cNvPr id="3" name="Content Placeholder 2"/>
          <p:cNvSpPr>
            <a:spLocks noGrp="1"/>
          </p:cNvSpPr>
          <p:nvPr>
            <p:ph idx="1"/>
          </p:nvPr>
        </p:nvSpPr>
        <p:spPr/>
        <p:txBody>
          <a:bodyPr/>
          <a:lstStyle/>
          <a:p>
            <a:r>
              <a:rPr lang="en-US" dirty="0" smtClean="0"/>
              <a:t>1206  Genghis Khan</a:t>
            </a:r>
            <a:endParaRPr lang="en-US" dirty="0"/>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Peru 200B.C.-1000 A.D.</a:t>
            </a:r>
            <a:endParaRPr lang="en-US" dirty="0"/>
          </a:p>
        </p:txBody>
      </p:sp>
      <p:sp>
        <p:nvSpPr>
          <p:cNvPr id="3" name="Content Placeholder 2"/>
          <p:cNvSpPr>
            <a:spLocks noGrp="1"/>
          </p:cNvSpPr>
          <p:nvPr>
            <p:ph idx="1"/>
          </p:nvPr>
        </p:nvSpPr>
        <p:spPr/>
        <p:txBody>
          <a:bodyPr>
            <a:normAutofit/>
          </a:bodyPr>
          <a:lstStyle/>
          <a:p>
            <a:r>
              <a:rPr lang="en-US" dirty="0" smtClean="0"/>
              <a:t>Prior to 200 B.C., </a:t>
            </a:r>
            <a:r>
              <a:rPr lang="en-US" dirty="0" err="1" smtClean="0"/>
              <a:t>Chavin</a:t>
            </a:r>
            <a:r>
              <a:rPr lang="en-US" dirty="0" smtClean="0"/>
              <a:t> Culture in Andes</a:t>
            </a:r>
          </a:p>
          <a:p>
            <a:r>
              <a:rPr lang="en-US" dirty="0" err="1" smtClean="0"/>
              <a:t>Mochica</a:t>
            </a:r>
            <a:r>
              <a:rPr lang="en-US" dirty="0" smtClean="0"/>
              <a:t> culture in north and </a:t>
            </a:r>
            <a:r>
              <a:rPr lang="en-US" dirty="0" err="1" smtClean="0"/>
              <a:t>Nazca</a:t>
            </a:r>
            <a:r>
              <a:rPr lang="en-US" dirty="0" smtClean="0"/>
              <a:t> in more desert south   200 B.C.-600A.D.</a:t>
            </a:r>
          </a:p>
          <a:p>
            <a:endParaRPr lang="en-US" dirty="0" smtClean="0"/>
          </a:p>
          <a:p>
            <a:r>
              <a:rPr lang="en-US" b="1" dirty="0" smtClean="0"/>
              <a:t>READING</a:t>
            </a:r>
            <a:r>
              <a:rPr lang="en-US" dirty="0" smtClean="0"/>
              <a:t> ASSIGNEMENT:  Article entitled </a:t>
            </a:r>
            <a:r>
              <a:rPr lang="en-US" dirty="0" err="1" smtClean="0"/>
              <a:t>Moche</a:t>
            </a:r>
            <a:r>
              <a:rPr lang="en-US" dirty="0" smtClean="0"/>
              <a:t> Civilization by Mark Cartwright found at https://www.ancient.eu/Moche_Civilization/</a:t>
            </a:r>
          </a:p>
          <a:p>
            <a:endParaRPr lang="en-US" dirty="0" smtClean="0"/>
          </a:p>
          <a:p>
            <a:endParaRPr lang="en-US" dirty="0"/>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5715000"/>
            <a:ext cx="8229600" cy="411163"/>
          </a:xfrm>
        </p:spPr>
        <p:txBody>
          <a:bodyPr>
            <a:normAutofit fontScale="55000" lnSpcReduction="20000"/>
          </a:bodyPr>
          <a:lstStyle/>
          <a:p>
            <a:r>
              <a:rPr lang="en-US" dirty="0" smtClean="0"/>
              <a:t>https://upload.wikimedia.org/wikipedia/commons/5/53/Carte_Moche.png</a:t>
            </a:r>
            <a:endParaRPr lang="en-US" dirty="0"/>
          </a:p>
        </p:txBody>
      </p:sp>
      <p:sp>
        <p:nvSpPr>
          <p:cNvPr id="304130" name="AutoShape 2" descr="Image result for map of mochi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4132" name="AutoShape 4" descr="Image result for map of mochi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4134" name="AutoShape 6" descr="Image result for map of mochi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4136" name="AutoShape 8" descr="Image result for map of mochi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4138" name="AutoShape 10" descr="Image result for map of mochi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4140" name="AutoShape 12" descr="Image result for map of mochi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4142" name="Picture 14" descr="Image result for map of mochica"/>
          <p:cNvPicPr>
            <a:picLocks noChangeAspect="1" noChangeArrowheads="1"/>
          </p:cNvPicPr>
          <p:nvPr/>
        </p:nvPicPr>
        <p:blipFill>
          <a:blip r:embed="rId2" cstate="print"/>
          <a:srcRect/>
          <a:stretch>
            <a:fillRect/>
          </a:stretch>
        </p:blipFill>
        <p:spPr bwMode="auto">
          <a:xfrm>
            <a:off x="2133600" y="228600"/>
            <a:ext cx="3810000" cy="5419651"/>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Indo/Europeans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Mochica</a:t>
            </a:r>
            <a:endParaRPr lang="en-US" dirty="0"/>
          </a:p>
        </p:txBody>
      </p:sp>
      <p:sp>
        <p:nvSpPr>
          <p:cNvPr id="3" name="Content Placeholder 2"/>
          <p:cNvSpPr>
            <a:spLocks noGrp="1"/>
          </p:cNvSpPr>
          <p:nvPr>
            <p:ph idx="1"/>
          </p:nvPr>
        </p:nvSpPr>
        <p:spPr/>
        <p:txBody>
          <a:bodyPr/>
          <a:lstStyle/>
          <a:p>
            <a:r>
              <a:rPr lang="en-US" dirty="0" smtClean="0"/>
              <a:t>Northern Peru, mountains, </a:t>
            </a:r>
            <a:r>
              <a:rPr lang="en-US" dirty="0" err="1" smtClean="0"/>
              <a:t>Mochu</a:t>
            </a:r>
            <a:r>
              <a:rPr lang="en-US" dirty="0" smtClean="0"/>
              <a:t> River Valley</a:t>
            </a:r>
          </a:p>
          <a:p>
            <a:r>
              <a:rPr lang="en-US" dirty="0" smtClean="0"/>
              <a:t>Realism and action in art, especially pottery</a:t>
            </a:r>
          </a:p>
          <a:p>
            <a:r>
              <a:rPr lang="en-US" dirty="0" smtClean="0"/>
              <a:t>Monumental buildings, Temple of the Sun and Temple of the Moon at </a:t>
            </a:r>
            <a:r>
              <a:rPr lang="en-US" dirty="0" err="1" smtClean="0"/>
              <a:t>Mochu</a:t>
            </a:r>
            <a:r>
              <a:rPr lang="en-US" dirty="0" smtClean="0"/>
              <a:t> </a:t>
            </a:r>
            <a:endParaRPr lang="en-US" dirty="0"/>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638800"/>
            <a:ext cx="8229600" cy="4525963"/>
          </a:xfrm>
        </p:spPr>
        <p:txBody>
          <a:bodyPr/>
          <a:lstStyle/>
          <a:p>
            <a:r>
              <a:rPr lang="en-US" dirty="0" smtClean="0"/>
              <a:t>http://www.perutoptours.com/jpg/10ic/lcpcrl02.jpg</a:t>
            </a:r>
            <a:endParaRPr lang="en-US" dirty="0"/>
          </a:p>
        </p:txBody>
      </p:sp>
      <p:pic>
        <p:nvPicPr>
          <p:cNvPr id="307202" name="Picture 2" descr="Related image"/>
          <p:cNvPicPr>
            <a:picLocks noChangeAspect="1" noChangeArrowheads="1"/>
          </p:cNvPicPr>
          <p:nvPr/>
        </p:nvPicPr>
        <p:blipFill>
          <a:blip r:embed="rId2" cstate="print"/>
          <a:srcRect/>
          <a:stretch>
            <a:fillRect/>
          </a:stretch>
        </p:blipFill>
        <p:spPr bwMode="auto">
          <a:xfrm>
            <a:off x="609600" y="152400"/>
            <a:ext cx="7467600" cy="5600700"/>
          </a:xfrm>
          <a:prstGeom prst="rect">
            <a:avLst/>
          </a:prstGeom>
          <a:noFill/>
        </p:spPr>
      </p:pic>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533400" y="5791200"/>
            <a:ext cx="8229600" cy="4525963"/>
          </a:xfrm>
        </p:spPr>
        <p:txBody>
          <a:bodyPr>
            <a:normAutofit/>
          </a:bodyPr>
          <a:lstStyle/>
          <a:p>
            <a:r>
              <a:rPr lang="en-US" sz="1200" dirty="0" smtClean="0"/>
              <a:t>https://upload.wikimedia.org/wikipedia/commons/7/7c/Portrait_Vessel,_Peru_north_coast,_Moche_culture,_100-500_AD,_ceramic,_Pre-Columbian_collection,_Worcester_Art_Museum_-_IMG_7660.JPG</a:t>
            </a:r>
            <a:endParaRPr lang="en-US" sz="1200" dirty="0"/>
          </a:p>
        </p:txBody>
      </p:sp>
      <p:pic>
        <p:nvPicPr>
          <p:cNvPr id="308226" name="Picture 2" descr="Image result for mochica ar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0" y="304800"/>
            <a:ext cx="4114800" cy="5486400"/>
          </a:xfrm>
          <a:prstGeom prst="rect">
            <a:avLst/>
          </a:prstGeom>
          <a:noFill/>
        </p:spPr>
      </p:pic>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Mochu</a:t>
            </a:r>
            <a:r>
              <a:rPr lang="en-US" dirty="0" smtClean="0"/>
              <a:t> Culture</a:t>
            </a:r>
            <a:endParaRPr lang="en-US" dirty="0"/>
          </a:p>
        </p:txBody>
      </p:sp>
      <p:sp>
        <p:nvSpPr>
          <p:cNvPr id="3" name="Content Placeholder 2"/>
          <p:cNvSpPr>
            <a:spLocks noGrp="1"/>
          </p:cNvSpPr>
          <p:nvPr>
            <p:ph idx="1"/>
          </p:nvPr>
        </p:nvSpPr>
        <p:spPr/>
        <p:txBody>
          <a:bodyPr/>
          <a:lstStyle/>
          <a:p>
            <a:pPr>
              <a:buNone/>
            </a:pPr>
            <a:r>
              <a:rPr lang="en-US" dirty="0" smtClean="0"/>
              <a:t> Extensive use of irrigation, large populations in cities and towns.</a:t>
            </a:r>
          </a:p>
          <a:p>
            <a:pPr>
              <a:buNone/>
            </a:pPr>
            <a:r>
              <a:rPr lang="en-US" dirty="0" smtClean="0"/>
              <a:t>Warfare with neighbors</a:t>
            </a:r>
          </a:p>
          <a:p>
            <a:pPr>
              <a:buNone/>
            </a:pPr>
            <a:r>
              <a:rPr lang="en-US" dirty="0" smtClean="0"/>
              <a:t>Metal and pottery artists</a:t>
            </a:r>
          </a:p>
          <a:p>
            <a:pPr>
              <a:buNone/>
            </a:pPr>
            <a:r>
              <a:rPr lang="en-US" dirty="0" smtClean="0"/>
              <a:t>Religion:  Sun god, Al </a:t>
            </a:r>
            <a:r>
              <a:rPr lang="en-US" dirty="0" err="1" smtClean="0"/>
              <a:t>Paec</a:t>
            </a:r>
            <a:r>
              <a:rPr lang="en-US" dirty="0" smtClean="0"/>
              <a:t> and Si, moon goddess—governed life;  human sacrifice major part of religion</a:t>
            </a:r>
          </a:p>
          <a:p>
            <a:pPr>
              <a:buNone/>
            </a:pPr>
            <a:r>
              <a:rPr lang="en-US" dirty="0" smtClean="0"/>
              <a:t>Declined perhaps mostly to climate changes</a:t>
            </a:r>
            <a:endParaRPr lang="en-US" dirty="0"/>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Nazca</a:t>
            </a:r>
            <a:endParaRPr lang="en-US" dirty="0"/>
          </a:p>
        </p:txBody>
      </p:sp>
      <p:sp>
        <p:nvSpPr>
          <p:cNvPr id="3" name="Content Placeholder 2"/>
          <p:cNvSpPr>
            <a:spLocks noGrp="1"/>
          </p:cNvSpPr>
          <p:nvPr>
            <p:ph idx="1"/>
          </p:nvPr>
        </p:nvSpPr>
        <p:spPr/>
        <p:txBody>
          <a:bodyPr/>
          <a:lstStyle/>
          <a:p>
            <a:r>
              <a:rPr lang="en-US" dirty="0" smtClean="0"/>
              <a:t>READING ASSIGNMENT: Article on </a:t>
            </a:r>
            <a:r>
              <a:rPr lang="en-US" dirty="0" err="1" smtClean="0"/>
              <a:t>Nazca</a:t>
            </a:r>
            <a:r>
              <a:rPr lang="en-US" dirty="0" smtClean="0"/>
              <a:t> Civilization by Mark Cartwright found at </a:t>
            </a:r>
            <a:r>
              <a:rPr lang="en-US" dirty="0" smtClean="0">
                <a:hlinkClick r:id="rId2"/>
              </a:rPr>
              <a:t>https://www.ancient.eu/Nazca_Civilization/</a:t>
            </a:r>
            <a:endParaRPr lang="en-US" dirty="0" smtClean="0"/>
          </a:p>
          <a:p>
            <a:endParaRPr lang="en-US" dirty="0" smtClean="0"/>
          </a:p>
          <a:p>
            <a:endParaRPr lang="en-US" dirty="0"/>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562600"/>
            <a:ext cx="8229600" cy="4525963"/>
          </a:xfrm>
        </p:spPr>
        <p:txBody>
          <a:bodyPr/>
          <a:lstStyle/>
          <a:p>
            <a:r>
              <a:rPr lang="en-US" dirty="0" smtClean="0"/>
              <a:t>https://upload.wikimedia.org/wikipedia/commons/8/8d/Vorkolumbische_Kulturen.png</a:t>
            </a:r>
            <a:endParaRPr lang="en-US" dirty="0"/>
          </a:p>
        </p:txBody>
      </p:sp>
      <p:pic>
        <p:nvPicPr>
          <p:cNvPr id="310274" name="Picture 2" descr="Image result for Nazca civilization ma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19200" y="-685800"/>
            <a:ext cx="6107694" cy="6400800"/>
          </a:xfrm>
          <a:prstGeom prst="rect">
            <a:avLst/>
          </a:prstGeom>
          <a:noFill/>
        </p:spPr>
      </p:pic>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Nazca</a:t>
            </a:r>
            <a:r>
              <a:rPr lang="en-US" dirty="0" smtClean="0"/>
              <a:t> Culture</a:t>
            </a:r>
            <a:endParaRPr lang="en-US" dirty="0"/>
          </a:p>
        </p:txBody>
      </p:sp>
      <p:sp>
        <p:nvSpPr>
          <p:cNvPr id="3" name="Content Placeholder 2"/>
          <p:cNvSpPr>
            <a:spLocks noGrp="1"/>
          </p:cNvSpPr>
          <p:nvPr>
            <p:ph idx="1"/>
          </p:nvPr>
        </p:nvSpPr>
        <p:spPr/>
        <p:txBody>
          <a:bodyPr/>
          <a:lstStyle/>
          <a:p>
            <a:r>
              <a:rPr lang="en-US" dirty="0" smtClean="0"/>
              <a:t>Drier climate, coastal, ---extensive trade with other parts of S.A.</a:t>
            </a:r>
          </a:p>
          <a:p>
            <a:r>
              <a:rPr lang="en-US" dirty="0" smtClean="0"/>
              <a:t>Chief god, </a:t>
            </a:r>
            <a:r>
              <a:rPr lang="en-US" dirty="0" err="1" smtClean="0"/>
              <a:t>Oculate</a:t>
            </a:r>
            <a:r>
              <a:rPr lang="en-US" dirty="0" smtClean="0"/>
              <a:t> Being---flying often with necklace of human heads…sacrificial victims?</a:t>
            </a:r>
          </a:p>
          <a:p>
            <a:r>
              <a:rPr lang="en-US" dirty="0" err="1" smtClean="0"/>
              <a:t>Nazca</a:t>
            </a:r>
            <a:r>
              <a:rPr lang="en-US" dirty="0" smtClean="0"/>
              <a:t> Lines:  </a:t>
            </a:r>
            <a:r>
              <a:rPr lang="en-US" dirty="0" err="1" smtClean="0"/>
              <a:t>geoglyphs</a:t>
            </a:r>
            <a:r>
              <a:rPr lang="en-US" dirty="0" smtClean="0"/>
              <a:t> etched into ground, visible from air…purpose?</a:t>
            </a:r>
            <a:endParaRPr lang="en-US" dirty="0"/>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381000" y="5334000"/>
            <a:ext cx="8229600" cy="4525963"/>
          </a:xfrm>
        </p:spPr>
        <p:txBody>
          <a:bodyPr>
            <a:normAutofit/>
          </a:bodyPr>
          <a:lstStyle/>
          <a:p>
            <a:r>
              <a:rPr lang="en-US" sz="1400" dirty="0" smtClean="0"/>
              <a:t>https://upload.wikimedia.org/wikipedia/commons/thumb/4/42/L%C3%ADneas_de_Nazca,_Nazca,_Per%C3%BA,_2015-07-29,_DD_54.JPG/1001px-L%C3%ADneas_de_Nazca,_Nazca,_Per%C3%BA,_2015-07-29,_DD_54.JPG</a:t>
            </a:r>
            <a:endParaRPr lang="en-US" sz="1400" dirty="0"/>
          </a:p>
        </p:txBody>
      </p:sp>
      <p:pic>
        <p:nvPicPr>
          <p:cNvPr id="312322" name="Picture 2" descr="Image result for nazca lin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0"/>
            <a:ext cx="6952258" cy="5334000"/>
          </a:xfrm>
          <a:prstGeom prst="rect">
            <a:avLst/>
          </a:prstGeom>
          <a:noFill/>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around 650-1470 A.D.</a:t>
            </a:r>
            <a:endParaRPr lang="en-US" dirty="0"/>
          </a:p>
        </p:txBody>
      </p:sp>
      <p:sp>
        <p:nvSpPr>
          <p:cNvPr id="3" name="Content Placeholder 2"/>
          <p:cNvSpPr>
            <a:spLocks noGrp="1"/>
          </p:cNvSpPr>
          <p:nvPr>
            <p:ph idx="1"/>
          </p:nvPr>
        </p:nvSpPr>
        <p:spPr/>
        <p:txBody>
          <a:bodyPr/>
          <a:lstStyle/>
          <a:p>
            <a:pPr>
              <a:buNone/>
            </a:pPr>
            <a:r>
              <a:rPr lang="en-US" dirty="0" smtClean="0"/>
              <a:t>Among other cultures in Peru, some to note are the </a:t>
            </a:r>
            <a:r>
              <a:rPr lang="en-US" dirty="0" err="1" smtClean="0"/>
              <a:t>Tiwaniku</a:t>
            </a:r>
            <a:r>
              <a:rPr lang="en-US" dirty="0" smtClean="0"/>
              <a:t>/</a:t>
            </a:r>
            <a:r>
              <a:rPr lang="en-US" dirty="0" err="1" smtClean="0"/>
              <a:t>Wari</a:t>
            </a:r>
            <a:r>
              <a:rPr lang="en-US" dirty="0" smtClean="0"/>
              <a:t>  in the highlands and the Sian/</a:t>
            </a:r>
            <a:r>
              <a:rPr lang="en-US" dirty="0" err="1" smtClean="0"/>
              <a:t>Chimu</a:t>
            </a:r>
            <a:r>
              <a:rPr lang="en-US" dirty="0" smtClean="0"/>
              <a:t>, both more coastally oriented and both descended from the </a:t>
            </a:r>
            <a:r>
              <a:rPr lang="en-US" dirty="0" err="1" smtClean="0"/>
              <a:t>Mochu</a:t>
            </a:r>
            <a:r>
              <a:rPr lang="en-US" dirty="0" smtClean="0"/>
              <a:t>.  The </a:t>
            </a:r>
            <a:r>
              <a:rPr lang="en-US" dirty="0" err="1" smtClean="0"/>
              <a:t>Chimu</a:t>
            </a:r>
            <a:r>
              <a:rPr lang="en-US" dirty="0" smtClean="0"/>
              <a:t> eventually preside over all of Peru.  Until coming of the Inca people around 1400.</a:t>
            </a:r>
            <a:endParaRPr lang="en-US" dirty="0"/>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Study History as a part of your CLI education?</a:t>
            </a:r>
            <a:endParaRPr lang="en-US" dirty="0"/>
          </a:p>
        </p:txBody>
      </p:sp>
      <p:sp>
        <p:nvSpPr>
          <p:cNvPr id="3" name="Content Placeholder 2"/>
          <p:cNvSpPr>
            <a:spLocks noGrp="1"/>
          </p:cNvSpPr>
          <p:nvPr>
            <p:ph idx="1"/>
          </p:nvPr>
        </p:nvSpPr>
        <p:spPr/>
        <p:txBody>
          <a:bodyPr>
            <a:normAutofit fontScale="92500" lnSpcReduction="20000"/>
          </a:bodyPr>
          <a:lstStyle/>
          <a:p>
            <a:endParaRPr lang="en-US" dirty="0" smtClean="0"/>
          </a:p>
          <a:p>
            <a:r>
              <a:rPr lang="en-US" dirty="0" smtClean="0"/>
              <a:t>To increase your awareness of CONTEXT </a:t>
            </a:r>
          </a:p>
          <a:p>
            <a:r>
              <a:rPr lang="en-US" dirty="0" smtClean="0"/>
              <a:t>To increase your awareness of PERSPECTIVE (our own assumptions; limits of objectivity)</a:t>
            </a:r>
          </a:p>
          <a:p>
            <a:r>
              <a:rPr lang="en-US" dirty="0" smtClean="0"/>
              <a:t>To increase your knowledge of the HUMAN CONDITION  (It was the best of times. It was the worst of times)</a:t>
            </a:r>
          </a:p>
          <a:p>
            <a:r>
              <a:rPr lang="en-US" dirty="0" smtClean="0"/>
              <a:t>To marvel at the variety of human SOLUTIONS (human adaptability, human inventions—creatures who make tools to make tools, multiple ways to organize life)</a:t>
            </a:r>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READING ASSIGNMENT about</a:t>
            </a:r>
            <a:br>
              <a:rPr lang="en-US" dirty="0" smtClean="0"/>
            </a:br>
            <a:r>
              <a:rPr lang="en-US" dirty="0" smtClean="0"/>
              <a:t> Indo/Europeans</a:t>
            </a:r>
            <a:endParaRPr lang="en-US" dirty="0"/>
          </a:p>
        </p:txBody>
      </p:sp>
      <p:sp>
        <p:nvSpPr>
          <p:cNvPr id="3" name="Content Placeholder 2"/>
          <p:cNvSpPr>
            <a:spLocks noGrp="1"/>
          </p:cNvSpPr>
          <p:nvPr>
            <p:ph idx="1"/>
          </p:nvPr>
        </p:nvSpPr>
        <p:spPr/>
        <p:txBody>
          <a:bodyPr/>
          <a:lstStyle/>
          <a:p>
            <a:r>
              <a:rPr lang="en-US" dirty="0" smtClean="0">
                <a:hlinkClick r:id="rId2"/>
              </a:rPr>
              <a:t>https://en.wikipedia.org/wiki/Proto-Indo-Europeans</a:t>
            </a:r>
            <a:endParaRPr lang="en-US" dirty="0" smtClean="0"/>
          </a:p>
          <a:p>
            <a:r>
              <a:rPr lang="en-US" dirty="0" smtClean="0"/>
              <a:t>Especially the introduction through section on Culture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Mesoamerica 500 B.C. -1000 A.D.</a:t>
            </a:r>
            <a:endParaRPr lang="en-US" dirty="0"/>
          </a:p>
        </p:txBody>
      </p:sp>
      <p:sp>
        <p:nvSpPr>
          <p:cNvPr id="3" name="Content Placeholder 2"/>
          <p:cNvSpPr>
            <a:spLocks noGrp="1"/>
          </p:cNvSpPr>
          <p:nvPr>
            <p:ph idx="1"/>
          </p:nvPr>
        </p:nvSpPr>
        <p:spPr/>
        <p:txBody>
          <a:bodyPr/>
          <a:lstStyle/>
          <a:p>
            <a:pPr>
              <a:buNone/>
            </a:pPr>
            <a:endParaRPr lang="en-US" dirty="0" smtClean="0"/>
          </a:p>
          <a:p>
            <a:r>
              <a:rPr lang="en-US" dirty="0" smtClean="0"/>
              <a:t>READING ASSIGNMENT:  Article entitled </a:t>
            </a:r>
            <a:r>
              <a:rPr lang="en-US" dirty="0" err="1" smtClean="0"/>
              <a:t>Zapotec</a:t>
            </a:r>
            <a:r>
              <a:rPr lang="en-US" dirty="0" smtClean="0"/>
              <a:t> Civilization by Mark Cartwright found at https://www.ancient.eu/Zapotec_Civilization/</a:t>
            </a:r>
            <a:endParaRPr lang="en-US" dirty="0"/>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Zapotec</a:t>
            </a:r>
            <a:r>
              <a:rPr lang="en-US" dirty="0" smtClean="0"/>
              <a:t> Civilization 500 B.C.-900 A.D.</a:t>
            </a:r>
            <a:endParaRPr lang="en-US" dirty="0"/>
          </a:p>
        </p:txBody>
      </p:sp>
      <p:sp>
        <p:nvSpPr>
          <p:cNvPr id="3" name="Content Placeholder 2"/>
          <p:cNvSpPr>
            <a:spLocks noGrp="1"/>
          </p:cNvSpPr>
          <p:nvPr>
            <p:ph idx="1"/>
          </p:nvPr>
        </p:nvSpPr>
        <p:spPr/>
        <p:txBody>
          <a:bodyPr/>
          <a:lstStyle/>
          <a:p>
            <a:r>
              <a:rPr lang="en-US" dirty="0" smtClean="0"/>
              <a:t>“Cloud People”</a:t>
            </a:r>
          </a:p>
          <a:p>
            <a:r>
              <a:rPr lang="en-US" dirty="0" smtClean="0"/>
              <a:t>Monte Alban in the Oaxaca Valley</a:t>
            </a:r>
          </a:p>
          <a:p>
            <a:r>
              <a:rPr lang="en-US" dirty="0" smtClean="0"/>
              <a:t>Pyramid builders and priestly culture</a:t>
            </a:r>
          </a:p>
          <a:p>
            <a:r>
              <a:rPr lang="en-US" dirty="0" smtClean="0"/>
              <a:t>Trade with other regions, including </a:t>
            </a:r>
            <a:r>
              <a:rPr lang="en-US" dirty="0" err="1" smtClean="0"/>
              <a:t>Olmec</a:t>
            </a:r>
            <a:r>
              <a:rPr lang="en-US" dirty="0" smtClean="0"/>
              <a:t> people and later the Mayans</a:t>
            </a:r>
            <a:endParaRPr lang="en-US" dirty="0"/>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791200"/>
            <a:ext cx="8229600" cy="334963"/>
          </a:xfrm>
        </p:spPr>
        <p:txBody>
          <a:bodyPr>
            <a:normAutofit fontScale="55000" lnSpcReduction="20000"/>
          </a:bodyPr>
          <a:lstStyle/>
          <a:p>
            <a:r>
              <a:rPr lang="en-US" dirty="0" smtClean="0"/>
              <a:t>https://upload.wikimedia.org/wikipedia/commons/b/be/Zapotecos.png</a:t>
            </a:r>
            <a:endParaRPr lang="en-US" dirty="0"/>
          </a:p>
        </p:txBody>
      </p:sp>
      <p:pic>
        <p:nvPicPr>
          <p:cNvPr id="314370" name="Picture 2" descr="Image result for map of zapotec civilizati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0"/>
            <a:ext cx="7305675" cy="5715000"/>
          </a:xfrm>
          <a:prstGeom prst="rect">
            <a:avLst/>
          </a:prstGeom>
          <a:noFill/>
        </p:spPr>
      </p:pic>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err="1" smtClean="0"/>
              <a:t>Zapotec</a:t>
            </a:r>
            <a:r>
              <a:rPr lang="en-US" dirty="0" smtClean="0"/>
              <a:t> religion full range of gods, based mostly on nature.  Prayers and sacrifices for fertility and victory at war.</a:t>
            </a:r>
          </a:p>
          <a:p>
            <a:r>
              <a:rPr lang="en-US" dirty="0" smtClean="0"/>
              <a:t>Earliest alphabet in the Americas;  mathematical systems for the calendar and for the stars.</a:t>
            </a:r>
          </a:p>
          <a:p>
            <a:r>
              <a:rPr lang="en-US" dirty="0" smtClean="0"/>
              <a:t>Temple at Monte Alban, other sites, interaction other </a:t>
            </a:r>
            <a:r>
              <a:rPr lang="en-US" dirty="0" err="1" smtClean="0"/>
              <a:t>meso</a:t>
            </a:r>
            <a:r>
              <a:rPr lang="en-US" dirty="0" smtClean="0"/>
              <a:t>. Cultures, especially Teotihuacan  </a:t>
            </a:r>
            <a:endParaRPr lang="en-US" dirty="0"/>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Man God              </a:t>
            </a:r>
            <a:endParaRPr lang="en-US" dirty="0"/>
          </a:p>
        </p:txBody>
      </p:sp>
      <p:sp>
        <p:nvSpPr>
          <p:cNvPr id="3" name="Content Placeholder 2"/>
          <p:cNvSpPr>
            <a:spLocks noGrp="1"/>
          </p:cNvSpPr>
          <p:nvPr>
            <p:ph idx="1"/>
          </p:nvPr>
        </p:nvSpPr>
        <p:spPr>
          <a:xfrm>
            <a:off x="457200" y="6096000"/>
            <a:ext cx="8229600" cy="411163"/>
          </a:xfrm>
        </p:spPr>
        <p:txBody>
          <a:bodyPr>
            <a:normAutofit fontScale="62500" lnSpcReduction="20000"/>
          </a:bodyPr>
          <a:lstStyle/>
          <a:p>
            <a:r>
              <a:rPr lang="en-US" dirty="0" smtClean="0"/>
              <a:t>https://c1.staticflickr.com/1/164/416509236_15b1809b8a_z.jpg?zz=1</a:t>
            </a:r>
            <a:endParaRPr lang="en-US" dirty="0"/>
          </a:p>
        </p:txBody>
      </p:sp>
      <p:pic>
        <p:nvPicPr>
          <p:cNvPr id="318466" name="Picture 2" descr="Image result for images of zapotec culture"/>
          <p:cNvPicPr>
            <a:picLocks noChangeAspect="1" noChangeArrowheads="1"/>
          </p:cNvPicPr>
          <p:nvPr/>
        </p:nvPicPr>
        <p:blipFill>
          <a:blip r:embed="rId2" cstate="print"/>
          <a:srcRect/>
          <a:stretch>
            <a:fillRect/>
          </a:stretch>
        </p:blipFill>
        <p:spPr bwMode="auto">
          <a:xfrm>
            <a:off x="2438400" y="1219200"/>
            <a:ext cx="3571875" cy="4762500"/>
          </a:xfrm>
          <a:prstGeom prst="rect">
            <a:avLst/>
          </a:prstGeom>
          <a:noFill/>
        </p:spPr>
      </p:pic>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5486400"/>
            <a:ext cx="8229600" cy="3382963"/>
          </a:xfrm>
        </p:spPr>
        <p:txBody>
          <a:bodyPr>
            <a:normAutofit/>
          </a:bodyPr>
          <a:lstStyle/>
          <a:p>
            <a:r>
              <a:rPr lang="en-US" sz="1400" dirty="0" smtClean="0"/>
              <a:t>https://photos.travelblog.org/Photos/36076/172664/f/1271342-Monte-Alban-temple-1.jpg</a:t>
            </a:r>
            <a:endParaRPr lang="en-US" sz="1400" dirty="0"/>
          </a:p>
        </p:txBody>
      </p:sp>
      <p:pic>
        <p:nvPicPr>
          <p:cNvPr id="320514" name="Picture 2" descr="Image result for images temple at monte alban"/>
          <p:cNvPicPr>
            <a:picLocks noChangeAspect="1" noChangeArrowheads="1"/>
          </p:cNvPicPr>
          <p:nvPr/>
        </p:nvPicPr>
        <p:blipFill>
          <a:blip r:embed="rId2" cstate="print"/>
          <a:srcRect/>
          <a:stretch>
            <a:fillRect/>
          </a:stretch>
        </p:blipFill>
        <p:spPr bwMode="auto">
          <a:xfrm>
            <a:off x="914400" y="228600"/>
            <a:ext cx="7086600" cy="5314950"/>
          </a:xfrm>
          <a:prstGeom prst="rect">
            <a:avLst/>
          </a:prstGeom>
          <a:noFill/>
        </p:spPr>
      </p:pic>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Teotihuacan</a:t>
            </a:r>
            <a:endParaRPr lang="en-US" dirty="0"/>
          </a:p>
        </p:txBody>
      </p:sp>
      <p:sp>
        <p:nvSpPr>
          <p:cNvPr id="3" name="Content Placeholder 2"/>
          <p:cNvSpPr>
            <a:spLocks noGrp="1"/>
          </p:cNvSpPr>
          <p:nvPr>
            <p:ph idx="1"/>
          </p:nvPr>
        </p:nvSpPr>
        <p:spPr/>
        <p:txBody>
          <a:bodyPr/>
          <a:lstStyle/>
          <a:p>
            <a:r>
              <a:rPr lang="en-US" dirty="0" smtClean="0"/>
              <a:t>READING ASSIGNMENT:  Article entitled Teotihuacan by Mark Cartwright found at https://www.ancient.eu/Teotihuacan/</a:t>
            </a:r>
            <a:endParaRPr lang="en-US" dirty="0"/>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Largest pre-European city in Americas:  peak at 200,000 residents;</a:t>
            </a:r>
          </a:p>
          <a:p>
            <a:r>
              <a:rPr lang="en-US" dirty="0" smtClean="0"/>
              <a:t>Warfare and trade, as well as religious center.</a:t>
            </a:r>
          </a:p>
          <a:p>
            <a:r>
              <a:rPr lang="en-US" dirty="0" smtClean="0"/>
              <a:t>Temples and palaces, wealth </a:t>
            </a:r>
          </a:p>
          <a:p>
            <a:r>
              <a:rPr lang="en-US" dirty="0" smtClean="0"/>
              <a:t>1000 years of cultural influence.    Mayans and Aztecs (religious center).</a:t>
            </a:r>
          </a:p>
          <a:p>
            <a:endParaRPr lang="en-US" dirty="0"/>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486400"/>
            <a:ext cx="8229600" cy="4525963"/>
          </a:xfrm>
        </p:spPr>
        <p:txBody>
          <a:bodyPr>
            <a:normAutofit/>
          </a:bodyPr>
          <a:lstStyle/>
          <a:p>
            <a:r>
              <a:rPr lang="en-US" sz="1200" dirty="0" smtClean="0"/>
              <a:t>https://upload.wikimedia.org/wikipedia/commons/thumb/b/b9/Classic_sites_1.png/300px-Classic_sites_1.png</a:t>
            </a:r>
            <a:endParaRPr lang="en-US" sz="1200" dirty="0"/>
          </a:p>
        </p:txBody>
      </p:sp>
      <p:pic>
        <p:nvPicPr>
          <p:cNvPr id="321538" name="Picture 2" descr="Image result for map of teotihuacan empire"/>
          <p:cNvPicPr>
            <a:picLocks noChangeAspect="1" noChangeArrowheads="1"/>
          </p:cNvPicPr>
          <p:nvPr/>
        </p:nvPicPr>
        <p:blipFill>
          <a:blip r:embed="rId2" cstate="print"/>
          <a:srcRect/>
          <a:stretch>
            <a:fillRect/>
          </a:stretch>
        </p:blipFill>
        <p:spPr bwMode="auto">
          <a:xfrm>
            <a:off x="1600200" y="228600"/>
            <a:ext cx="6061364" cy="5334000"/>
          </a:xfrm>
          <a:prstGeom prst="rect">
            <a:avLst/>
          </a:prstGeom>
          <a:noFill/>
        </p:spPr>
      </p:pic>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6096000"/>
            <a:ext cx="8229600" cy="3382963"/>
          </a:xfrm>
        </p:spPr>
        <p:txBody>
          <a:bodyPr>
            <a:normAutofit/>
          </a:bodyPr>
          <a:lstStyle/>
          <a:p>
            <a:r>
              <a:rPr lang="en-US" sz="1200" dirty="0" smtClean="0"/>
              <a:t>https://encrypted-tbn2.gstatic.com/images?q=tbn:ANd9GcSiAsZ7e3fHDvrAwPBWH7wG-OJYyLfSl1-kfFSL26kj82fATgQPfw</a:t>
            </a:r>
            <a:endParaRPr lang="en-US" sz="1200" dirty="0"/>
          </a:p>
        </p:txBody>
      </p:sp>
      <p:pic>
        <p:nvPicPr>
          <p:cNvPr id="326658" name="Picture 2" descr="Image result for images for temple at teotihuacan"/>
          <p:cNvPicPr>
            <a:picLocks noChangeAspect="1" noChangeArrowheads="1"/>
          </p:cNvPicPr>
          <p:nvPr/>
        </p:nvPicPr>
        <p:blipFill>
          <a:blip r:embed="rId2" cstate="print"/>
          <a:srcRect/>
          <a:stretch>
            <a:fillRect/>
          </a:stretch>
        </p:blipFill>
        <p:spPr bwMode="auto">
          <a:xfrm>
            <a:off x="1600200" y="152400"/>
            <a:ext cx="6205583" cy="46482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2209800" y="5934670"/>
            <a:ext cx="4572000" cy="923330"/>
          </a:xfrm>
          <a:prstGeom prst="rect">
            <a:avLst/>
          </a:prstGeom>
        </p:spPr>
        <p:txBody>
          <a:bodyPr>
            <a:spAutoFit/>
          </a:bodyPr>
          <a:lstStyle/>
          <a:p>
            <a:r>
              <a:rPr lang="en-US" dirty="0" smtClean="0"/>
              <a:t>https://upload.wikimedia.org/wikipedia/commons/8/80/Indo-european_-_languages_-_evolution_-_500_BC_-_map.jpg</a:t>
            </a:r>
            <a:endParaRPr lang="en-US" dirty="0"/>
          </a:p>
        </p:txBody>
      </p:sp>
      <p:pic>
        <p:nvPicPr>
          <p:cNvPr id="86018" name="Picture 2" descr="Image result for indo european map"/>
          <p:cNvPicPr>
            <a:picLocks noChangeAspect="1" noChangeArrowheads="1"/>
          </p:cNvPicPr>
          <p:nvPr/>
        </p:nvPicPr>
        <p:blipFill>
          <a:blip r:embed="rId2" cstate="print"/>
          <a:srcRect/>
          <a:stretch>
            <a:fillRect/>
          </a:stretch>
        </p:blipFill>
        <p:spPr bwMode="auto">
          <a:xfrm>
            <a:off x="304800" y="0"/>
            <a:ext cx="8571571" cy="5466759"/>
          </a:xfrm>
          <a:prstGeom prst="rect">
            <a:avLst/>
          </a:prstGeom>
        </p:spPr>
        <p:style>
          <a:lnRef idx="2">
            <a:schemeClr val="accent2"/>
          </a:lnRef>
          <a:fillRef idx="1">
            <a:schemeClr val="lt1"/>
          </a:fillRef>
          <a:effectRef idx="0">
            <a:schemeClr val="accent2"/>
          </a:effectRef>
          <a:fontRef idx="minor">
            <a:schemeClr val="dk1"/>
          </a:fontRef>
        </p:style>
      </p:pic>
      <p:sp>
        <p:nvSpPr>
          <p:cNvPr id="6" name="Oval 5"/>
          <p:cNvSpPr/>
          <p:nvPr/>
        </p:nvSpPr>
        <p:spPr>
          <a:xfrm flipH="1">
            <a:off x="5867400" y="16002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Mayan Culture</a:t>
            </a:r>
            <a:endParaRPr lang="en-US" dirty="0"/>
          </a:p>
        </p:txBody>
      </p:sp>
      <p:sp>
        <p:nvSpPr>
          <p:cNvPr id="3" name="Content Placeholder 2"/>
          <p:cNvSpPr>
            <a:spLocks noGrp="1"/>
          </p:cNvSpPr>
          <p:nvPr>
            <p:ph idx="1"/>
          </p:nvPr>
        </p:nvSpPr>
        <p:spPr/>
        <p:txBody>
          <a:bodyPr/>
          <a:lstStyle/>
          <a:p>
            <a:r>
              <a:rPr lang="en-US" dirty="0" smtClean="0"/>
              <a:t>READING ASSIGNMENT: Article entitled Maya Civilization by Joshua Mark, found at https://www.ancient.eu/Maya_Civilization/</a:t>
            </a:r>
            <a:endParaRPr lang="en-US" dirty="0"/>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410200"/>
            <a:ext cx="8229600" cy="715963"/>
          </a:xfrm>
        </p:spPr>
        <p:txBody>
          <a:bodyPr>
            <a:normAutofit fontScale="77500" lnSpcReduction="20000"/>
          </a:bodyPr>
          <a:lstStyle/>
          <a:p>
            <a:r>
              <a:rPr lang="en-US" dirty="0" smtClean="0"/>
              <a:t>https://upload.wikimedia.org/wikipedia/commons/c/c5/Mayamap.png</a:t>
            </a:r>
            <a:endParaRPr lang="en-US" dirty="0"/>
          </a:p>
        </p:txBody>
      </p:sp>
      <p:sp>
        <p:nvSpPr>
          <p:cNvPr id="328706" name="AutoShape 2" descr="Image result for images for mayan cultu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28708" name="Picture 4" descr="Image result for images for mayan cultur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 y="0"/>
            <a:ext cx="7086600" cy="5206078"/>
          </a:xfrm>
          <a:prstGeom prst="rect">
            <a:avLst/>
          </a:prstGeom>
          <a:noFill/>
        </p:spPr>
      </p:pic>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Maya Culture </a:t>
            </a:r>
            <a:endParaRPr lang="en-US" dirty="0"/>
          </a:p>
        </p:txBody>
      </p:sp>
      <p:sp>
        <p:nvSpPr>
          <p:cNvPr id="3" name="Content Placeholder 2"/>
          <p:cNvSpPr>
            <a:spLocks noGrp="1"/>
          </p:cNvSpPr>
          <p:nvPr>
            <p:ph idx="1"/>
          </p:nvPr>
        </p:nvSpPr>
        <p:spPr/>
        <p:txBody>
          <a:bodyPr>
            <a:normAutofit lnSpcReduction="10000"/>
          </a:bodyPr>
          <a:lstStyle/>
          <a:p>
            <a:r>
              <a:rPr lang="en-US" dirty="0" smtClean="0"/>
              <a:t>Flourished from 250-950 A.D.; cities abandoned around 950, occupied by Toltec, lasted until European conquest, but still continues in adapted forms</a:t>
            </a:r>
          </a:p>
          <a:p>
            <a:r>
              <a:rPr lang="en-US" dirty="0" smtClean="0"/>
              <a:t>Culture based on religion:</a:t>
            </a:r>
          </a:p>
          <a:p>
            <a:pPr lvl="1"/>
            <a:r>
              <a:rPr lang="en-US" dirty="0" smtClean="0"/>
              <a:t>Sacred writings</a:t>
            </a:r>
          </a:p>
          <a:p>
            <a:pPr lvl="1"/>
            <a:r>
              <a:rPr lang="en-US" dirty="0" smtClean="0"/>
              <a:t>Sacred temples</a:t>
            </a:r>
          </a:p>
          <a:p>
            <a:pPr lvl="1"/>
            <a:r>
              <a:rPr lang="en-US" dirty="0" smtClean="0"/>
              <a:t>Sacred games: </a:t>
            </a:r>
            <a:r>
              <a:rPr lang="en-US" dirty="0" err="1" smtClean="0"/>
              <a:t>Poc</a:t>
            </a:r>
            <a:r>
              <a:rPr lang="en-US" dirty="0" smtClean="0"/>
              <a:t>-o-Toc</a:t>
            </a:r>
          </a:p>
          <a:p>
            <a:pPr lvl="1"/>
            <a:r>
              <a:rPr lang="en-US" dirty="0" smtClean="0"/>
              <a:t>Sacred calendars</a:t>
            </a:r>
          </a:p>
          <a:p>
            <a:pPr lvl="1">
              <a:buNone/>
            </a:pPr>
            <a:endParaRPr lang="en-US" dirty="0"/>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Journey of Person</a:t>
            </a:r>
            <a:endParaRPr lang="en-US" dirty="0"/>
          </a:p>
        </p:txBody>
      </p:sp>
      <p:sp>
        <p:nvSpPr>
          <p:cNvPr id="3" name="Content Placeholder 2"/>
          <p:cNvSpPr>
            <a:spLocks noGrp="1"/>
          </p:cNvSpPr>
          <p:nvPr>
            <p:ph idx="1"/>
          </p:nvPr>
        </p:nvSpPr>
        <p:spPr/>
        <p:txBody>
          <a:bodyPr>
            <a:normAutofit lnSpcReduction="10000"/>
          </a:bodyPr>
          <a:lstStyle/>
          <a:p>
            <a:r>
              <a:rPr lang="en-US" dirty="0" smtClean="0"/>
              <a:t>Cyclical following nature, but also progressive in that, after death person journeys through 9 stages of the “underworld”—</a:t>
            </a:r>
            <a:r>
              <a:rPr lang="en-US" dirty="0" err="1" smtClean="0"/>
              <a:t>Xibalba</a:t>
            </a:r>
            <a:r>
              <a:rPr lang="en-US" dirty="0" smtClean="0"/>
              <a:t>,  and then through 13 stages until one attains “paradise”-</a:t>
            </a:r>
            <a:r>
              <a:rPr lang="en-US" dirty="0" err="1" smtClean="0"/>
              <a:t>Tamoanchan</a:t>
            </a:r>
            <a:r>
              <a:rPr lang="en-US" dirty="0" smtClean="0"/>
              <a:t>-located on a mountain top where the gods live.  </a:t>
            </a:r>
          </a:p>
          <a:p>
            <a:r>
              <a:rPr lang="en-US" dirty="0" smtClean="0"/>
              <a:t>Ways to bypass this journey---die in childbirth, suicide, in warfare, in the games, as a sacrificial victim.</a:t>
            </a:r>
          </a:p>
          <a:p>
            <a:endParaRPr lang="en-US" dirty="0"/>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Caves and dark places or conversely light and mountaintops have sacred meaning.</a:t>
            </a:r>
          </a:p>
          <a:p>
            <a:r>
              <a:rPr lang="en-US" dirty="0" smtClean="0"/>
              <a:t>Temple pyramids are temples symbolic of mountain of the gods.</a:t>
            </a:r>
          </a:p>
          <a:p>
            <a:endParaRPr lang="en-US" dirty="0" smtClean="0"/>
          </a:p>
          <a:p>
            <a:endParaRPr lang="en-US" dirty="0"/>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of the </a:t>
            </a:r>
            <a:r>
              <a:rPr lang="en-US" dirty="0" err="1" smtClean="0"/>
              <a:t>Chichen</a:t>
            </a:r>
            <a:r>
              <a:rPr lang="en-US" dirty="0" smtClean="0"/>
              <a:t> Itza Temples</a:t>
            </a:r>
            <a:endParaRPr lang="en-US" dirty="0"/>
          </a:p>
        </p:txBody>
      </p:sp>
      <p:sp>
        <p:nvSpPr>
          <p:cNvPr id="3" name="Content Placeholder 2"/>
          <p:cNvSpPr>
            <a:spLocks noGrp="1"/>
          </p:cNvSpPr>
          <p:nvPr>
            <p:ph idx="1"/>
          </p:nvPr>
        </p:nvSpPr>
        <p:spPr/>
        <p:txBody>
          <a:bodyPr/>
          <a:lstStyle/>
          <a:p>
            <a:r>
              <a:rPr lang="en-US" dirty="0" smtClean="0"/>
              <a:t>https://img.rt.com/files/2015.08/original/55cd8de2c361880741 https://img.rt.com/files/2015.08/original/55cd8de2c3618807418b4617.jpg 8b4617.jpg</a:t>
            </a:r>
            <a:endParaRPr lang="en-US" dirty="0"/>
          </a:p>
        </p:txBody>
      </p:sp>
      <p:pic>
        <p:nvPicPr>
          <p:cNvPr id="330754" name="Picture 2" descr="Image result for mayan temples imag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1143000"/>
            <a:ext cx="8572500" cy="4724400"/>
          </a:xfrm>
          <a:prstGeom prst="rect">
            <a:avLst/>
          </a:prstGeom>
          <a:noFill/>
        </p:spPr>
      </p:pic>
      <p:sp>
        <p:nvSpPr>
          <p:cNvPr id="5" name="Rectangle 4"/>
          <p:cNvSpPr/>
          <p:nvPr/>
        </p:nvSpPr>
        <p:spPr>
          <a:xfrm>
            <a:off x="2057400" y="6169461"/>
            <a:ext cx="4572000" cy="646331"/>
          </a:xfrm>
          <a:prstGeom prst="rect">
            <a:avLst/>
          </a:prstGeom>
        </p:spPr>
        <p:txBody>
          <a:bodyPr wrap="square">
            <a:spAutoFit/>
          </a:bodyPr>
          <a:lstStyle/>
          <a:p>
            <a:r>
              <a:rPr lang="en-US" dirty="0" smtClean="0"/>
              <a:t>https://img.rt.com/files/2015.08/original/55cd8de2c3618807418b4617.jpg</a:t>
            </a:r>
            <a:endParaRPr lang="en-US" dirty="0"/>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Greco/Roman Culture </a:t>
            </a:r>
            <a:br>
              <a:rPr lang="en-US" dirty="0" smtClean="0"/>
            </a:br>
            <a:r>
              <a:rPr lang="en-US" dirty="0" smtClean="0"/>
              <a:t>500 B.C.-1000 A.D.</a:t>
            </a:r>
            <a:endParaRPr lang="en-US" dirty="0"/>
          </a:p>
        </p:txBody>
      </p:sp>
      <p:sp>
        <p:nvSpPr>
          <p:cNvPr id="3" name="Content Placeholder 2"/>
          <p:cNvSpPr>
            <a:spLocks noGrp="1"/>
          </p:cNvSpPr>
          <p:nvPr>
            <p:ph idx="1"/>
          </p:nvPr>
        </p:nvSpPr>
        <p:spPr/>
        <p:txBody>
          <a:bodyPr/>
          <a:lstStyle/>
          <a:p>
            <a:r>
              <a:rPr lang="en-US" dirty="0" smtClean="0"/>
              <a:t>Two civilizations, various empires, yet in many ways a unified culture</a:t>
            </a:r>
          </a:p>
          <a:p>
            <a:r>
              <a:rPr lang="en-US" dirty="0" smtClean="0"/>
              <a:t>E.g.  </a:t>
            </a:r>
            <a:r>
              <a:rPr lang="en-US" dirty="0" err="1" smtClean="0"/>
              <a:t>Koine</a:t>
            </a:r>
            <a:r>
              <a:rPr lang="en-US" dirty="0" smtClean="0"/>
              <a:t> Greek (grammar), Greek religion/mythology/art;   Roman military rule/law/architecture;  combination in political administration</a:t>
            </a:r>
            <a:endParaRPr lang="en-US" dirty="0"/>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Ancient Greece </a:t>
            </a:r>
            <a:endParaRPr lang="en-US" dirty="0"/>
          </a:p>
        </p:txBody>
      </p:sp>
      <p:sp>
        <p:nvSpPr>
          <p:cNvPr id="3" name="Content Placeholder 2"/>
          <p:cNvSpPr>
            <a:spLocks noGrp="1"/>
          </p:cNvSpPr>
          <p:nvPr>
            <p:ph idx="1"/>
          </p:nvPr>
        </p:nvSpPr>
        <p:spPr/>
        <p:txBody>
          <a:bodyPr/>
          <a:lstStyle/>
          <a:p>
            <a:r>
              <a:rPr lang="en-US" dirty="0" smtClean="0"/>
              <a:t>READING ASSIGNMENT  Article entitle Ancient Greece by Joshua Mark found at https://www.ancient.eu/greece/</a:t>
            </a:r>
            <a:endParaRPr lang="en-US" dirty="0"/>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Little arable land: sea power</a:t>
            </a:r>
          </a:p>
          <a:p>
            <a:r>
              <a:rPr lang="en-US" dirty="0" smtClean="0"/>
              <a:t>Ionia in Asia Minor</a:t>
            </a:r>
          </a:p>
          <a:p>
            <a:r>
              <a:rPr lang="en-US" dirty="0" smtClean="0"/>
              <a:t>POLIS:   City States: Athens, Sparta, Corinth, Ephesus, Rhodes </a:t>
            </a:r>
          </a:p>
          <a:p>
            <a:endParaRPr lang="en-US" dirty="0" smtClean="0"/>
          </a:p>
          <a:p>
            <a:endParaRPr lang="en-US" dirty="0" smtClean="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Indo/European influence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 language group not ethnic/racial, includes Sanskrit</a:t>
            </a:r>
          </a:p>
          <a:p>
            <a:r>
              <a:rPr lang="en-US" dirty="0" smtClean="0"/>
              <a:t>Likely originated in the Caucasus Mountain region between the Black and the Caspian Seas—ca. 6000 B.C. Proto-Indo/European</a:t>
            </a:r>
          </a:p>
          <a:p>
            <a:r>
              <a:rPr lang="en-US" dirty="0" smtClean="0"/>
              <a:t>Around 3500 B.C. refugees, migrants, conquers???  Fanned out in every direction,—east to India(Sanskrit) and China, south to Persia(Old Persian), west to Europe (Greek, Albanian, Germanic, Celtic, Anatolia) and north (parts of southern Russia and Baltic).</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6400800"/>
            <a:ext cx="8229600" cy="4525963"/>
          </a:xfrm>
        </p:spPr>
        <p:txBody>
          <a:bodyPr>
            <a:normAutofit/>
          </a:bodyPr>
          <a:lstStyle/>
          <a:p>
            <a:r>
              <a:rPr lang="en-US" sz="1200" dirty="0" smtClean="0"/>
              <a:t>https://upload.wikimedia.org/wikipedia/commons/5/5d/Map_of_Archaic_Greece_(English).jpg</a:t>
            </a:r>
            <a:endParaRPr lang="en-US" sz="1200" dirty="0"/>
          </a:p>
        </p:txBody>
      </p:sp>
      <p:pic>
        <p:nvPicPr>
          <p:cNvPr id="351234" name="Picture 2" descr="Image result for map of ancient greece"/>
          <p:cNvPicPr>
            <a:picLocks noChangeAspect="1" noChangeArrowheads="1"/>
          </p:cNvPicPr>
          <p:nvPr/>
        </p:nvPicPr>
        <p:blipFill>
          <a:blip r:embed="rId2" cstate="print"/>
          <a:srcRect/>
          <a:stretch>
            <a:fillRect/>
          </a:stretch>
        </p:blipFill>
        <p:spPr bwMode="auto">
          <a:xfrm>
            <a:off x="762000" y="0"/>
            <a:ext cx="8001000" cy="6371395"/>
          </a:xfrm>
          <a:prstGeom prst="rect">
            <a:avLst/>
          </a:prstGeom>
          <a:noFill/>
        </p:spPr>
      </p:pic>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Sparta</a:t>
            </a:r>
            <a:endParaRPr lang="en-US" dirty="0"/>
          </a:p>
        </p:txBody>
      </p:sp>
      <p:sp>
        <p:nvSpPr>
          <p:cNvPr id="3" name="Content Placeholder 2"/>
          <p:cNvSpPr>
            <a:spLocks noGrp="1"/>
          </p:cNvSpPr>
          <p:nvPr>
            <p:ph idx="1"/>
          </p:nvPr>
        </p:nvSpPr>
        <p:spPr/>
        <p:txBody>
          <a:bodyPr/>
          <a:lstStyle/>
          <a:p>
            <a:r>
              <a:rPr lang="en-US" dirty="0" smtClean="0"/>
              <a:t>Divided society, Helots—slaves and free born military</a:t>
            </a:r>
          </a:p>
          <a:p>
            <a:r>
              <a:rPr lang="en-US" dirty="0" smtClean="0"/>
              <a:t>Free born boys raised communally age 7, to be warriors for Sparta</a:t>
            </a:r>
          </a:p>
          <a:p>
            <a:r>
              <a:rPr lang="en-US" dirty="0" smtClean="0"/>
              <a:t>Constant threat of slave rebellion</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6400800"/>
            <a:ext cx="8229600" cy="4525963"/>
          </a:xfrm>
        </p:spPr>
        <p:txBody>
          <a:bodyPr>
            <a:normAutofit/>
          </a:bodyPr>
          <a:lstStyle/>
          <a:p>
            <a:r>
              <a:rPr lang="en-US" sz="1200" dirty="0" smtClean="0"/>
              <a:t>https://upload.wikimedia.org/wikipedia/commons/5/5d/Map_of_Archaic_Greece_(English).jpg</a:t>
            </a:r>
            <a:endParaRPr lang="en-US" sz="1200" dirty="0"/>
          </a:p>
        </p:txBody>
      </p:sp>
      <p:pic>
        <p:nvPicPr>
          <p:cNvPr id="351234" name="Picture 2" descr="Image result for map of ancient greece"/>
          <p:cNvPicPr>
            <a:picLocks noChangeAspect="1" noChangeArrowheads="1"/>
          </p:cNvPicPr>
          <p:nvPr/>
        </p:nvPicPr>
        <p:blipFill>
          <a:blip r:embed="rId2" cstate="print"/>
          <a:srcRect/>
          <a:stretch>
            <a:fillRect/>
          </a:stretch>
        </p:blipFill>
        <p:spPr bwMode="auto">
          <a:xfrm>
            <a:off x="762000" y="0"/>
            <a:ext cx="8001000" cy="6371395"/>
          </a:xfrm>
          <a:prstGeom prst="rect">
            <a:avLst/>
          </a:prstGeom>
          <a:noFill/>
        </p:spPr>
      </p:pic>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Magna Graecia</a:t>
            </a:r>
            <a:endParaRPr lang="en-US" dirty="0"/>
          </a:p>
        </p:txBody>
      </p:sp>
      <p:sp>
        <p:nvSpPr>
          <p:cNvPr id="3" name="Content Placeholder 2"/>
          <p:cNvSpPr>
            <a:spLocks noGrp="1"/>
          </p:cNvSpPr>
          <p:nvPr>
            <p:ph idx="1"/>
          </p:nvPr>
        </p:nvSpPr>
        <p:spPr/>
        <p:txBody>
          <a:bodyPr/>
          <a:lstStyle/>
          <a:p>
            <a:r>
              <a:rPr lang="en-US" dirty="0" smtClean="0"/>
              <a:t>Greek colonies (600-185 B.C.) especially in Italy and islands, Sicily.</a:t>
            </a:r>
          </a:p>
          <a:p>
            <a:r>
              <a:rPr lang="en-US" dirty="0" smtClean="0"/>
              <a:t>Greek culture, religion, and politics west into Med. </a:t>
            </a:r>
          </a:p>
          <a:p>
            <a:endParaRPr lang="en-US" dirty="0"/>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6248400"/>
            <a:ext cx="8229600" cy="4525963"/>
          </a:xfrm>
        </p:spPr>
        <p:txBody>
          <a:bodyPr>
            <a:normAutofit/>
          </a:bodyPr>
          <a:lstStyle/>
          <a:p>
            <a:r>
              <a:rPr lang="en-US" sz="1400" dirty="0" smtClean="0"/>
              <a:t>https://upload.wikimedia.org/wikipedia/commons/f/f7/Greek_Colonization_Archaic_Period.png</a:t>
            </a:r>
            <a:endParaRPr lang="en-US" sz="1400" dirty="0"/>
          </a:p>
        </p:txBody>
      </p:sp>
      <p:pic>
        <p:nvPicPr>
          <p:cNvPr id="352258" name="Picture 2" descr="Image result for map of ancient greece"/>
          <p:cNvPicPr>
            <a:picLocks noChangeAspect="1" noChangeArrowheads="1"/>
          </p:cNvPicPr>
          <p:nvPr/>
        </p:nvPicPr>
        <p:blipFill>
          <a:blip r:embed="rId2" cstate="print"/>
          <a:srcRect/>
          <a:stretch>
            <a:fillRect/>
          </a:stretch>
        </p:blipFill>
        <p:spPr bwMode="auto">
          <a:xfrm>
            <a:off x="0" y="457200"/>
            <a:ext cx="9134571" cy="5181600"/>
          </a:xfrm>
          <a:prstGeom prst="rect">
            <a:avLst/>
          </a:prstGeom>
          <a:noFill/>
        </p:spPr>
      </p:pic>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3400" y="6019800"/>
            <a:ext cx="8229600" cy="4525963"/>
          </a:xfrm>
        </p:spPr>
        <p:txBody>
          <a:bodyPr>
            <a:normAutofit/>
          </a:bodyPr>
          <a:lstStyle/>
          <a:p>
            <a:r>
              <a:rPr lang="en-US" sz="1400" dirty="0" smtClean="0"/>
              <a:t>http://tjbuggey.ancients.info/images/maggrecia1.jpg</a:t>
            </a:r>
            <a:endParaRPr lang="en-US" sz="1400" dirty="0"/>
          </a:p>
        </p:txBody>
      </p:sp>
      <p:pic>
        <p:nvPicPr>
          <p:cNvPr id="1026" name="Picture 2" descr="Image result for map of magna graeci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95401" y="0"/>
            <a:ext cx="6172200" cy="5976821"/>
          </a:xfrm>
          <a:prstGeom prst="rect">
            <a:avLst/>
          </a:prstGeom>
          <a:noFill/>
        </p:spPr>
      </p:pic>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Leadership in Greek Polis-City States</a:t>
            </a:r>
            <a:endParaRPr lang="en-US" dirty="0"/>
          </a:p>
        </p:txBody>
      </p:sp>
      <p:sp>
        <p:nvSpPr>
          <p:cNvPr id="3" name="Content Placeholder 2"/>
          <p:cNvSpPr>
            <a:spLocks noGrp="1"/>
          </p:cNvSpPr>
          <p:nvPr>
            <p:ph idx="1"/>
          </p:nvPr>
        </p:nvSpPr>
        <p:spPr/>
        <p:txBody>
          <a:bodyPr/>
          <a:lstStyle/>
          <a:p>
            <a:r>
              <a:rPr lang="en-US" dirty="0" smtClean="0"/>
              <a:t>Leadership: king, or ruler, or general, or tyrant, selected from among the prominent class, sometimes for a specific length of time—or to met specific threat.</a:t>
            </a:r>
          </a:p>
          <a:p>
            <a:r>
              <a:rPr lang="en-US" dirty="0" smtClean="0"/>
              <a:t>Theoretically, every males over 20 with property could vote.  Foundations of democracy?</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Among Equals</a:t>
            </a:r>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533400" y="1676400"/>
            <a:ext cx="8077200" cy="4031873"/>
          </a:xfrm>
          <a:prstGeom prst="rect">
            <a:avLst/>
          </a:prstGeom>
        </p:spPr>
        <p:txBody>
          <a:bodyPr wrap="square">
            <a:spAutoFit/>
          </a:bodyPr>
          <a:lstStyle/>
          <a:p>
            <a:r>
              <a:rPr lang="en-US" sz="3200" dirty="0" smtClean="0"/>
              <a:t>Not dynastic-generally</a:t>
            </a:r>
          </a:p>
          <a:p>
            <a:endParaRPr lang="en-US" sz="3200" dirty="0" smtClean="0"/>
          </a:p>
          <a:p>
            <a:r>
              <a:rPr lang="en-US" sz="3200" dirty="0" smtClean="0"/>
              <a:t>Not rule by divine right—nor embodiment of god</a:t>
            </a:r>
          </a:p>
          <a:p>
            <a:endParaRPr lang="en-US" sz="3200" dirty="0" smtClean="0"/>
          </a:p>
          <a:p>
            <a:r>
              <a:rPr lang="en-US" sz="3200" dirty="0" smtClean="0"/>
              <a:t>Not “worshipped”—First among Equals</a:t>
            </a:r>
          </a:p>
          <a:p>
            <a:endParaRPr lang="en-US" sz="3200" dirty="0" smtClean="0"/>
          </a:p>
          <a:p>
            <a:r>
              <a:rPr lang="en-US" sz="3200" dirty="0" smtClean="0"/>
              <a:t>Not like Eastern or Egyptian rulers</a:t>
            </a:r>
            <a:endParaRPr lang="en-US" sz="3200" dirty="0"/>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Classical Greece 500 B.C.-350 B.C.</a:t>
            </a:r>
            <a:endParaRPr lang="en-US" dirty="0"/>
          </a:p>
        </p:txBody>
      </p:sp>
      <p:sp>
        <p:nvSpPr>
          <p:cNvPr id="3" name="Content Placeholder 2"/>
          <p:cNvSpPr>
            <a:spLocks noGrp="1"/>
          </p:cNvSpPr>
          <p:nvPr>
            <p:ph idx="1"/>
          </p:nvPr>
        </p:nvSpPr>
        <p:spPr/>
        <p:txBody>
          <a:bodyPr/>
          <a:lstStyle/>
          <a:p>
            <a:r>
              <a:rPr lang="en-US" dirty="0" smtClean="0"/>
              <a:t>Persian Wars 490-480 B.C.—with Athens leader of city states; Sparta next</a:t>
            </a:r>
          </a:p>
          <a:p>
            <a:r>
              <a:rPr lang="en-US" dirty="0" smtClean="0"/>
              <a:t>Leagues of Cities</a:t>
            </a:r>
          </a:p>
          <a:p>
            <a:r>
              <a:rPr lang="en-US" dirty="0" smtClean="0"/>
              <a:t>Peloponnesian Wars. The first conflict (c. 460-445 BCE) ended in a stalemate: the second (431-404 BCE) between Sparta and Athens—Sparta destroys Athens, but soon falls too.</a:t>
            </a:r>
          </a:p>
          <a:p>
            <a:r>
              <a:rPr lang="en-US" dirty="0" smtClean="0"/>
              <a:t>Philip of Macedon: 380 B.C.; Son, Alexander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3" name="Picture 3" descr="C:\Users\User\Desktop\hist. pics\100_046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8812213" cy="6608819"/>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 influence cont.</a:t>
            </a:r>
            <a:endParaRPr lang="en-US" dirty="0"/>
          </a:p>
        </p:txBody>
      </p:sp>
      <p:sp>
        <p:nvSpPr>
          <p:cNvPr id="3" name="Content Placeholder 2"/>
          <p:cNvSpPr>
            <a:spLocks noGrp="1"/>
          </p:cNvSpPr>
          <p:nvPr>
            <p:ph idx="1"/>
          </p:nvPr>
        </p:nvSpPr>
        <p:spPr/>
        <p:txBody>
          <a:bodyPr/>
          <a:lstStyle/>
          <a:p>
            <a:r>
              <a:rPr lang="en-US" dirty="0" smtClean="0"/>
              <a:t>Likely domesticated the horse and invented the wheel.    </a:t>
            </a:r>
          </a:p>
          <a:p>
            <a:r>
              <a:rPr lang="en-US" dirty="0" smtClean="0"/>
              <a:t>Religion:  sky-god, rather than mother earth goddess as the chief deity</a:t>
            </a:r>
          </a:p>
          <a:p>
            <a:r>
              <a:rPr lang="en-US" dirty="0" smtClean="0"/>
              <a:t>Patriarchal rather than matriarchal in family dynamics</a:t>
            </a:r>
          </a:p>
          <a:p>
            <a:r>
              <a:rPr lang="en-US" dirty="0" smtClean="0"/>
              <a:t>Oral heroic stories and poetry</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C:\Users\User\Desktop\hist. pics\100_045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8610600" cy="6457616"/>
          </a:xfrm>
          <a:prstGeom prst="rect">
            <a:avLst/>
          </a:prstGeom>
          <a:noFill/>
        </p:spPr>
      </p:pic>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C:\Users\User\Desktop\hist. pics\100_046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799" y="0"/>
            <a:ext cx="8839657" cy="6629400"/>
          </a:xfrm>
          <a:prstGeom prst="rect">
            <a:avLst/>
          </a:prstGeom>
          <a:noFill/>
        </p:spPr>
      </p:pic>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Users\User\Desktop\hist. pics\100B051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6000" y="-979488"/>
            <a:ext cx="10240963" cy="7680326"/>
          </a:xfrm>
          <a:prstGeom prst="rect">
            <a:avLst/>
          </a:prstGeom>
          <a:noFill/>
        </p:spPr>
      </p:pic>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C:\Users\User\Desktop\hist. pics\100_047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7646"/>
          </a:xfrm>
          <a:prstGeom prst="rect">
            <a:avLst/>
          </a:prstGeom>
          <a:noFill/>
        </p:spPr>
      </p:pic>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C:\Users\User\Pictures\100_132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400" y="-152763"/>
            <a:ext cx="5257800" cy="7010763"/>
          </a:xfrm>
          <a:prstGeom prst="rect">
            <a:avLst/>
          </a:prstGeom>
          <a:noFill/>
        </p:spPr>
      </p:pic>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C:\Users\User\Pictures\100_132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7646"/>
          </a:xfrm>
          <a:prstGeom prst="rect">
            <a:avLst/>
          </a:prstGeom>
          <a:noFill/>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C:\Users\User\Pictures\100_132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
            <a:ext cx="8991600" cy="6743351"/>
          </a:xfrm>
          <a:prstGeom prst="rect">
            <a:avLst/>
          </a:prstGeom>
          <a:noFill/>
        </p:spPr>
      </p:pic>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Alexander the Great 336-323 B.C.</a:t>
            </a:r>
            <a:endParaRPr lang="en-US" dirty="0"/>
          </a:p>
        </p:txBody>
      </p:sp>
      <p:sp>
        <p:nvSpPr>
          <p:cNvPr id="3" name="Content Placeholder 2"/>
          <p:cNvSpPr>
            <a:spLocks noGrp="1"/>
          </p:cNvSpPr>
          <p:nvPr>
            <p:ph idx="1"/>
          </p:nvPr>
        </p:nvSpPr>
        <p:spPr/>
        <p:txBody>
          <a:bodyPr/>
          <a:lstStyle/>
          <a:p>
            <a:r>
              <a:rPr lang="en-US" dirty="0" smtClean="0"/>
              <a:t>Conquers east (Persian and as far as the Indus valley) and south (crowned pharaoh in Egypt--Alexandria)</a:t>
            </a:r>
          </a:p>
          <a:p>
            <a:r>
              <a:rPr lang="en-US" dirty="0" smtClean="0"/>
              <a:t>Educated by Aristotle—one world- “cosmopolitan” : spreads Hellenistic culture wherever he goes; cities settled by veterans.</a:t>
            </a:r>
          </a:p>
          <a:p>
            <a:endParaRPr lang="en-US" dirty="0"/>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https://upload.wikimedia.org/wikipedia/commons/6/6a/Alexander-Empire_323bc.jpg</a:t>
            </a:r>
            <a:endParaRPr lang="en-US" dirty="0"/>
          </a:p>
        </p:txBody>
      </p:sp>
      <p:sp>
        <p:nvSpPr>
          <p:cNvPr id="335874" name="AutoShape 2" descr="Image result for map of alexander the grea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35876" name="Picture 4" descr="Image result for map of alexander the grea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1" y="0"/>
            <a:ext cx="8839199" cy="5715000"/>
          </a:xfrm>
          <a:prstGeom prst="rect">
            <a:avLst/>
          </a:prstGeom>
          <a:noFill/>
        </p:spPr>
      </p:pic>
      <p:sp>
        <p:nvSpPr>
          <p:cNvPr id="6" name="Rectangle 5"/>
          <p:cNvSpPr/>
          <p:nvPr/>
        </p:nvSpPr>
        <p:spPr>
          <a:xfrm>
            <a:off x="2133600" y="5867400"/>
            <a:ext cx="4572000" cy="646331"/>
          </a:xfrm>
          <a:prstGeom prst="rect">
            <a:avLst/>
          </a:prstGeom>
        </p:spPr>
        <p:txBody>
          <a:bodyPr wrap="square">
            <a:spAutoFit/>
          </a:bodyPr>
          <a:lstStyle/>
          <a:p>
            <a:r>
              <a:rPr lang="en-US" dirty="0" smtClean="0"/>
              <a:t>https://upload.wikimedia.org/wikipedia/commons/6/6a/Alexander-Empire_323bc.jpg</a:t>
            </a:r>
            <a:endParaRPr lang="en-US" dirty="0"/>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Claims to be descended from Zeus---in Egypt proclaimed to be Zeus-</a:t>
            </a:r>
            <a:r>
              <a:rPr lang="en-US" dirty="0" err="1" smtClean="0"/>
              <a:t>Ammon’s</a:t>
            </a:r>
            <a:r>
              <a:rPr lang="en-US" dirty="0" smtClean="0"/>
              <a:t> son.</a:t>
            </a:r>
          </a:p>
          <a:p>
            <a:r>
              <a:rPr lang="en-US" dirty="0" smtClean="0"/>
              <a:t>Hybrid of Eastern and Western leadership</a:t>
            </a:r>
          </a:p>
          <a:p>
            <a:r>
              <a:rPr lang="en-US" dirty="0" smtClean="0"/>
              <a:t>One culture, many nations…unified Greek empire and culture---Hellenistic</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Hellenistic Culture</a:t>
            </a:r>
            <a:endParaRPr lang="en-US" dirty="0"/>
          </a:p>
        </p:txBody>
      </p:sp>
      <p:sp>
        <p:nvSpPr>
          <p:cNvPr id="3" name="Content Placeholder 2"/>
          <p:cNvSpPr>
            <a:spLocks noGrp="1"/>
          </p:cNvSpPr>
          <p:nvPr>
            <p:ph idx="1"/>
          </p:nvPr>
        </p:nvSpPr>
        <p:spPr/>
        <p:txBody>
          <a:bodyPr/>
          <a:lstStyle/>
          <a:p>
            <a:r>
              <a:rPr lang="en-US" dirty="0" smtClean="0"/>
              <a:t>Reading Assignment:  Article entitled Hellenistic Period by </a:t>
            </a:r>
            <a:r>
              <a:rPr lang="en-US" dirty="0" err="1" smtClean="0"/>
              <a:t>Antonie</a:t>
            </a:r>
            <a:r>
              <a:rPr lang="en-US" dirty="0" smtClean="0"/>
              <a:t> </a:t>
            </a:r>
            <a:r>
              <a:rPr lang="en-US" dirty="0" err="1" smtClean="0"/>
              <a:t>Simonin</a:t>
            </a:r>
            <a:r>
              <a:rPr lang="en-US" dirty="0" smtClean="0"/>
              <a:t> found at https://www.ancient.eu/Hellenistic_Period</a:t>
            </a:r>
            <a:endParaRPr lang="en-US" dirty="0"/>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Hellenistic World 323-30 B.C.</a:t>
            </a:r>
            <a:endParaRPr lang="en-US" dirty="0"/>
          </a:p>
        </p:txBody>
      </p:sp>
      <p:sp>
        <p:nvSpPr>
          <p:cNvPr id="3" name="Content Placeholder 2"/>
          <p:cNvSpPr>
            <a:spLocks noGrp="1"/>
          </p:cNvSpPr>
          <p:nvPr>
            <p:ph idx="1"/>
          </p:nvPr>
        </p:nvSpPr>
        <p:spPr/>
        <p:txBody>
          <a:bodyPr/>
          <a:lstStyle/>
          <a:p>
            <a:r>
              <a:rPr lang="en-US" dirty="0" err="1" smtClean="0"/>
              <a:t>Koine</a:t>
            </a:r>
            <a:r>
              <a:rPr lang="en-US" dirty="0" smtClean="0"/>
              <a:t> Greek/gym/bath/theater/</a:t>
            </a:r>
            <a:r>
              <a:rPr lang="en-US" dirty="0" err="1" smtClean="0"/>
              <a:t>stoa</a:t>
            </a:r>
            <a:r>
              <a:rPr lang="en-US" dirty="0" smtClean="0"/>
              <a:t>/gods</a:t>
            </a:r>
          </a:p>
          <a:p>
            <a:r>
              <a:rPr lang="en-US" dirty="0" smtClean="0"/>
              <a:t>Empire splits into four/three smaller kingdoms:</a:t>
            </a:r>
          </a:p>
          <a:p>
            <a:pPr lvl="1"/>
            <a:r>
              <a:rPr lang="en-US" dirty="0" err="1" smtClean="0"/>
              <a:t>Antigonid</a:t>
            </a:r>
            <a:r>
              <a:rPr lang="en-US" dirty="0" smtClean="0"/>
              <a:t> in Greece</a:t>
            </a:r>
          </a:p>
          <a:p>
            <a:pPr lvl="1"/>
            <a:r>
              <a:rPr lang="en-US" dirty="0" smtClean="0"/>
              <a:t>Ptolemaic in Egypt</a:t>
            </a:r>
          </a:p>
          <a:p>
            <a:pPr lvl="1"/>
            <a:r>
              <a:rPr lang="en-US" dirty="0" smtClean="0"/>
              <a:t>Seleucids in Middle East and India</a:t>
            </a:r>
          </a:p>
          <a:p>
            <a:pPr lvl="1">
              <a:buNone/>
            </a:pPr>
            <a:endParaRPr lang="en-US" dirty="0"/>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2258" name="Picture 2" descr="Image result for map of hellenistic empires"/>
          <p:cNvPicPr>
            <a:picLocks noChangeAspect="1" noChangeArrowheads="1"/>
          </p:cNvPicPr>
          <p:nvPr/>
        </p:nvPicPr>
        <p:blipFill>
          <a:blip r:embed="rId2" cstate="print"/>
          <a:srcRect/>
          <a:stretch>
            <a:fillRect/>
          </a:stretch>
        </p:blipFill>
        <p:spPr bwMode="auto">
          <a:xfrm>
            <a:off x="228600" y="0"/>
            <a:ext cx="8686800" cy="6207113"/>
          </a:xfrm>
          <a:prstGeom prst="rect">
            <a:avLst/>
          </a:prstGeom>
          <a:noFill/>
        </p:spPr>
      </p:pic>
      <p:sp>
        <p:nvSpPr>
          <p:cNvPr id="5" name="Rectangle 4"/>
          <p:cNvSpPr/>
          <p:nvPr/>
        </p:nvSpPr>
        <p:spPr>
          <a:xfrm>
            <a:off x="2133600" y="6211669"/>
            <a:ext cx="4572000" cy="646331"/>
          </a:xfrm>
          <a:prstGeom prst="rect">
            <a:avLst/>
          </a:prstGeom>
        </p:spPr>
        <p:txBody>
          <a:bodyPr>
            <a:spAutoFit/>
          </a:bodyPr>
          <a:lstStyle/>
          <a:p>
            <a:r>
              <a:rPr lang="en-US" dirty="0" smtClean="0"/>
              <a:t>http://chapter9greeceperiod5.weebly.com/uploads/8/9/3/9/8939164/4775247_orig.gif</a:t>
            </a:r>
            <a:endParaRPr lang="en-US" dirty="0"/>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Rome</a:t>
            </a:r>
            <a:endParaRPr lang="en-US" dirty="0"/>
          </a:p>
        </p:txBody>
      </p:sp>
      <p:sp>
        <p:nvSpPr>
          <p:cNvPr id="3" name="Content Placeholder 2"/>
          <p:cNvSpPr>
            <a:spLocks noGrp="1"/>
          </p:cNvSpPr>
          <p:nvPr>
            <p:ph idx="1"/>
          </p:nvPr>
        </p:nvSpPr>
        <p:spPr/>
        <p:txBody>
          <a:bodyPr/>
          <a:lstStyle/>
          <a:p>
            <a:r>
              <a:rPr lang="en-US" dirty="0" smtClean="0"/>
              <a:t>READING ASSIGNMENT  Articles entitled Ancient Rome by Joshua Mark, found at </a:t>
            </a:r>
            <a:r>
              <a:rPr lang="en-US" dirty="0" smtClean="0">
                <a:hlinkClick r:id="rId2"/>
              </a:rPr>
              <a:t>http://www.ancient.eu/Rome/</a:t>
            </a:r>
            <a:r>
              <a:rPr lang="en-US" dirty="0" smtClean="0"/>
              <a:t> and The Roman Empire found at http://www.ancient.eu/Roman_Empire/</a:t>
            </a:r>
            <a:endParaRPr lang="en-US" dirty="0"/>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Rome</a:t>
            </a:r>
            <a:endParaRPr lang="en-US" dirty="0"/>
          </a:p>
        </p:txBody>
      </p:sp>
      <p:sp>
        <p:nvSpPr>
          <p:cNvPr id="3" name="Content Placeholder 2"/>
          <p:cNvSpPr>
            <a:spLocks noGrp="1"/>
          </p:cNvSpPr>
          <p:nvPr>
            <p:ph idx="1"/>
          </p:nvPr>
        </p:nvSpPr>
        <p:spPr/>
        <p:txBody>
          <a:bodyPr/>
          <a:lstStyle/>
          <a:p>
            <a:pPr>
              <a:buNone/>
            </a:pPr>
            <a:r>
              <a:rPr lang="en-US" dirty="0" smtClean="0"/>
              <a:t>750-509 B.C.;  on Tiber River; trading post;</a:t>
            </a:r>
          </a:p>
          <a:p>
            <a:pPr>
              <a:buNone/>
            </a:pPr>
            <a:r>
              <a:rPr lang="en-US" dirty="0" smtClean="0"/>
              <a:t>Etruscan culture to north, borrowed considerably…Greeks in south and east, borrowed considerably…</a:t>
            </a:r>
          </a:p>
          <a:p>
            <a:pPr>
              <a:buNone/>
            </a:pPr>
            <a:r>
              <a:rPr lang="en-US" dirty="0" smtClean="0"/>
              <a:t>Monarchy…</a:t>
            </a:r>
          </a:p>
          <a:p>
            <a:pPr>
              <a:buNone/>
            </a:pPr>
            <a:endParaRPr lang="en-US" dirty="0" smtClean="0"/>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943600"/>
            <a:ext cx="8229600" cy="4525963"/>
          </a:xfrm>
        </p:spPr>
        <p:txBody>
          <a:bodyPr>
            <a:normAutofit/>
          </a:bodyPr>
          <a:lstStyle/>
          <a:p>
            <a:r>
              <a:rPr lang="en-US" sz="1400" dirty="0" smtClean="0"/>
              <a:t>https://upload.wikimedia.org/wikipedia/commons/thumb/b/b5/Italy_400bC_en.svg/859px-Italy_400bC_en.svg.png</a:t>
            </a:r>
            <a:endParaRPr lang="en-US" sz="1400" dirty="0"/>
          </a:p>
        </p:txBody>
      </p:sp>
      <p:pic>
        <p:nvPicPr>
          <p:cNvPr id="1026" name="Picture 2" descr="Image result for map of early ancient rom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71600" y="0"/>
            <a:ext cx="5029200" cy="5989373"/>
          </a:xfrm>
          <a:prstGeom prst="rect">
            <a:avLst/>
          </a:prstGeom>
          <a:noFill/>
        </p:spPr>
      </p:pic>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Roman Republic</a:t>
            </a:r>
            <a:endParaRPr lang="en-US" dirty="0"/>
          </a:p>
        </p:txBody>
      </p:sp>
      <p:sp>
        <p:nvSpPr>
          <p:cNvPr id="3" name="Content Placeholder 2"/>
          <p:cNvSpPr>
            <a:spLocks noGrp="1"/>
          </p:cNvSpPr>
          <p:nvPr>
            <p:ph idx="1"/>
          </p:nvPr>
        </p:nvSpPr>
        <p:spPr/>
        <p:txBody>
          <a:bodyPr/>
          <a:lstStyle/>
          <a:p>
            <a:r>
              <a:rPr lang="en-US" dirty="0" smtClean="0"/>
              <a:t>509-27 B.C.</a:t>
            </a:r>
          </a:p>
          <a:p>
            <a:r>
              <a:rPr lang="en-US" dirty="0" smtClean="0"/>
              <a:t>Expanded from Rome through warfare:  rest of Italian peninsula, Spain</a:t>
            </a:r>
          </a:p>
          <a:p>
            <a:r>
              <a:rPr lang="en-US" smtClean="0"/>
              <a:t>Carthage—Punic Wars– </a:t>
            </a:r>
            <a:r>
              <a:rPr lang="en-US" dirty="0" smtClean="0"/>
              <a:t>246-146 B.C….Rome eventual victor, assumed sea control of western Med.</a:t>
            </a:r>
          </a:p>
          <a:p>
            <a:endParaRPr lang="en-US" dirty="0"/>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3400" y="5715000"/>
            <a:ext cx="8229600" cy="4525963"/>
          </a:xfrm>
        </p:spPr>
        <p:txBody>
          <a:bodyPr>
            <a:normAutofit/>
          </a:bodyPr>
          <a:lstStyle/>
          <a:p>
            <a:r>
              <a:rPr lang="en-US" sz="1600" dirty="0" smtClean="0"/>
              <a:t>https://upload.wikimedia.org/wikipedia/commons/6/62/Expansion_of_Rome,_2nd_century_BC.gif</a:t>
            </a:r>
            <a:endParaRPr lang="en-US" sz="1600" dirty="0"/>
          </a:p>
        </p:txBody>
      </p:sp>
      <p:pic>
        <p:nvPicPr>
          <p:cNvPr id="358402" name="Picture 2" descr="Image result for map of republic of  rome"/>
          <p:cNvPicPr>
            <a:picLocks noChangeAspect="1" noChangeArrowheads="1"/>
          </p:cNvPicPr>
          <p:nvPr/>
        </p:nvPicPr>
        <p:blipFill>
          <a:blip r:embed="rId2" cstate="print"/>
          <a:srcRect/>
          <a:stretch>
            <a:fillRect/>
          </a:stretch>
        </p:blipFill>
        <p:spPr bwMode="auto">
          <a:xfrm>
            <a:off x="838200" y="304800"/>
            <a:ext cx="6972300" cy="5343526"/>
          </a:xfrm>
          <a:prstGeom prst="rect">
            <a:avLst/>
          </a:prstGeom>
          <a:noFill/>
        </p:spPr>
      </p:pic>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Roman Government in Republic</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Various Assemblies—representative government —Senate (only from Patrician families-served for life) and Committee of 100 and the Council of the Plebs (only from the freemen classes, aka the Plebeians);  various offices enact laws.</a:t>
            </a:r>
          </a:p>
          <a:p>
            <a:r>
              <a:rPr lang="en-US" dirty="0" smtClean="0"/>
              <a:t>Each “elected” officials, the  Council of Plebs  chose the Tribunes.  Committee of 100-chose 2 Consuls, -one year term.   Senate “advised” the Consuls. </a:t>
            </a:r>
          </a:p>
          <a:p>
            <a:r>
              <a:rPr lang="en-US" dirty="0" smtClean="0"/>
              <a:t>Consuls(2) select the generals, in times of emergency, appoint a “dictator” </a:t>
            </a:r>
            <a:endParaRPr lang="en-US" dirty="0"/>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Roman Society during Republic</a:t>
            </a:r>
            <a:endParaRPr lang="en-US" dirty="0"/>
          </a:p>
        </p:txBody>
      </p:sp>
      <p:sp>
        <p:nvSpPr>
          <p:cNvPr id="3" name="Content Placeholder 2"/>
          <p:cNvSpPr>
            <a:spLocks noGrp="1"/>
          </p:cNvSpPr>
          <p:nvPr>
            <p:ph idx="1"/>
          </p:nvPr>
        </p:nvSpPr>
        <p:spPr/>
        <p:txBody>
          <a:bodyPr/>
          <a:lstStyle/>
          <a:p>
            <a:r>
              <a:rPr lang="en-US" dirty="0" smtClean="0"/>
              <a:t>Family background—Patrician or Plebian</a:t>
            </a:r>
          </a:p>
          <a:p>
            <a:r>
              <a:rPr lang="en-US" dirty="0" smtClean="0"/>
              <a:t>Citizenship key:  extended to all Italy—later to Spain and Gaul—Julius Caesar</a:t>
            </a:r>
          </a:p>
          <a:p>
            <a:r>
              <a:rPr lang="en-US" dirty="0" smtClean="0"/>
              <a:t>Free or slave:  wealthy or poor: city or farm</a:t>
            </a:r>
          </a:p>
          <a:p>
            <a:r>
              <a:rPr lang="en-US" dirty="0" smtClean="0"/>
              <a:t>Army and navy</a:t>
            </a: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Christian Leader’s Institute:</a:t>
            </a:r>
            <a:br>
              <a:rPr lang="en-US" dirty="0" smtClean="0"/>
            </a:br>
            <a:r>
              <a:rPr lang="en-US" dirty="0" smtClean="0"/>
              <a:t>World History 101</a:t>
            </a:r>
            <a:br>
              <a:rPr lang="en-US" dirty="0" smtClean="0"/>
            </a:br>
            <a:r>
              <a:rPr lang="en-US" dirty="0" smtClean="0"/>
              <a:t>The Beginnings of “Civilization” to 1500 A.D.</a:t>
            </a:r>
            <a:endParaRPr lang="en-US" dirty="0"/>
          </a:p>
        </p:txBody>
      </p:sp>
      <p:sp>
        <p:nvSpPr>
          <p:cNvPr id="3" name="Subtitle 2"/>
          <p:cNvSpPr>
            <a:spLocks noGrp="1"/>
          </p:cNvSpPr>
          <p:nvPr>
            <p:ph type="subTitle" idx="1"/>
          </p:nvPr>
        </p:nvSpPr>
        <p:spPr/>
        <p:txBody>
          <a:bodyPr>
            <a:normAutofit/>
          </a:bodyPr>
          <a:lstStyle/>
          <a:p>
            <a:endParaRPr lang="en-US" dirty="0" smtClean="0"/>
          </a:p>
          <a:p>
            <a:r>
              <a:rPr lang="en-US" dirty="0" smtClean="0"/>
              <a:t>Rev. Richard </a:t>
            </a:r>
            <a:r>
              <a:rPr lang="en-US" dirty="0" err="1" smtClean="0"/>
              <a:t>Hamstra</a:t>
            </a:r>
            <a:r>
              <a:rPr lang="en-US" dirty="0" smtClean="0"/>
              <a:t>, B.A., </a:t>
            </a:r>
            <a:r>
              <a:rPr lang="en-US" dirty="0" err="1" smtClean="0"/>
              <a:t>M.Div</a:t>
            </a:r>
            <a:r>
              <a:rPr lang="en-US" dirty="0" smtClean="0"/>
              <a:t>, </a:t>
            </a:r>
            <a:r>
              <a:rPr lang="en-US" smtClean="0"/>
              <a:t>M.A.</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Roman Legions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Citizen, self funded army :  Legion Republic, 5000—each Consul commanded a Legion—others called up when needed...under direction of Senate.  Later in Republic—funded by “generals”—legions more loyal to general than to Rome…Julius Caesar,  Marc Anthony, Octavian…</a:t>
            </a:r>
          </a:p>
          <a:p>
            <a:r>
              <a:rPr lang="en-US" dirty="0" smtClean="0"/>
              <a:t>Life long legionaries, auxiliaries (way to become a citizen), knights (wealthy class), camp followers, including families—10,000?   Founded cities and towns.</a:t>
            </a:r>
          </a:p>
          <a:p>
            <a:r>
              <a:rPr lang="en-US" dirty="0" smtClean="0"/>
              <a:t>Most occupied or conquered areas allowed to govern themselves, provided taxes paid/troops provided:  often Rome appointed local leaders—e.g. Herod the Great in Judaea</a:t>
            </a:r>
          </a:p>
          <a:p>
            <a:endParaRPr lang="en-US" dirty="0" smtClean="0"/>
          </a:p>
          <a:p>
            <a:endParaRPr lang="en-US" dirty="0"/>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6626" name="Picture 2" descr="C:\Users\User\Pictures\100B072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0" y="0"/>
            <a:ext cx="5143234" cy="6858000"/>
          </a:xfrm>
          <a:prstGeom prst="rect">
            <a:avLst/>
          </a:prstGeom>
          <a:noFill/>
        </p:spPr>
      </p:pic>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descr="C:\Users\User\Pictures\100B073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4000" cy="6857645"/>
          </a:xfrm>
          <a:prstGeom prst="rect">
            <a:avLst/>
          </a:prstGeom>
          <a:noFill/>
        </p:spPr>
      </p:pic>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descr="C:\Users\User\Pictures\101_079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400" y="0"/>
            <a:ext cx="4915468" cy="6553200"/>
          </a:xfrm>
          <a:prstGeom prst="rect">
            <a:avLst/>
          </a:prstGeom>
          <a:noFill/>
        </p:spPr>
      </p:pic>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descr="C:\Users\User\Pictures\101_067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448800" cy="7087418"/>
          </a:xfrm>
          <a:prstGeom prst="rect">
            <a:avLst/>
          </a:prstGeom>
          <a:noFill/>
        </p:spPr>
      </p:pic>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Life</a:t>
            </a:r>
            <a:endParaRPr lang="en-US" dirty="0"/>
          </a:p>
        </p:txBody>
      </p:sp>
      <p:sp>
        <p:nvSpPr>
          <p:cNvPr id="3" name="Content Placeholder 2"/>
          <p:cNvSpPr>
            <a:spLocks noGrp="1"/>
          </p:cNvSpPr>
          <p:nvPr>
            <p:ph idx="1"/>
          </p:nvPr>
        </p:nvSpPr>
        <p:spPr/>
        <p:txBody>
          <a:bodyPr/>
          <a:lstStyle/>
          <a:p>
            <a:r>
              <a:rPr lang="en-US" dirty="0" smtClean="0"/>
              <a:t>Class society, with wealthy families in control</a:t>
            </a:r>
          </a:p>
          <a:p>
            <a:r>
              <a:rPr lang="en-US" dirty="0" smtClean="0"/>
              <a:t>Some free citizens—small businesses</a:t>
            </a:r>
          </a:p>
          <a:p>
            <a:r>
              <a:rPr lang="en-US" dirty="0" smtClean="0"/>
              <a:t>Slave based ---varied social status</a:t>
            </a:r>
            <a:endParaRPr lang="en-US" dirty="0"/>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descr="C:\Users\User\Pictures\101_080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2400"/>
            <a:ext cx="9159875" cy="6870700"/>
          </a:xfrm>
          <a:prstGeom prst="rect">
            <a:avLst/>
          </a:prstGeom>
          <a:noFill/>
        </p:spPr>
      </p:pic>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descr="C:\Users\User\Pictures\101_080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792"/>
          </a:xfrm>
          <a:prstGeom prst="rect">
            <a:avLst/>
          </a:prstGeom>
          <a:noFill/>
        </p:spPr>
      </p:pic>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Republic </a:t>
            </a:r>
            <a:endParaRPr lang="en-US" dirty="0"/>
          </a:p>
        </p:txBody>
      </p:sp>
      <p:sp>
        <p:nvSpPr>
          <p:cNvPr id="3" name="Content Placeholder 2"/>
          <p:cNvSpPr>
            <a:spLocks noGrp="1"/>
          </p:cNvSpPr>
          <p:nvPr>
            <p:ph idx="1"/>
          </p:nvPr>
        </p:nvSpPr>
        <p:spPr/>
        <p:txBody>
          <a:bodyPr/>
          <a:lstStyle/>
          <a:p>
            <a:r>
              <a:rPr lang="en-US" dirty="0" smtClean="0"/>
              <a:t>1. Wealthy, “private armies”, Pompey, Crassus, Julius Caesar.    Civil Wars—wars among wealthy.</a:t>
            </a:r>
          </a:p>
          <a:p>
            <a:r>
              <a:rPr lang="en-US" dirty="0" smtClean="0"/>
              <a:t>2. Lepidus, Marc Anthony, Octavian:  Octavian finally defeats </a:t>
            </a:r>
          </a:p>
          <a:p>
            <a:endParaRPr lang="en-US" dirty="0" smtClean="0"/>
          </a:p>
          <a:p>
            <a:pPr>
              <a:buNone/>
            </a:pPr>
            <a:endParaRPr lang="en-US" dirty="0" smtClean="0"/>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Roman Empire  31 B.C.-476 A.D.</a:t>
            </a:r>
            <a:endParaRPr lang="en-US" dirty="0"/>
          </a:p>
        </p:txBody>
      </p:sp>
      <p:sp>
        <p:nvSpPr>
          <p:cNvPr id="3" name="Content Placeholder 2"/>
          <p:cNvSpPr>
            <a:spLocks noGrp="1"/>
          </p:cNvSpPr>
          <p:nvPr>
            <p:ph idx="1"/>
          </p:nvPr>
        </p:nvSpPr>
        <p:spPr/>
        <p:txBody>
          <a:bodyPr/>
          <a:lstStyle/>
          <a:p>
            <a:r>
              <a:rPr lang="en-US" dirty="0" smtClean="0"/>
              <a:t>Julius Caesar---Dictator, control of Rome, dictator 49 B.C.</a:t>
            </a:r>
          </a:p>
          <a:p>
            <a:r>
              <a:rPr lang="en-US" dirty="0" smtClean="0"/>
              <a:t>Octavian, heir, named Emperor 31 B.C.;  Caesar Augustus.  </a:t>
            </a:r>
          </a:p>
          <a:p>
            <a:r>
              <a:rPr lang="en-US" dirty="0" smtClean="0"/>
              <a:t>Senate control provinces—appointed governors; Imperial provinces—owned directly by Augustus;  e.g. Egypt breadbasket of Rome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Two</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Imperial Expansion</a:t>
            </a:r>
            <a:endParaRPr lang="en-US" dirty="0"/>
          </a:p>
        </p:txBody>
      </p:sp>
      <p:sp>
        <p:nvSpPr>
          <p:cNvPr id="3" name="Content Placeholder 2"/>
          <p:cNvSpPr>
            <a:spLocks noGrp="1"/>
          </p:cNvSpPr>
          <p:nvPr>
            <p:ph idx="1"/>
          </p:nvPr>
        </p:nvSpPr>
        <p:spPr/>
        <p:txBody>
          <a:bodyPr/>
          <a:lstStyle/>
          <a:p>
            <a:r>
              <a:rPr lang="en-US" dirty="0" smtClean="0"/>
              <a:t>Legions under order of Emperor and Senate.</a:t>
            </a:r>
          </a:p>
          <a:p>
            <a:r>
              <a:rPr lang="en-US" dirty="0" smtClean="0"/>
              <a:t>Solidified grip on Med., expanded north to North Sea and Britain; East into Germany and central Europe.</a:t>
            </a:r>
          </a:p>
          <a:p>
            <a:r>
              <a:rPr lang="en-US" dirty="0" smtClean="0"/>
              <a:t>Legions, not war, guarding borders, construction crews---roads, water systems, buildings---slave labor too. </a:t>
            </a:r>
          </a:p>
          <a:p>
            <a:r>
              <a:rPr lang="en-US" dirty="0" smtClean="0"/>
              <a:t>Mercenaries: become citizens</a:t>
            </a:r>
            <a:endParaRPr lang="en-US" dirty="0"/>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Roman Culture</a:t>
            </a:r>
            <a:endParaRPr lang="en-US" dirty="0"/>
          </a:p>
        </p:txBody>
      </p:sp>
      <p:sp>
        <p:nvSpPr>
          <p:cNvPr id="3" name="Content Placeholder 2"/>
          <p:cNvSpPr>
            <a:spLocks noGrp="1"/>
          </p:cNvSpPr>
          <p:nvPr>
            <p:ph idx="1"/>
          </p:nvPr>
        </p:nvSpPr>
        <p:spPr/>
        <p:txBody>
          <a:bodyPr>
            <a:normAutofit lnSpcReduction="10000"/>
          </a:bodyPr>
          <a:lstStyle/>
          <a:p>
            <a:r>
              <a:rPr lang="en-US" dirty="0" smtClean="0"/>
              <a:t>Technicians and adapters—builders-concrete, design-arch; lawyers- rhetoric;  artisans: Greek/Egyptian themes; writers-Greek forms (exception of satire); religion-pantheon mostly adapted from neighbors-mostly tolerant as long a loyal to Rome and Emperor—religion provided order, control; threats stamped out--</a:t>
            </a:r>
          </a:p>
          <a:p>
            <a:r>
              <a:rPr lang="en-US" dirty="0" smtClean="0"/>
              <a:t>Slave based; urban poor entertained with games and the “dole”</a:t>
            </a:r>
            <a:endParaRPr lang="en-US" dirty="0"/>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359426" name="AutoShape 2" descr="Image result for map of empire of  r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59428" name="AutoShape 4" descr="Image result for map of empire of  r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59430" name="AutoShape 6" descr="Image result for map of empire of  r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59432" name="AutoShape 8" descr="Image result for map of empire of  r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59434" name="AutoShape 10" descr="Image result for map of empire of  r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59436" name="Picture 12" descr="Image result for map of empire of  rom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4000" cy="6300983"/>
          </a:xfrm>
          <a:prstGeom prst="rect">
            <a:avLst/>
          </a:prstGeom>
          <a:noFill/>
        </p:spPr>
      </p:pic>
      <p:sp>
        <p:nvSpPr>
          <p:cNvPr id="10" name="Rectangle 9"/>
          <p:cNvSpPr/>
          <p:nvPr/>
        </p:nvSpPr>
        <p:spPr>
          <a:xfrm>
            <a:off x="2362200" y="6334780"/>
            <a:ext cx="4572000" cy="523220"/>
          </a:xfrm>
          <a:prstGeom prst="rect">
            <a:avLst/>
          </a:prstGeom>
        </p:spPr>
        <p:txBody>
          <a:bodyPr>
            <a:spAutoFit/>
          </a:bodyPr>
          <a:lstStyle/>
          <a:p>
            <a:r>
              <a:rPr lang="en-US" sz="1400" dirty="0" smtClean="0"/>
              <a:t>https://upload.wikimedia.org/wikipedia/commons/9/93/Roman_Empire_with_provinces_in_210_AD.png</a:t>
            </a:r>
            <a:endParaRPr lang="en-US" sz="1400" dirty="0"/>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descr="C:\Users\User\Pictures\100_1695_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5000" y="0"/>
            <a:ext cx="4914645" cy="6553200"/>
          </a:xfrm>
          <a:prstGeom prst="rect">
            <a:avLst/>
          </a:prstGeom>
          <a:noFill/>
        </p:spPr>
      </p:pic>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5" name="Picture 3" descr="C:\Users\User\Pictures\100_160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7646"/>
          </a:xfrm>
          <a:prstGeom prst="rect">
            <a:avLst/>
          </a:prstGeom>
          <a:noFill/>
        </p:spPr>
      </p:pic>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descr="C:\Users\User\Pictures\100_160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4000" cy="6857645"/>
          </a:xfrm>
          <a:prstGeom prst="rect">
            <a:avLst/>
          </a:prstGeom>
          <a:noFill/>
        </p:spPr>
      </p:pic>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descr="C:\Users\User\Pictures\100_161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28600"/>
            <a:ext cx="9144473" cy="6858000"/>
          </a:xfrm>
          <a:prstGeom prst="rect">
            <a:avLst/>
          </a:prstGeom>
          <a:noFill/>
        </p:spPr>
      </p:pic>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descr="C:\Users\User\Pictures\100_1625_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7646"/>
          </a:xfrm>
          <a:prstGeom prst="rect">
            <a:avLst/>
          </a:prstGeom>
          <a:noFill/>
        </p:spPr>
      </p:pic>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578" name="Picture 2" descr="C:\Users\User\Pictures\100_1655_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7646"/>
          </a:xfrm>
          <a:prstGeom prst="rect">
            <a:avLst/>
          </a:prstGeom>
          <a:noFill/>
        </p:spPr>
      </p:pic>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3" name="Picture 3" descr="C:\Users\User\Pictures\100_1577_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473" cy="68580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Mesopotamia</a:t>
            </a:r>
            <a:endParaRPr lang="en-US" dirty="0"/>
          </a:p>
        </p:txBody>
      </p:sp>
      <p:sp>
        <p:nvSpPr>
          <p:cNvPr id="3" name="Content Placeholder 2"/>
          <p:cNvSpPr>
            <a:spLocks noGrp="1"/>
          </p:cNvSpPr>
          <p:nvPr>
            <p:ph idx="1"/>
          </p:nvPr>
        </p:nvSpPr>
        <p:spPr/>
        <p:txBody>
          <a:bodyPr/>
          <a:lstStyle/>
          <a:p>
            <a:r>
              <a:rPr lang="en-US" dirty="0" smtClean="0"/>
              <a:t>Sumer</a:t>
            </a:r>
          </a:p>
          <a:p>
            <a:r>
              <a:rPr lang="en-US" dirty="0" smtClean="0"/>
              <a:t>Reflections on “religion”</a:t>
            </a:r>
          </a:p>
          <a:p>
            <a:r>
              <a:rPr lang="en-US" dirty="0" smtClean="0"/>
              <a:t>Early Babylonia</a:t>
            </a:r>
          </a:p>
          <a:p>
            <a:r>
              <a:rPr lang="en-US" dirty="0" smtClean="0"/>
              <a:t>Assyrian Empire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C:\Users\User\Pictures\100_1579_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7646"/>
          </a:xfrm>
          <a:prstGeom prst="rect">
            <a:avLst/>
          </a:prstGeom>
          <a:noFill/>
        </p:spPr>
      </p:pic>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9698" name="Picture 2" descr="C:\Users\User\Pictures\101_07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0" y="0"/>
            <a:ext cx="5181600" cy="6908002"/>
          </a:xfrm>
          <a:prstGeom prst="rect">
            <a:avLst/>
          </a:prstGeom>
          <a:noFill/>
        </p:spPr>
      </p:pic>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descr="C:\Users\User\Pictures\101_072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792"/>
          </a:xfrm>
          <a:prstGeom prst="rect">
            <a:avLst/>
          </a:prstGeom>
          <a:noFill/>
        </p:spPr>
      </p:pic>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descr="C:\Users\User\Pictures\101_073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04800"/>
            <a:ext cx="8991600" cy="6744480"/>
          </a:xfrm>
          <a:prstGeom prst="rect">
            <a:avLst/>
          </a:prstGeom>
          <a:noFill/>
        </p:spPr>
      </p:pic>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842" name="Picture 2" descr="C:\Users\User\Pictures\101_073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700"/>
            <a:ext cx="9159875" cy="6870700"/>
          </a:xfrm>
          <a:prstGeom prst="rect">
            <a:avLst/>
          </a:prstGeom>
          <a:noFill/>
        </p:spPr>
      </p:pic>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866" name="Picture 2" descr="C:\Users\User\Pictures\101_073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76" y="0"/>
            <a:ext cx="9159876" cy="6870700"/>
          </a:xfrm>
          <a:prstGeom prst="rect">
            <a:avLst/>
          </a:prstGeom>
          <a:noFill/>
        </p:spPr>
      </p:pic>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Divided Roman Empire</a:t>
            </a:r>
            <a:endParaRPr lang="en-US" dirty="0"/>
          </a:p>
        </p:txBody>
      </p:sp>
      <p:sp>
        <p:nvSpPr>
          <p:cNvPr id="3" name="Content Placeholder 2"/>
          <p:cNvSpPr>
            <a:spLocks noGrp="1"/>
          </p:cNvSpPr>
          <p:nvPr>
            <p:ph idx="1"/>
          </p:nvPr>
        </p:nvSpPr>
        <p:spPr/>
        <p:txBody>
          <a:bodyPr/>
          <a:lstStyle/>
          <a:p>
            <a:pPr>
              <a:buNone/>
            </a:pPr>
            <a:r>
              <a:rPr lang="en-US" dirty="0" smtClean="0"/>
              <a:t>Emperors –many assassinated</a:t>
            </a:r>
          </a:p>
          <a:p>
            <a:pPr>
              <a:buNone/>
            </a:pPr>
            <a:r>
              <a:rPr lang="en-US" dirty="0" smtClean="0"/>
              <a:t>3</a:t>
            </a:r>
            <a:r>
              <a:rPr lang="en-US" baseline="30000" dirty="0" smtClean="0"/>
              <a:t>rd</a:t>
            </a:r>
            <a:r>
              <a:rPr lang="en-US" dirty="0" smtClean="0"/>
              <a:t> Century Imperial Crisis 235-284 A.D.  Warring generals….Diocletian in 285 A.D. divides into Western and Eastern Empires.   </a:t>
            </a:r>
          </a:p>
          <a:p>
            <a:pPr>
              <a:buNone/>
            </a:pPr>
            <a:r>
              <a:rPr lang="en-US" dirty="0" smtClean="0"/>
              <a:t>Constantine the Great 312 A.D.  Reunites briefly, founds Constantinople, capital of East: Byzantium.   Makes Christianity preferred religion of Empire-317</a:t>
            </a:r>
          </a:p>
          <a:p>
            <a:pPr>
              <a:buNone/>
            </a:pPr>
            <a:endParaRPr lang="en-US" dirty="0" smtClean="0"/>
          </a:p>
          <a:p>
            <a:pPr>
              <a:buNone/>
            </a:pPr>
            <a:endParaRPr lang="en-US" dirty="0" smtClean="0"/>
          </a:p>
          <a:p>
            <a:pPr>
              <a:buNone/>
            </a:pPr>
            <a:endParaRPr lang="en-US" dirty="0"/>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0450" name="Picture 2" descr="Image result for map of divided empire of  rom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8846529" cy="6096000"/>
          </a:xfrm>
          <a:prstGeom prst="rect">
            <a:avLst/>
          </a:prstGeom>
          <a:noFill/>
        </p:spPr>
      </p:pic>
      <p:sp>
        <p:nvSpPr>
          <p:cNvPr id="5" name="Rectangle 4"/>
          <p:cNvSpPr/>
          <p:nvPr/>
        </p:nvSpPr>
        <p:spPr>
          <a:xfrm>
            <a:off x="2286000" y="6172200"/>
            <a:ext cx="4572000" cy="523220"/>
          </a:xfrm>
          <a:prstGeom prst="rect">
            <a:avLst/>
          </a:prstGeom>
        </p:spPr>
        <p:txBody>
          <a:bodyPr>
            <a:spAutoFit/>
          </a:bodyPr>
          <a:lstStyle/>
          <a:p>
            <a:r>
              <a:rPr lang="en-US" sz="1400" dirty="0" smtClean="0"/>
              <a:t>https://upload.wikimedia.org/wikipedia/commons/4/46/Partition_of_the_Roman_Empire_in_395_AD.png</a:t>
            </a:r>
            <a:endParaRPr lang="en-US" sz="1400" dirty="0"/>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descr="C:\Users\User\Pictures\100_1643_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5000" y="0"/>
            <a:ext cx="4953000" cy="6604340"/>
          </a:xfrm>
          <a:prstGeom prst="rect">
            <a:avLst/>
          </a:prstGeom>
          <a:noFill/>
        </p:spPr>
      </p:pic>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descr="C:\Users\User\Pictures\100_1646_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00200" y="-152762"/>
            <a:ext cx="5257800" cy="7010762"/>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Image result for map of worl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0"/>
            <a:ext cx="9144000" cy="5943600"/>
          </a:xfrm>
          <a:prstGeom prst="ellipse">
            <a:avLst/>
          </a:prstGeom>
          <a:noFill/>
        </p:spPr>
      </p:pic>
      <p:sp>
        <p:nvSpPr>
          <p:cNvPr id="5" name="Rounded Rectangle 4"/>
          <p:cNvSpPr/>
          <p:nvPr/>
        </p:nvSpPr>
        <p:spPr>
          <a:xfrm>
            <a:off x="5410200" y="3048000"/>
            <a:ext cx="381000" cy="304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Christianity</a:t>
            </a:r>
            <a:endParaRPr lang="en-US" dirty="0"/>
          </a:p>
        </p:txBody>
      </p:sp>
      <p:sp>
        <p:nvSpPr>
          <p:cNvPr id="3" name="Content Placeholder 2"/>
          <p:cNvSpPr>
            <a:spLocks noGrp="1"/>
          </p:cNvSpPr>
          <p:nvPr>
            <p:ph idx="1"/>
          </p:nvPr>
        </p:nvSpPr>
        <p:spPr/>
        <p:txBody>
          <a:bodyPr/>
          <a:lstStyle/>
          <a:p>
            <a:r>
              <a:rPr lang="en-US" dirty="0" smtClean="0"/>
              <a:t>1. First generations: Jewish sect---Paul, gentile world.</a:t>
            </a:r>
          </a:p>
          <a:p>
            <a:r>
              <a:rPr lang="en-US" dirty="0" smtClean="0"/>
              <a:t>2. Popular among lower classes, and a few wealthier women</a:t>
            </a:r>
          </a:p>
          <a:p>
            <a:r>
              <a:rPr lang="en-US" dirty="0" smtClean="0"/>
              <a:t>3. Under suspicion as a “mystery cult”---not patriotic: Pliny Book 10, letters 96-97</a:t>
            </a:r>
          </a:p>
          <a:p>
            <a:r>
              <a:rPr lang="en-US" dirty="0" smtClean="0"/>
              <a:t>4. More common in East than West</a:t>
            </a:r>
          </a:p>
          <a:p>
            <a:endParaRPr lang="en-US" dirty="0" smtClean="0"/>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Nicaea, 325 A.D.</a:t>
            </a:r>
            <a:endParaRPr lang="en-US" dirty="0"/>
          </a:p>
        </p:txBody>
      </p:sp>
      <p:sp>
        <p:nvSpPr>
          <p:cNvPr id="3" name="Content Placeholder 2"/>
          <p:cNvSpPr>
            <a:spLocks noGrp="1"/>
          </p:cNvSpPr>
          <p:nvPr>
            <p:ph idx="1"/>
          </p:nvPr>
        </p:nvSpPr>
        <p:spPr/>
        <p:txBody>
          <a:bodyPr/>
          <a:lstStyle/>
          <a:p>
            <a:r>
              <a:rPr lang="en-US" dirty="0" smtClean="0"/>
              <a:t>Constantine needed to unify Empire; unified religion:  doctrinal decisions:  Council of Nicaea:   Athanasius (?) vs. Arius Christological doctrines—nature of Christ and relationship with Father;  Trinitarian doctrines, next cent.</a:t>
            </a:r>
          </a:p>
          <a:p>
            <a:r>
              <a:rPr lang="en-US" dirty="0" smtClean="0"/>
              <a:t>Political purpose.  Latin and Orthodox branches, same official doctrine---variations abounded: Coptic</a:t>
            </a:r>
            <a:endParaRPr lang="en-US" dirty="0"/>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6172200"/>
            <a:ext cx="8229600" cy="4525963"/>
          </a:xfrm>
        </p:spPr>
        <p:txBody>
          <a:bodyPr>
            <a:normAutofit/>
          </a:bodyPr>
          <a:lstStyle/>
          <a:p>
            <a:r>
              <a:rPr lang="en-US" sz="1200" dirty="0" smtClean="0"/>
              <a:t>https://upload.wikimedia.org/wikipedia/commons/thumb/9/9c/Asia_Minor_ca_740_AD.svg/2000px-Asia_Minor_ca_740_AD.svg.png</a:t>
            </a:r>
            <a:endParaRPr lang="en-US" sz="1200" dirty="0"/>
          </a:p>
        </p:txBody>
      </p:sp>
      <p:pic>
        <p:nvPicPr>
          <p:cNvPr id="1026" name="Picture 2" descr="Image result for map of council of nice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750" y="990600"/>
            <a:ext cx="9059250" cy="4724399"/>
          </a:xfrm>
          <a:prstGeom prst="rect">
            <a:avLst/>
          </a:prstGeom>
          <a:noFill/>
        </p:spPr>
      </p:pic>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Eastern Roman Empire--Byzantium</a:t>
            </a:r>
            <a:endParaRPr lang="en-US" dirty="0"/>
          </a:p>
        </p:txBody>
      </p:sp>
      <p:sp>
        <p:nvSpPr>
          <p:cNvPr id="3" name="Content Placeholder 2"/>
          <p:cNvSpPr>
            <a:spLocks noGrp="1"/>
          </p:cNvSpPr>
          <p:nvPr>
            <p:ph idx="1"/>
          </p:nvPr>
        </p:nvSpPr>
        <p:spPr/>
        <p:txBody>
          <a:bodyPr/>
          <a:lstStyle/>
          <a:p>
            <a:r>
              <a:rPr lang="en-US" dirty="0" smtClean="0"/>
              <a:t>Article by </a:t>
            </a:r>
            <a:r>
              <a:rPr lang="en-US" dirty="0" err="1" smtClean="0"/>
              <a:t>Livius</a:t>
            </a:r>
            <a:r>
              <a:rPr lang="en-US" dirty="0" smtClean="0"/>
              <a:t> entitled Byzantine Empire at ://www.ancient.eu/Byzantine_Empire/</a:t>
            </a:r>
            <a:endParaRPr lang="en-US" dirty="0"/>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Byzantine 330-1453 A.D.</a:t>
            </a:r>
            <a:endParaRPr lang="en-US" dirty="0"/>
          </a:p>
        </p:txBody>
      </p:sp>
      <p:sp>
        <p:nvSpPr>
          <p:cNvPr id="3" name="Content Placeholder 2"/>
          <p:cNvSpPr>
            <a:spLocks noGrp="1"/>
          </p:cNvSpPr>
          <p:nvPr>
            <p:ph idx="1"/>
          </p:nvPr>
        </p:nvSpPr>
        <p:spPr/>
        <p:txBody>
          <a:bodyPr>
            <a:normAutofit lnSpcReduction="10000"/>
          </a:bodyPr>
          <a:lstStyle/>
          <a:p>
            <a:r>
              <a:rPr lang="en-US" dirty="0" smtClean="0"/>
              <a:t>Roman Empire in East</a:t>
            </a:r>
          </a:p>
          <a:p>
            <a:r>
              <a:rPr lang="en-US" dirty="0" smtClean="0"/>
              <a:t>Christian empire—center of Christianity</a:t>
            </a:r>
          </a:p>
          <a:p>
            <a:r>
              <a:rPr lang="en-US" dirty="0" smtClean="0"/>
              <a:t>Egypt, Asia Minor, Balkans, Russia</a:t>
            </a:r>
          </a:p>
          <a:p>
            <a:r>
              <a:rPr lang="en-US" dirty="0" smtClean="0"/>
              <a:t>Highly cultured—passed on Hellenistic culture—Greek</a:t>
            </a:r>
          </a:p>
          <a:p>
            <a:r>
              <a:rPr lang="en-US" dirty="0" smtClean="0"/>
              <a:t>Conflicts with West and with Islam</a:t>
            </a:r>
          </a:p>
          <a:p>
            <a:r>
              <a:rPr lang="en-US" dirty="0" smtClean="0"/>
              <a:t>Wealthy: trade over Silk Road</a:t>
            </a:r>
          </a:p>
          <a:p>
            <a:pPr>
              <a:buNone/>
            </a:pPr>
            <a:r>
              <a:rPr lang="en-US" dirty="0" smtClean="0"/>
              <a:t>   </a:t>
            </a:r>
          </a:p>
          <a:p>
            <a:endParaRPr lang="en-US" dirty="0" smtClean="0"/>
          </a:p>
          <a:p>
            <a:endParaRPr lang="en-US" dirty="0"/>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Image result for map of early medieval europe"/>
          <p:cNvPicPr>
            <a:picLocks noChangeAspect="1" noChangeArrowheads="1"/>
          </p:cNvPicPr>
          <p:nvPr/>
        </p:nvPicPr>
        <p:blipFill>
          <a:blip r:embed="rId2" cstate="print"/>
          <a:srcRect/>
          <a:stretch>
            <a:fillRect/>
          </a:stretch>
        </p:blipFill>
        <p:spPr bwMode="auto">
          <a:xfrm>
            <a:off x="228600" y="304800"/>
            <a:ext cx="8077200" cy="5906454"/>
          </a:xfrm>
          <a:prstGeom prst="rect">
            <a:avLst/>
          </a:prstGeom>
          <a:noFill/>
        </p:spPr>
      </p:pic>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Conversion of the Slavs</a:t>
            </a:r>
            <a:endParaRPr lang="en-US" dirty="0"/>
          </a:p>
        </p:txBody>
      </p:sp>
      <p:sp>
        <p:nvSpPr>
          <p:cNvPr id="3" name="Content Placeholder 2"/>
          <p:cNvSpPr>
            <a:spLocks noGrp="1"/>
          </p:cNvSpPr>
          <p:nvPr>
            <p:ph idx="1"/>
          </p:nvPr>
        </p:nvSpPr>
        <p:spPr/>
        <p:txBody>
          <a:bodyPr/>
          <a:lstStyle/>
          <a:p>
            <a:r>
              <a:rPr lang="en-US" dirty="0" smtClean="0"/>
              <a:t>8th-9</a:t>
            </a:r>
            <a:r>
              <a:rPr lang="en-US" baseline="30000" dirty="0" smtClean="0"/>
              <a:t>th</a:t>
            </a:r>
            <a:r>
              <a:rPr lang="en-US" dirty="0" smtClean="0"/>
              <a:t> Cent.; Slavic peoples controlled from Baltic to Balkans---Russia, Poland, Hungary—</a:t>
            </a:r>
          </a:p>
          <a:p>
            <a:pPr>
              <a:buNone/>
            </a:pPr>
            <a:r>
              <a:rPr lang="en-US" dirty="0" smtClean="0"/>
              <a:t>In 863, Byzantium sends missionaries (Cyril and Methodius) to convert Slavs… Eastern Slavs, become “Orthodox” (Greek), while western Slavs become “Latin”.  In 988, Prince Vladimir of Kiev is baptized and marries Byzantine Princess Anna.  Christianity in Russia. </a:t>
            </a:r>
            <a:endParaRPr lang="en-US" dirty="0"/>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 of Rome </a:t>
            </a:r>
            <a:endParaRPr lang="en-US" dirty="0"/>
          </a:p>
        </p:txBody>
      </p:sp>
      <p:sp>
        <p:nvSpPr>
          <p:cNvPr id="3" name="Content Placeholder 2"/>
          <p:cNvSpPr>
            <a:spLocks noGrp="1"/>
          </p:cNvSpPr>
          <p:nvPr>
            <p:ph idx="1"/>
          </p:nvPr>
        </p:nvSpPr>
        <p:spPr/>
        <p:txBody>
          <a:bodyPr/>
          <a:lstStyle/>
          <a:p>
            <a:r>
              <a:rPr lang="en-US" dirty="0" smtClean="0"/>
              <a:t>376 A.D.—Rome constant battle with invasion of Eastern tribes:  Goths, Visigoths, Huns..</a:t>
            </a:r>
          </a:p>
          <a:p>
            <a:r>
              <a:rPr lang="en-US" dirty="0" smtClean="0"/>
              <a:t>Rome and western empire, overwhelmed by 476 A.D. by Germanic tribes…end of Western Roman Empire</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Saint Augustine</a:t>
            </a:r>
            <a:endParaRPr lang="en-US" dirty="0"/>
          </a:p>
        </p:txBody>
      </p:sp>
      <p:sp>
        <p:nvSpPr>
          <p:cNvPr id="3" name="Content Placeholder 2"/>
          <p:cNvSpPr>
            <a:spLocks noGrp="1"/>
          </p:cNvSpPr>
          <p:nvPr>
            <p:ph idx="1"/>
          </p:nvPr>
        </p:nvSpPr>
        <p:spPr/>
        <p:txBody>
          <a:bodyPr/>
          <a:lstStyle/>
          <a:p>
            <a:r>
              <a:rPr lang="en-US" dirty="0" smtClean="0"/>
              <a:t>354-430;  Hippo in North Africa </a:t>
            </a:r>
          </a:p>
          <a:p>
            <a:r>
              <a:rPr lang="en-US" dirty="0" smtClean="0"/>
              <a:t>Became Christian at age 31; early life pursuit of worldly pleasures; philosopher: Neo-Platonism</a:t>
            </a:r>
          </a:p>
          <a:p>
            <a:r>
              <a:rPr lang="en-US" dirty="0" smtClean="0"/>
              <a:t>Confessions: soul searching;  personalized faith </a:t>
            </a:r>
          </a:p>
          <a:p>
            <a:pPr>
              <a:buNone/>
            </a:pPr>
            <a:r>
              <a:rPr lang="en-US" dirty="0" smtClean="0"/>
              <a:t> </a:t>
            </a:r>
          </a:p>
          <a:p>
            <a:endParaRPr lang="en-US" dirty="0" smtClean="0"/>
          </a:p>
          <a:p>
            <a:endParaRPr lang="en-US" dirty="0"/>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 Augustine</a:t>
            </a:r>
            <a:endParaRPr lang="en-US" dirty="0"/>
          </a:p>
        </p:txBody>
      </p:sp>
      <p:sp>
        <p:nvSpPr>
          <p:cNvPr id="3" name="Content Placeholder 2"/>
          <p:cNvSpPr>
            <a:spLocks noGrp="1"/>
          </p:cNvSpPr>
          <p:nvPr>
            <p:ph idx="1"/>
          </p:nvPr>
        </p:nvSpPr>
        <p:spPr/>
        <p:txBody>
          <a:bodyPr/>
          <a:lstStyle/>
          <a:p>
            <a:r>
              <a:rPr lang="en-US" dirty="0" smtClean="0"/>
              <a:t>Sovereignty of God:  election</a:t>
            </a:r>
          </a:p>
          <a:p>
            <a:r>
              <a:rPr lang="en-US" dirty="0" smtClean="0"/>
              <a:t>Human Sin</a:t>
            </a:r>
          </a:p>
          <a:p>
            <a:r>
              <a:rPr lang="en-US" dirty="0" smtClean="0"/>
              <a:t>Trinitarian Doctrine</a:t>
            </a:r>
          </a:p>
          <a:p>
            <a:r>
              <a:rPr lang="en-US" dirty="0" smtClean="0"/>
              <a:t>Political—City of God  </a:t>
            </a:r>
          </a:p>
          <a:p>
            <a:r>
              <a:rPr lang="en-US" dirty="0" smtClean="0"/>
              <a:t>“Church Father” Western Christian Doctrine 800 years; Reformation</a:t>
            </a: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Map of Mesopotamia</a:t>
            </a:r>
            <a:endParaRPr lang="en-US" dirty="0"/>
          </a:p>
        </p:txBody>
      </p:sp>
      <p:sp>
        <p:nvSpPr>
          <p:cNvPr id="3" name="Subtitle 2"/>
          <p:cNvSpPr>
            <a:spLocks noGrp="1"/>
          </p:cNvSpPr>
          <p:nvPr>
            <p:ph type="subTitle" idx="1"/>
          </p:nvPr>
        </p:nvSpPr>
        <p:spPr>
          <a:xfrm>
            <a:off x="914400" y="0"/>
            <a:ext cx="6400800" cy="914400"/>
          </a:xfrm>
        </p:spPr>
        <p:txBody>
          <a:bodyPr/>
          <a:lstStyle/>
          <a:p>
            <a:r>
              <a:rPr lang="en-US" dirty="0" smtClean="0"/>
              <a:t>Mesopotamia</a:t>
            </a:r>
            <a:endParaRPr lang="en-US" dirty="0"/>
          </a:p>
        </p:txBody>
      </p:sp>
      <p:sp>
        <p:nvSpPr>
          <p:cNvPr id="4" name="Rectangle 3"/>
          <p:cNvSpPr/>
          <p:nvPr/>
        </p:nvSpPr>
        <p:spPr>
          <a:xfrm>
            <a:off x="2057400" y="6019800"/>
            <a:ext cx="4572000" cy="646331"/>
          </a:xfrm>
          <a:prstGeom prst="rect">
            <a:avLst/>
          </a:prstGeom>
        </p:spPr>
        <p:txBody>
          <a:bodyPr wrap="square">
            <a:spAutoFit/>
          </a:bodyPr>
          <a:lstStyle/>
          <a:p>
            <a:r>
              <a:rPr lang="en-US" dirty="0" smtClean="0"/>
              <a:t>https://upload.wikimedia.org/wikipedia/commons/0/0c/Near_East_1400_BCE.png</a:t>
            </a:r>
            <a:endParaRPr lang="en-US" dirty="0"/>
          </a:p>
        </p:txBody>
      </p:sp>
      <p:pic>
        <p:nvPicPr>
          <p:cNvPr id="33794" name="Picture 2" descr="Image result for map of mesopotami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990600"/>
            <a:ext cx="6248400" cy="499872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Medieval Europe </a:t>
            </a:r>
            <a:endParaRPr lang="en-US" dirty="0"/>
          </a:p>
        </p:txBody>
      </p:sp>
      <p:sp>
        <p:nvSpPr>
          <p:cNvPr id="3" name="Content Placeholder 2"/>
          <p:cNvSpPr>
            <a:spLocks noGrp="1"/>
          </p:cNvSpPr>
          <p:nvPr>
            <p:ph idx="1"/>
          </p:nvPr>
        </p:nvSpPr>
        <p:spPr/>
        <p:txBody>
          <a:bodyPr>
            <a:normAutofit fontScale="92500"/>
          </a:bodyPr>
          <a:lstStyle/>
          <a:p>
            <a:pPr>
              <a:buNone/>
            </a:pPr>
            <a:r>
              <a:rPr lang="en-US" dirty="0" smtClean="0"/>
              <a:t>“Ruled” as western part of Empire from Byzantium, but little support from East</a:t>
            </a:r>
          </a:p>
          <a:p>
            <a:pPr>
              <a:buNone/>
            </a:pPr>
            <a:r>
              <a:rPr lang="en-US" dirty="0" smtClean="0"/>
              <a:t>Constant invasions by “Barbarians”;</a:t>
            </a:r>
          </a:p>
          <a:p>
            <a:pPr>
              <a:buNone/>
            </a:pPr>
            <a:r>
              <a:rPr lang="en-US" dirty="0" smtClean="0"/>
              <a:t>Local Kingdoms; no centralized authority</a:t>
            </a:r>
          </a:p>
          <a:p>
            <a:pPr>
              <a:buNone/>
            </a:pPr>
            <a:r>
              <a:rPr lang="en-US" dirty="0" smtClean="0"/>
              <a:t>Decline of culture-Dark Ages;  little literacy </a:t>
            </a:r>
          </a:p>
          <a:p>
            <a:pPr>
              <a:buNone/>
            </a:pPr>
            <a:r>
              <a:rPr lang="en-US" dirty="0" smtClean="0"/>
              <a:t>Disease abundant—esp. the Plague and smallpox</a:t>
            </a:r>
          </a:p>
          <a:p>
            <a:pPr>
              <a:buNone/>
            </a:pPr>
            <a:endParaRPr lang="en-US" dirty="0" smtClean="0"/>
          </a:p>
          <a:p>
            <a:pPr>
              <a:buNone/>
            </a:pPr>
            <a:r>
              <a:rPr lang="en-US" dirty="0" smtClean="0"/>
              <a:t> </a:t>
            </a:r>
          </a:p>
          <a:p>
            <a:pPr>
              <a:buNone/>
            </a:pPr>
            <a:endParaRPr lang="en-US" dirty="0"/>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6172200"/>
            <a:ext cx="8229600" cy="1935163"/>
          </a:xfrm>
        </p:spPr>
        <p:txBody>
          <a:bodyPr>
            <a:normAutofit/>
          </a:bodyPr>
          <a:lstStyle/>
          <a:p>
            <a:r>
              <a:rPr lang="en-US" sz="1600" dirty="0" smtClean="0"/>
              <a:t>https://upload.wikimedia.org/wikipedia/commons/f/f1/Europe_map_1092.PNG</a:t>
            </a:r>
            <a:endParaRPr lang="en-US" sz="1600" dirty="0"/>
          </a:p>
        </p:txBody>
      </p:sp>
      <p:pic>
        <p:nvPicPr>
          <p:cNvPr id="1026" name="Picture 2" descr="Image result for map of early medieval europe"/>
          <p:cNvPicPr>
            <a:picLocks noChangeAspect="1" noChangeArrowheads="1"/>
          </p:cNvPicPr>
          <p:nvPr/>
        </p:nvPicPr>
        <p:blipFill>
          <a:blip r:embed="rId2" cstate="print"/>
          <a:srcRect/>
          <a:stretch>
            <a:fillRect/>
          </a:stretch>
        </p:blipFill>
        <p:spPr bwMode="auto">
          <a:xfrm>
            <a:off x="228600" y="304800"/>
            <a:ext cx="8077200" cy="5906454"/>
          </a:xfrm>
          <a:prstGeom prst="rect">
            <a:avLst/>
          </a:prstGeom>
          <a:noFill/>
        </p:spPr>
      </p:pic>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Church/Rome</a:t>
            </a:r>
            <a:endParaRPr lang="en-US" dirty="0"/>
          </a:p>
        </p:txBody>
      </p:sp>
      <p:sp>
        <p:nvSpPr>
          <p:cNvPr id="3" name="Content Placeholder 2"/>
          <p:cNvSpPr>
            <a:spLocks noGrp="1"/>
          </p:cNvSpPr>
          <p:nvPr>
            <p:ph idx="1"/>
          </p:nvPr>
        </p:nvSpPr>
        <p:spPr/>
        <p:txBody>
          <a:bodyPr>
            <a:normAutofit fontScale="92500"/>
          </a:bodyPr>
          <a:lstStyle/>
          <a:p>
            <a:pPr>
              <a:buNone/>
            </a:pPr>
            <a:r>
              <a:rPr lang="en-US" dirty="0" smtClean="0"/>
              <a:t>Under jurisdiction of Patriarch of Constantinople: gradually Rome asserts independent authority over Church in Europe:</a:t>
            </a:r>
          </a:p>
          <a:p>
            <a:pPr>
              <a:buNone/>
            </a:pPr>
            <a:r>
              <a:rPr lang="en-US" dirty="0" smtClean="0"/>
              <a:t>Pope Gregory I (Pope from 590-604):   monastic life; emphasized sacramental worship; missionaries to Europe, esp. England; secular and military power, esp. in warring and later making peace with the Lombard tribes</a:t>
            </a:r>
          </a:p>
          <a:p>
            <a:pPr>
              <a:buNone/>
            </a:pPr>
            <a:r>
              <a:rPr lang="en-US" dirty="0" smtClean="0"/>
              <a:t>Medieval Papacy—church/state powers combine</a:t>
            </a:r>
            <a:endParaRPr lang="en-US" dirty="0"/>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Holy Roman Empire</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Christmas Day 800 A.D.  Charlemagne crowned august emperor by Pope Leo III;  Papacy needed military support, Charlemagne, King of Franks, best candidate.  Wedded Church and State in Europe spiritual/temporal affairs. Not consistent partnership: rivals…control Europe until French Revolution/Napoleon in early 19</a:t>
            </a:r>
            <a:r>
              <a:rPr lang="en-US" baseline="30000" dirty="0" smtClean="0"/>
              <a:t>th</a:t>
            </a:r>
            <a:r>
              <a:rPr lang="en-US" dirty="0" smtClean="0"/>
              <a:t> Cent.</a:t>
            </a:r>
          </a:p>
          <a:p>
            <a:pPr>
              <a:buNone/>
            </a:pPr>
            <a:r>
              <a:rPr lang="en-US" dirty="0" smtClean="0"/>
              <a:t>Break with Byzantium nearly complete</a:t>
            </a:r>
            <a:endParaRPr lang="en-US" dirty="0"/>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Feudalism</a:t>
            </a:r>
            <a:endParaRPr lang="en-US" dirty="0"/>
          </a:p>
        </p:txBody>
      </p:sp>
      <p:sp>
        <p:nvSpPr>
          <p:cNvPr id="3" name="Content Placeholder 2"/>
          <p:cNvSpPr>
            <a:spLocks noGrp="1"/>
          </p:cNvSpPr>
          <p:nvPr>
            <p:ph idx="1"/>
          </p:nvPr>
        </p:nvSpPr>
        <p:spPr/>
        <p:txBody>
          <a:bodyPr/>
          <a:lstStyle/>
          <a:p>
            <a:r>
              <a:rPr lang="en-US" dirty="0" smtClean="0"/>
              <a:t>Beginning around 800: Local levels, means of tying barons, earls, etc. to “king”:  King grants lands to locals, locals supply military for kings.   Knights—trained warrior class, loaned out.  Serfs provided production from barons’ lands.</a:t>
            </a:r>
          </a:p>
          <a:p>
            <a:r>
              <a:rPr lang="en-US" dirty="0" smtClean="0"/>
              <a:t>Class divisions in Europe: nobles and commoners </a:t>
            </a:r>
            <a:endParaRPr lang="en-US" dirty="0"/>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Britain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By 450, Rome’s power over Britain had collapsed;  Northern Germanic tribes, Saxons and Angles, migrate (conquer) to eastern England displace Briton rulers; produced the Anglo/Saxon culture and kingdoms.  Not a part of Holy Roman Empire, but adopted Christianity.</a:t>
            </a:r>
          </a:p>
          <a:p>
            <a:r>
              <a:rPr lang="en-US" dirty="0" smtClean="0"/>
              <a:t>Around 800, Norseman (Vikings) raiders, force “kings” to work together.  By 950, </a:t>
            </a:r>
            <a:r>
              <a:rPr lang="en-US" dirty="0" err="1" smtClean="0"/>
              <a:t>Wessex</a:t>
            </a:r>
            <a:r>
              <a:rPr lang="en-US" dirty="0" smtClean="0"/>
              <a:t> dominate kingdom.  Lasted until 1066.</a:t>
            </a:r>
          </a:p>
          <a:p>
            <a:r>
              <a:rPr lang="en-US" dirty="0" smtClean="0"/>
              <a:t>Norseman, also settle Normandy in France.</a:t>
            </a:r>
            <a:endParaRPr lang="en-US" dirty="0"/>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a:t>
            </a:r>
            <a:endParaRPr lang="en-US" dirty="0"/>
          </a:p>
        </p:txBody>
      </p:sp>
      <p:sp>
        <p:nvSpPr>
          <p:cNvPr id="3" name="Content Placeholder 2"/>
          <p:cNvSpPr>
            <a:spLocks noGrp="1"/>
          </p:cNvSpPr>
          <p:nvPr>
            <p:ph idx="1"/>
          </p:nvPr>
        </p:nvSpPr>
        <p:spPr/>
        <p:txBody>
          <a:bodyPr/>
          <a:lstStyle/>
          <a:p>
            <a:r>
              <a:rPr lang="en-US" dirty="0" smtClean="0"/>
              <a:t>Reading assignment</a:t>
            </a:r>
          </a:p>
          <a:p>
            <a:r>
              <a:rPr lang="en-US" dirty="0" smtClean="0">
                <a:hlinkClick r:id="rId2"/>
              </a:rPr>
              <a:t>https://en.wikipedia.org/wiki/HistoryofIslam</a:t>
            </a:r>
            <a:endParaRPr lang="en-US" dirty="0" smtClean="0"/>
          </a:p>
          <a:p>
            <a:r>
              <a:rPr lang="en-US" dirty="0" smtClean="0"/>
              <a:t>Word about wiki articles---</a:t>
            </a:r>
            <a:endParaRPr lang="en-US" dirty="0"/>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Foundations</a:t>
            </a:r>
            <a:endParaRPr lang="en-US" dirty="0"/>
          </a:p>
        </p:txBody>
      </p:sp>
      <p:sp>
        <p:nvSpPr>
          <p:cNvPr id="3" name="Content Placeholder 2"/>
          <p:cNvSpPr>
            <a:spLocks noGrp="1"/>
          </p:cNvSpPr>
          <p:nvPr>
            <p:ph idx="1"/>
          </p:nvPr>
        </p:nvSpPr>
        <p:spPr/>
        <p:txBody>
          <a:bodyPr>
            <a:normAutofit lnSpcReduction="10000"/>
          </a:bodyPr>
          <a:lstStyle/>
          <a:p>
            <a:r>
              <a:rPr lang="en-US" dirty="0" smtClean="0"/>
              <a:t>Prophet Muhammad: Arabian Peninsula businessman;  revelations around 610, recorded early passages (</a:t>
            </a:r>
            <a:r>
              <a:rPr lang="en-US" dirty="0" err="1" smtClean="0"/>
              <a:t>surahs</a:t>
            </a:r>
            <a:r>
              <a:rPr lang="en-US" dirty="0" smtClean="0"/>
              <a:t>) of Quran:  monotheism, ethical treatment of others, judgment to come followed by ideal kingdom (like Judaism and Christianity--Zoroastrianism). </a:t>
            </a:r>
          </a:p>
          <a:p>
            <a:r>
              <a:rPr lang="en-US" dirty="0" smtClean="0"/>
              <a:t>Mohammad last of great prophets in line with Abraham, Moses, and Jesus. </a:t>
            </a:r>
            <a:endParaRPr lang="en-US" dirty="0"/>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By 632, time of death, after struggles, united Arabia---religious, political, tribal, and military power.  Mecca as capital…</a:t>
            </a:r>
          </a:p>
          <a:p>
            <a:r>
              <a:rPr lang="en-US" dirty="0" smtClean="0"/>
              <a:t>Religiously tolerant---converts expected serve in military, non-Muslims, extra taxes.</a:t>
            </a:r>
            <a:endParaRPr lang="en-US" dirty="0"/>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Century of Conquest</a:t>
            </a:r>
            <a:endParaRPr lang="en-US" dirty="0"/>
          </a:p>
        </p:txBody>
      </p:sp>
      <p:sp>
        <p:nvSpPr>
          <p:cNvPr id="3" name="Content Placeholder 2"/>
          <p:cNvSpPr>
            <a:spLocks noGrp="1"/>
          </p:cNvSpPr>
          <p:nvPr>
            <p:ph idx="1"/>
          </p:nvPr>
        </p:nvSpPr>
        <p:spPr/>
        <p:txBody>
          <a:bodyPr/>
          <a:lstStyle/>
          <a:p>
            <a:r>
              <a:rPr lang="en-US" dirty="0" smtClean="0"/>
              <a:t>After Muhammad, 4 generals and families ruled (</a:t>
            </a:r>
            <a:r>
              <a:rPr lang="en-US" dirty="0" err="1" smtClean="0"/>
              <a:t>Rashidun</a:t>
            </a:r>
            <a:r>
              <a:rPr lang="en-US" dirty="0" smtClean="0"/>
              <a:t>), within 30 years expanded Islamic dominion west to Med—including Syria, Egypt, and east almost to Hindu Cush Mts.---i.e. all eastern parts of Byzantine Empire… </a:t>
            </a:r>
          </a:p>
          <a:p>
            <a:r>
              <a:rPr lang="en-US" dirty="0" smtClean="0"/>
              <a:t>During period—Quran is gathered and begins to be codified---disputed</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C:\Users\User\Pictures\100_130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6963" y="0"/>
            <a:ext cx="10240963" cy="768032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Sumer:  The Land Between the Rivers</a:t>
            </a:r>
            <a:endParaRPr lang="en-US" dirty="0"/>
          </a:p>
        </p:txBody>
      </p:sp>
      <p:sp>
        <p:nvSpPr>
          <p:cNvPr id="3" name="Content Placeholder 2"/>
          <p:cNvSpPr>
            <a:spLocks noGrp="1"/>
          </p:cNvSpPr>
          <p:nvPr>
            <p:ph idx="1"/>
          </p:nvPr>
        </p:nvSpPr>
        <p:spPr/>
        <p:txBody>
          <a:bodyPr>
            <a:normAutofit/>
          </a:bodyPr>
          <a:lstStyle/>
          <a:p>
            <a:r>
              <a:rPr lang="en-US" dirty="0" smtClean="0"/>
              <a:t>READING ASSIGNMENT; The History of Ancient </a:t>
            </a:r>
            <a:r>
              <a:rPr lang="en-US" dirty="0" err="1" smtClean="0"/>
              <a:t>Sumeria</a:t>
            </a:r>
            <a:r>
              <a:rPr lang="en-US" dirty="0" smtClean="0"/>
              <a:t> http://history-world.org/sumeria.htm</a:t>
            </a:r>
          </a:p>
          <a:p>
            <a:endParaRPr lang="en-US" b="1" dirty="0" smtClean="0"/>
          </a:p>
          <a:p>
            <a:pPr>
              <a:buNone/>
            </a:pPr>
            <a:endParaRPr lang="en-US" dirty="0" smtClean="0"/>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334000"/>
            <a:ext cx="8229600" cy="4525963"/>
          </a:xfrm>
        </p:spPr>
        <p:txBody>
          <a:bodyPr>
            <a:normAutofit/>
          </a:bodyPr>
          <a:lstStyle/>
          <a:p>
            <a:r>
              <a:rPr lang="en-US" sz="1400" dirty="0" smtClean="0"/>
              <a:t>https://upload.wikimedia.org/wikipedia/commons/thumb/d/df/Mohammad_adil-Rashidun-empire-at-its-peak-close.PNG/800px-Mohammad_adil-Rashidun-empire-at-its-peak-close.PNG</a:t>
            </a:r>
            <a:endParaRPr lang="en-US" sz="1400" dirty="0"/>
          </a:p>
        </p:txBody>
      </p:sp>
      <p:pic>
        <p:nvPicPr>
          <p:cNvPr id="1026" name="Picture 2" descr="Image result for map of rashidun caliphat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 y="609600"/>
            <a:ext cx="7620000" cy="3429000"/>
          </a:xfrm>
          <a:prstGeom prst="rect">
            <a:avLst/>
          </a:prstGeom>
          <a:noFill/>
        </p:spPr>
      </p:pic>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a:t>
            </a:r>
            <a:r>
              <a:rPr lang="en-US" u="sng" dirty="0" smtClean="0"/>
              <a:t> </a:t>
            </a:r>
            <a:r>
              <a:rPr lang="en-US" u="sng" dirty="0" err="1" smtClean="0"/>
              <a:t>ibn</a:t>
            </a:r>
            <a:r>
              <a:rPr lang="en-US" u="sng" dirty="0" smtClean="0"/>
              <a:t> </a:t>
            </a:r>
            <a:r>
              <a:rPr lang="en-US" u="sng" dirty="0" err="1" smtClean="0"/>
              <a:t>Abi</a:t>
            </a:r>
            <a:r>
              <a:rPr lang="en-US" u="sng" dirty="0" smtClean="0"/>
              <a:t>  </a:t>
            </a:r>
            <a:r>
              <a:rPr lang="en-US" u="sng" dirty="0" err="1" smtClean="0"/>
              <a:t>Talib</a:t>
            </a:r>
            <a:r>
              <a:rPr lang="en-US" dirty="0" smtClean="0"/>
              <a:t>, </a:t>
            </a:r>
            <a:endParaRPr lang="en-US" dirty="0"/>
          </a:p>
        </p:txBody>
      </p:sp>
      <p:sp>
        <p:nvSpPr>
          <p:cNvPr id="3" name="Content Placeholder 2"/>
          <p:cNvSpPr>
            <a:spLocks noGrp="1"/>
          </p:cNvSpPr>
          <p:nvPr>
            <p:ph idx="1"/>
          </p:nvPr>
        </p:nvSpPr>
        <p:spPr/>
        <p:txBody>
          <a:bodyPr/>
          <a:lstStyle/>
          <a:p>
            <a:r>
              <a:rPr lang="en-US" dirty="0" smtClean="0"/>
              <a:t>Muhammad’s cousin and son-in-law; last of four; married to Fatima (Muhammad's daughter); assassinated and supplanted by </a:t>
            </a:r>
            <a:r>
              <a:rPr lang="en-US" dirty="0" err="1" smtClean="0"/>
              <a:t>Muawiya</a:t>
            </a:r>
            <a:r>
              <a:rPr lang="en-US" dirty="0" smtClean="0"/>
              <a:t> (Umayyad Dynasty).</a:t>
            </a:r>
          </a:p>
          <a:p>
            <a:r>
              <a:rPr lang="en-US" dirty="0" smtClean="0"/>
              <a:t>Split into </a:t>
            </a:r>
            <a:r>
              <a:rPr lang="en-US" dirty="0" err="1" smtClean="0"/>
              <a:t>Shia</a:t>
            </a:r>
            <a:r>
              <a:rPr lang="en-US" dirty="0" smtClean="0"/>
              <a:t> and Sunni groups; Shiites Ali only true successor of Muhammad through Fatima…eastern Iraq, and Iran (Persian).</a:t>
            </a:r>
          </a:p>
          <a:p>
            <a:r>
              <a:rPr lang="en-US" dirty="0" smtClean="0"/>
              <a:t>Umayyad--Sunni</a:t>
            </a:r>
            <a:endParaRPr lang="en-US" dirty="0"/>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Umayyad Dynasty</a:t>
            </a:r>
            <a:endParaRPr lang="en-US" dirty="0"/>
          </a:p>
        </p:txBody>
      </p:sp>
      <p:sp>
        <p:nvSpPr>
          <p:cNvPr id="3" name="Content Placeholder 2"/>
          <p:cNvSpPr>
            <a:spLocks noGrp="1"/>
          </p:cNvSpPr>
          <p:nvPr>
            <p:ph idx="1"/>
          </p:nvPr>
        </p:nvSpPr>
        <p:spPr/>
        <p:txBody>
          <a:bodyPr/>
          <a:lstStyle/>
          <a:p>
            <a:r>
              <a:rPr lang="en-US" dirty="0" smtClean="0"/>
              <a:t>661-750… capital in Damascus </a:t>
            </a:r>
          </a:p>
          <a:p>
            <a:r>
              <a:rPr lang="en-US" dirty="0" smtClean="0"/>
              <a:t>Expanded even more northern India:  When rebellion led to overthrow, dynastic family members move through North Africa and into Spain;  Moved north into France---finally stopped by Charles Martel at Tours in 732 (Charlemagne's grandfather.)</a:t>
            </a:r>
          </a:p>
          <a:p>
            <a:r>
              <a:rPr lang="en-US" dirty="0" smtClean="0"/>
              <a:t>Controlled Iberian Penn. Until 1031.</a:t>
            </a:r>
          </a:p>
          <a:p>
            <a:endParaRPr lang="en-US" dirty="0" smtClean="0"/>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descr="Image result for map of umayyad dynast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569135"/>
          </a:xfrm>
          <a:prstGeom prst="rect">
            <a:avLst/>
          </a:prstGeom>
          <a:noFill/>
        </p:spPr>
      </p:pic>
      <p:sp>
        <p:nvSpPr>
          <p:cNvPr id="5" name="Rectangle 4"/>
          <p:cNvSpPr/>
          <p:nvPr/>
        </p:nvSpPr>
        <p:spPr>
          <a:xfrm>
            <a:off x="2286000" y="6019800"/>
            <a:ext cx="4572000" cy="646331"/>
          </a:xfrm>
          <a:prstGeom prst="rect">
            <a:avLst/>
          </a:prstGeom>
        </p:spPr>
        <p:txBody>
          <a:bodyPr wrap="square">
            <a:spAutoFit/>
          </a:bodyPr>
          <a:lstStyle/>
          <a:p>
            <a:r>
              <a:rPr lang="en-US" dirty="0" smtClean="0"/>
              <a:t>https://upload.wikimedia.org/wikipedia/commons/5/5b/Umayyad750ADloc.png</a:t>
            </a:r>
            <a:endParaRPr lang="en-US" dirty="0"/>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Abbasid Dynasty: 750-810</a:t>
            </a:r>
            <a:endParaRPr lang="en-US" dirty="0"/>
          </a:p>
        </p:txBody>
      </p:sp>
      <p:sp>
        <p:nvSpPr>
          <p:cNvPr id="3" name="Content Placeholder 2"/>
          <p:cNvSpPr>
            <a:spLocks noGrp="1"/>
          </p:cNvSpPr>
          <p:nvPr>
            <p:ph idx="1"/>
          </p:nvPr>
        </p:nvSpPr>
        <p:spPr/>
        <p:txBody>
          <a:bodyPr/>
          <a:lstStyle/>
          <a:p>
            <a:r>
              <a:rPr lang="en-US" dirty="0" smtClean="0"/>
              <a:t>Overthrew Umayyad moved capital to Bagdad:  flowering of Islamic culture, wealth, literature (Arabian Nights), trade.  Non-Arabs convert to Islam</a:t>
            </a:r>
          </a:p>
          <a:p>
            <a:r>
              <a:rPr lang="en-US" dirty="0" smtClean="0"/>
              <a:t>By 1000:  various regional Islamic regional powers—Persia, Egypt, Spain, Syria—under different family dynasty; all under </a:t>
            </a:r>
            <a:r>
              <a:rPr lang="en-US" dirty="0" err="1" smtClean="0"/>
              <a:t>Abbasidian</a:t>
            </a:r>
            <a:r>
              <a:rPr lang="en-US" dirty="0" smtClean="0"/>
              <a:t> influence.   </a:t>
            </a:r>
            <a:endParaRPr lang="en-US" dirty="0"/>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6096000"/>
            <a:ext cx="8229600" cy="4525963"/>
          </a:xfrm>
        </p:spPr>
        <p:txBody>
          <a:bodyPr>
            <a:normAutofit/>
          </a:bodyPr>
          <a:lstStyle/>
          <a:p>
            <a:r>
              <a:rPr lang="en-US" sz="1400" dirty="0" smtClean="0"/>
              <a:t>https://upload.wikimedia.org/wikipedia/commons/6/61/Abbasids_Dynasty_750_-_1258_(AD).PNG</a:t>
            </a:r>
            <a:endParaRPr lang="en-US" sz="1400" dirty="0"/>
          </a:p>
        </p:txBody>
      </p:sp>
      <p:pic>
        <p:nvPicPr>
          <p:cNvPr id="425986" name="Picture 2" descr="Image result for map of abbasid empire"/>
          <p:cNvPicPr>
            <a:picLocks noChangeAspect="1" noChangeArrowheads="1"/>
          </p:cNvPicPr>
          <p:nvPr/>
        </p:nvPicPr>
        <p:blipFill>
          <a:blip r:embed="rId2" cstate="print"/>
          <a:srcRect/>
          <a:stretch>
            <a:fillRect/>
          </a:stretch>
        </p:blipFill>
        <p:spPr bwMode="auto">
          <a:xfrm>
            <a:off x="44337" y="914400"/>
            <a:ext cx="9099663" cy="4876800"/>
          </a:xfrm>
          <a:prstGeom prst="rect">
            <a:avLst/>
          </a:prstGeom>
          <a:noFill/>
        </p:spPr>
      </p:pic>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 around 1000</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World Religion</a:t>
            </a:r>
          </a:p>
          <a:p>
            <a:pPr>
              <a:buNone/>
            </a:pPr>
            <a:r>
              <a:rPr lang="en-US" dirty="0" smtClean="0"/>
              <a:t>Tolerant of other religions—masters of trade—esp. between China and Byzantium, India and Africa</a:t>
            </a:r>
          </a:p>
          <a:p>
            <a:pPr>
              <a:buNone/>
            </a:pPr>
            <a:r>
              <a:rPr lang="en-US" dirty="0" smtClean="0"/>
              <a:t>Expanded conquest, conversion, </a:t>
            </a:r>
          </a:p>
          <a:p>
            <a:pPr>
              <a:buNone/>
            </a:pPr>
            <a:r>
              <a:rPr lang="en-US" dirty="0" smtClean="0"/>
              <a:t>Preserved cultures, especially Hellenistic…while Europe in “dark ages”:  mathematics, medicine, philosophy--e.g. introduced Aristotle to West</a:t>
            </a:r>
          </a:p>
          <a:p>
            <a:pPr>
              <a:buNone/>
            </a:pPr>
            <a:endParaRPr lang="en-US" dirty="0"/>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Section Three: </a:t>
            </a:r>
            <a:br>
              <a:rPr lang="en-US" dirty="0" smtClean="0"/>
            </a:br>
            <a:endParaRPr lang="en-US" dirty="0"/>
          </a:p>
        </p:txBody>
      </p:sp>
      <p:sp>
        <p:nvSpPr>
          <p:cNvPr id="3" name="Content Placeholder 2"/>
          <p:cNvSpPr>
            <a:spLocks noGrp="1"/>
          </p:cNvSpPr>
          <p:nvPr>
            <p:ph idx="1"/>
          </p:nvPr>
        </p:nvSpPr>
        <p:spPr/>
        <p:txBody>
          <a:bodyPr/>
          <a:lstStyle/>
          <a:p>
            <a:r>
              <a:rPr lang="en-US" dirty="0" smtClean="0"/>
              <a:t>1. International Trade</a:t>
            </a:r>
          </a:p>
          <a:p>
            <a:r>
              <a:rPr lang="en-US" dirty="0" smtClean="0"/>
              <a:t>2. Clash of Religions</a:t>
            </a:r>
          </a:p>
          <a:p>
            <a:r>
              <a:rPr lang="en-US" dirty="0" smtClean="0"/>
              <a:t>3. Hostile Take-</a:t>
            </a:r>
            <a:r>
              <a:rPr lang="en-US" dirty="0" err="1" smtClean="0"/>
              <a:t>Overs</a:t>
            </a:r>
            <a:r>
              <a:rPr lang="en-US" dirty="0" smtClean="0"/>
              <a:t> (Conquests)</a:t>
            </a:r>
          </a:p>
          <a:p>
            <a:r>
              <a:rPr lang="en-US" dirty="0" smtClean="0"/>
              <a:t>4.Political/Social Organization</a:t>
            </a:r>
          </a:p>
          <a:p>
            <a:r>
              <a:rPr lang="en-US" dirty="0" smtClean="0"/>
              <a:t>5. Cultural/Social Developments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“Silk” Routes  200-1500 A.D.</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C:\Users\User\Desktop\Slide12-CROPPED-2048x115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24000"/>
            <a:ext cx="9044861" cy="5181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Assignment</a:t>
            </a:r>
            <a:endParaRPr lang="en-US" dirty="0"/>
          </a:p>
        </p:txBody>
      </p:sp>
      <p:sp>
        <p:nvSpPr>
          <p:cNvPr id="3" name="Content Placeholder 2"/>
          <p:cNvSpPr>
            <a:spLocks noGrp="1"/>
          </p:cNvSpPr>
          <p:nvPr>
            <p:ph idx="1"/>
          </p:nvPr>
        </p:nvSpPr>
        <p:spPr/>
        <p:txBody>
          <a:bodyPr/>
          <a:lstStyle/>
          <a:p>
            <a:pPr>
              <a:buNone/>
            </a:pPr>
            <a:r>
              <a:rPr lang="en-US" dirty="0" smtClean="0"/>
              <a:t>Article on the Silk Road by Joshua Mark</a:t>
            </a:r>
          </a:p>
          <a:p>
            <a:r>
              <a:rPr lang="en-US" dirty="0" smtClean="0"/>
              <a:t>www.ancient.eu/Silk_Road/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Sumer</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	Sumerian city states arise around 3500B.C.-2335 B.C.   Agriculturally based, but with increasing centralized power in hands of temple priests and leaders called “</a:t>
            </a:r>
            <a:r>
              <a:rPr lang="en-US" dirty="0" err="1" smtClean="0"/>
              <a:t>lugals</a:t>
            </a:r>
            <a:r>
              <a:rPr lang="en-US" dirty="0" smtClean="0"/>
              <a:t>”—the leading civic leader—often a warrior. </a:t>
            </a:r>
          </a:p>
          <a:p>
            <a:pPr>
              <a:buNone/>
            </a:pPr>
            <a:r>
              <a:rPr lang="en-US" dirty="0" smtClean="0"/>
              <a:t>    Over time some city states became dominate over others, with a “king” ruling more than one city. </a:t>
            </a:r>
          </a:p>
          <a:p>
            <a:pPr>
              <a:buNone/>
            </a:pPr>
            <a:r>
              <a:rPr lang="en-US" dirty="0" smtClean="0"/>
              <a:t>	</a:t>
            </a:r>
          </a:p>
        </p:txBody>
      </p:sp>
    </p:spTree>
  </p:cSld>
  <p:clrMapOvr>
    <a:masterClrMapping/>
  </p:clrMapOvr>
  <p:timing>
    <p:tnLst>
      <p:par>
        <p:cTn xmlns:p14="http://schemas.microsoft.com/office/powerpoint/2010/mai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Trade 1000-1500 A.D.</a:t>
            </a:r>
            <a:endParaRPr lang="en-US" dirty="0"/>
          </a:p>
        </p:txBody>
      </p:sp>
      <p:sp>
        <p:nvSpPr>
          <p:cNvPr id="3" name="Content Placeholder 2"/>
          <p:cNvSpPr>
            <a:spLocks noGrp="1"/>
          </p:cNvSpPr>
          <p:nvPr>
            <p:ph idx="1"/>
          </p:nvPr>
        </p:nvSpPr>
        <p:spPr/>
        <p:txBody>
          <a:bodyPr/>
          <a:lstStyle/>
          <a:p>
            <a:r>
              <a:rPr lang="en-US" dirty="0" smtClean="0"/>
              <a:t>“Silk Road”---overland and sea routes that connect China, Asia, India, Africa, Europe by means of trade and cultural exchange.</a:t>
            </a:r>
          </a:p>
          <a:p>
            <a:r>
              <a:rPr lang="en-US" dirty="0" smtClean="0"/>
              <a:t>Began in 2</a:t>
            </a:r>
            <a:r>
              <a:rPr lang="en-US" baseline="30000" dirty="0" smtClean="0"/>
              <a:t>nd</a:t>
            </a:r>
            <a:r>
              <a:rPr lang="en-US" dirty="0" smtClean="0"/>
              <a:t> Century B.C., and continued until 16</a:t>
            </a:r>
            <a:r>
              <a:rPr lang="en-US" baseline="30000" dirty="0" smtClean="0"/>
              <a:t>th</a:t>
            </a:r>
            <a:r>
              <a:rPr lang="en-US" dirty="0" smtClean="0"/>
              <a:t> Century A.D..  </a:t>
            </a:r>
          </a:p>
          <a:p>
            <a:r>
              <a:rPr lang="en-US" dirty="0" smtClean="0"/>
              <a:t>Means of wealth for Rome/Europe, China, India, Middle East, Central Asia, East Africa </a:t>
            </a:r>
          </a:p>
          <a:p>
            <a:r>
              <a:rPr lang="en-US" dirty="0" smtClean="0"/>
              <a:t>Trade as a means for peace</a:t>
            </a:r>
            <a:endParaRPr lang="en-US" dirty="0"/>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Silk Road Trade Cities</a:t>
            </a:r>
            <a:endParaRPr lang="en-US" dirty="0"/>
          </a:p>
        </p:txBody>
      </p:sp>
      <p:sp>
        <p:nvSpPr>
          <p:cNvPr id="3" name="Content Placeholder 2"/>
          <p:cNvSpPr>
            <a:spLocks noGrp="1"/>
          </p:cNvSpPr>
          <p:nvPr>
            <p:ph idx="1"/>
          </p:nvPr>
        </p:nvSpPr>
        <p:spPr/>
        <p:txBody>
          <a:bodyPr/>
          <a:lstStyle/>
          <a:p>
            <a:endParaRPr lang="en-US"/>
          </a:p>
        </p:txBody>
      </p:sp>
      <p:pic>
        <p:nvPicPr>
          <p:cNvPr id="2050" name="Picture 2" descr="C:\Users\User\Desktop\silk_road_map.gif"/>
          <p:cNvPicPr>
            <a:picLocks noChangeAspect="1" noChangeArrowheads="1"/>
          </p:cNvPicPr>
          <p:nvPr/>
        </p:nvPicPr>
        <p:blipFill>
          <a:blip r:embed="rId2" cstate="print"/>
          <a:srcRect/>
          <a:stretch>
            <a:fillRect/>
          </a:stretch>
        </p:blipFill>
        <p:spPr bwMode="auto">
          <a:xfrm>
            <a:off x="-26949" y="1447800"/>
            <a:ext cx="9170949" cy="5410200"/>
          </a:xfrm>
          <a:prstGeom prst="rect">
            <a:avLst/>
          </a:prstGeom>
          <a:noFill/>
        </p:spPr>
      </p:pic>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 Exchanges</a:t>
            </a:r>
            <a:endParaRPr lang="en-US" dirty="0"/>
          </a:p>
        </p:txBody>
      </p:sp>
      <p:sp>
        <p:nvSpPr>
          <p:cNvPr id="3" name="Content Placeholder 2"/>
          <p:cNvSpPr>
            <a:spLocks noGrp="1"/>
          </p:cNvSpPr>
          <p:nvPr>
            <p:ph idx="1"/>
          </p:nvPr>
        </p:nvSpPr>
        <p:spPr/>
        <p:txBody>
          <a:bodyPr/>
          <a:lstStyle/>
          <a:p>
            <a:r>
              <a:rPr lang="en-US" dirty="0" smtClean="0"/>
              <a:t>1. Luxury goods</a:t>
            </a:r>
          </a:p>
          <a:p>
            <a:r>
              <a:rPr lang="en-US" dirty="0" smtClean="0"/>
              <a:t>2. Technologies: gunpowder, paper, silk production, different notions of government</a:t>
            </a:r>
          </a:p>
          <a:p>
            <a:r>
              <a:rPr lang="en-US" dirty="0" smtClean="0"/>
              <a:t>3. Religions:  Islam, Buddhism, Christianity</a:t>
            </a:r>
          </a:p>
          <a:p>
            <a:r>
              <a:rPr lang="en-US" dirty="0" smtClean="0"/>
              <a:t>4. Languages</a:t>
            </a:r>
          </a:p>
          <a:p>
            <a:r>
              <a:rPr lang="en-US" dirty="0" smtClean="0"/>
              <a:t>5. Diseases:  Black Plague</a:t>
            </a:r>
          </a:p>
          <a:p>
            <a:endParaRPr lang="en-US" dirty="0"/>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 Routes</a:t>
            </a:r>
            <a:endParaRPr lang="en-US" dirty="0"/>
          </a:p>
        </p:txBody>
      </p:sp>
      <p:sp>
        <p:nvSpPr>
          <p:cNvPr id="3" name="Content Placeholder 2"/>
          <p:cNvSpPr>
            <a:spLocks noGrp="1"/>
          </p:cNvSpPr>
          <p:nvPr>
            <p:ph idx="1"/>
          </p:nvPr>
        </p:nvSpPr>
        <p:spPr/>
        <p:txBody>
          <a:bodyPr/>
          <a:lstStyle/>
          <a:p>
            <a:r>
              <a:rPr lang="en-US" dirty="0" smtClean="0"/>
              <a:t>https://upload.wikimedia.org/wikipedia/commons/9/9e/Silk_route_copy.jpg</a:t>
            </a:r>
            <a:endParaRPr lang="en-US" dirty="0"/>
          </a:p>
        </p:txBody>
      </p:sp>
      <p:pic>
        <p:nvPicPr>
          <p:cNvPr id="266242" name="Picture 2" descr="Image result for ancient sea rout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1447800"/>
            <a:ext cx="7565790" cy="4495800"/>
          </a:xfrm>
          <a:prstGeom prst="rect">
            <a:avLst/>
          </a:prstGeom>
          <a:noFill/>
        </p:spPr>
      </p:pic>
      <p:sp>
        <p:nvSpPr>
          <p:cNvPr id="5" name="Rectangle 4"/>
          <p:cNvSpPr/>
          <p:nvPr/>
        </p:nvSpPr>
        <p:spPr>
          <a:xfrm>
            <a:off x="2286000" y="6211669"/>
            <a:ext cx="4572000" cy="646331"/>
          </a:xfrm>
          <a:prstGeom prst="rect">
            <a:avLst/>
          </a:prstGeom>
        </p:spPr>
        <p:txBody>
          <a:bodyPr>
            <a:spAutoFit/>
          </a:bodyPr>
          <a:lstStyle/>
          <a:p>
            <a:r>
              <a:rPr lang="en-US" dirty="0" smtClean="0"/>
              <a:t>https://upload.wikimedia.org/wikipedia/commons/9/9e/Silk_route_copy.jpg</a:t>
            </a:r>
            <a:endParaRPr lang="en-US" dirty="0"/>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Spice Routes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“The history of these maritime routes can be traced back thousands of years, to links between the Arabian Peninsula, Mesopotamia and the Indus Valley Civilization. The early Middle Ages saw an expansion of this network, as sailors from the Arabian Peninsula forged new trading routes across the Arabian Sea and into the Indian Ocean. Indeed, maritime trading links were established between Arabia and China from as early as the 8</a:t>
            </a:r>
            <a:r>
              <a:rPr lang="en-US" baseline="30000" dirty="0" smtClean="0"/>
              <a:t>th</a:t>
            </a:r>
            <a:r>
              <a:rPr lang="en-US" dirty="0" smtClean="0"/>
              <a:t> century AD. Technological advances in the science of navigation, in astronomy, and also in the techniques of ship building combined to make long-distance sea travel increasingly practical.  Lively coastal cities grew up around the most frequently visited ports along these routes, such as Zanzibar, Alexandria, Muscat, and Goa, and these cities became wealthy </a:t>
            </a:r>
            <a:r>
              <a:rPr lang="en-US" dirty="0" err="1" smtClean="0"/>
              <a:t>centres</a:t>
            </a:r>
            <a:r>
              <a:rPr lang="en-US" dirty="0" smtClean="0"/>
              <a:t> for the exchange of goods, ideas, languages and beliefs, with large markets and continually changing populations of merchants and sailors.”</a:t>
            </a:r>
          </a:p>
          <a:p>
            <a:r>
              <a:rPr lang="en-US" dirty="0" smtClean="0"/>
              <a:t>https://en.unesco.org/silkroad/about-silk-road</a:t>
            </a:r>
            <a:endParaRPr lang="en-US" dirty="0"/>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Viking Trade Routes</a:t>
            </a:r>
            <a:endParaRPr lang="en-US" dirty="0"/>
          </a:p>
        </p:txBody>
      </p:sp>
      <p:sp>
        <p:nvSpPr>
          <p:cNvPr id="3" name="Content Placeholder 2"/>
          <p:cNvSpPr>
            <a:spLocks noGrp="1"/>
          </p:cNvSpPr>
          <p:nvPr>
            <p:ph idx="1"/>
          </p:nvPr>
        </p:nvSpPr>
        <p:spPr/>
        <p:txBody>
          <a:bodyPr/>
          <a:lstStyle/>
          <a:p>
            <a:r>
              <a:rPr lang="en-US" dirty="0" smtClean="0"/>
              <a:t>Linked northern Europe with Middle East</a:t>
            </a:r>
          </a:p>
          <a:p>
            <a:r>
              <a:rPr lang="en-US" dirty="0" smtClean="0"/>
              <a:t>Furs and slaves primary “goods”</a:t>
            </a:r>
          </a:p>
          <a:p>
            <a:r>
              <a:rPr lang="en-US" dirty="0" smtClean="0"/>
              <a:t>Bullion economy, esp. silver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Viking trade routes</a:t>
            </a:r>
            <a:endParaRPr lang="en-US" dirty="0"/>
          </a:p>
        </p:txBody>
      </p:sp>
      <p:sp>
        <p:nvSpPr>
          <p:cNvPr id="3" name="Content Placeholder 2"/>
          <p:cNvSpPr>
            <a:spLocks noGrp="1"/>
          </p:cNvSpPr>
          <p:nvPr>
            <p:ph idx="1"/>
          </p:nvPr>
        </p:nvSpPr>
        <p:spPr/>
        <p:txBody>
          <a:bodyPr/>
          <a:lstStyle/>
          <a:p>
            <a:endParaRPr lang="en-US"/>
          </a:p>
        </p:txBody>
      </p:sp>
      <p:pic>
        <p:nvPicPr>
          <p:cNvPr id="442370" name="Picture 2" descr="Image result for viking trade routes ma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71600" y="1600200"/>
            <a:ext cx="7086600" cy="4482906"/>
          </a:xfrm>
          <a:prstGeom prst="rect">
            <a:avLst/>
          </a:prstGeom>
          <a:noFill/>
        </p:spPr>
      </p:pic>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Disruptions of Trade Routes between 1000 and 1500 A.D.</a:t>
            </a:r>
            <a:endParaRPr lang="en-US" dirty="0"/>
          </a:p>
        </p:txBody>
      </p:sp>
      <p:sp>
        <p:nvSpPr>
          <p:cNvPr id="3" name="Content Placeholder 2"/>
          <p:cNvSpPr>
            <a:spLocks noGrp="1"/>
          </p:cNvSpPr>
          <p:nvPr>
            <p:ph idx="1"/>
          </p:nvPr>
        </p:nvSpPr>
        <p:spPr/>
        <p:txBody>
          <a:bodyPr/>
          <a:lstStyle/>
          <a:p>
            <a:r>
              <a:rPr lang="en-US" dirty="0" smtClean="0"/>
              <a:t>Environmental Changes—drying of Steppes</a:t>
            </a:r>
          </a:p>
          <a:p>
            <a:r>
              <a:rPr lang="en-US" dirty="0" smtClean="0"/>
              <a:t>Viking Decline/ Rise of Kiev (after 1100)</a:t>
            </a:r>
          </a:p>
          <a:p>
            <a:r>
              <a:rPr lang="en-US" dirty="0" smtClean="0"/>
              <a:t>Turkish/Crusader Invasions and conquests: Byzantium, India, Egypt, East Africa (ca. 1050-1500)</a:t>
            </a:r>
          </a:p>
          <a:p>
            <a:r>
              <a:rPr lang="en-US" dirty="0" smtClean="0"/>
              <a:t>Mongolian Invasions: (1200-1400)</a:t>
            </a:r>
          </a:p>
          <a:p>
            <a:pPr>
              <a:buNone/>
            </a:pPr>
            <a:endParaRPr lang="en-US" dirty="0" smtClean="0"/>
          </a:p>
          <a:p>
            <a:endParaRPr lang="en-US" dirty="0"/>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Inca Roads</a:t>
            </a:r>
            <a:br>
              <a:rPr lang="en-US" dirty="0" smtClean="0"/>
            </a:br>
            <a:r>
              <a:rPr lang="en-US" dirty="0" smtClean="0"/>
              <a:t>READING ASSINGMENT   Article by  Mark Cartwright: The Inca Road System</a:t>
            </a:r>
            <a:br>
              <a:rPr lang="en-US" dirty="0" smtClean="0"/>
            </a:br>
            <a:r>
              <a:rPr lang="en-US" dirty="0" smtClean="0"/>
              <a:t>https://www.ancient.eu/article/757/the-inca-road-system/</a:t>
            </a:r>
            <a:endParaRPr lang="en-US" dirty="0"/>
          </a:p>
        </p:txBody>
      </p:sp>
      <p:sp>
        <p:nvSpPr>
          <p:cNvPr id="3" name="Content Placeholder 2"/>
          <p:cNvSpPr>
            <a:spLocks noGrp="1"/>
          </p:cNvSpPr>
          <p:nvPr>
            <p:ph idx="1"/>
          </p:nvPr>
        </p:nvSpPr>
        <p:spPr/>
        <p:txBody>
          <a:bodyPr/>
          <a:lstStyle/>
          <a:p>
            <a:pPr>
              <a:buNone/>
            </a:pPr>
            <a:endParaRPr lang="en-US" dirty="0" smtClean="0"/>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Inca Roads</a:t>
            </a:r>
            <a:endParaRPr lang="en-US" dirty="0"/>
          </a:p>
        </p:txBody>
      </p:sp>
      <p:sp>
        <p:nvSpPr>
          <p:cNvPr id="3" name="Content Placeholder 2"/>
          <p:cNvSpPr>
            <a:spLocks noGrp="1"/>
          </p:cNvSpPr>
          <p:nvPr>
            <p:ph idx="1"/>
          </p:nvPr>
        </p:nvSpPr>
        <p:spPr/>
        <p:txBody>
          <a:bodyPr/>
          <a:lstStyle/>
          <a:p>
            <a:r>
              <a:rPr lang="en-US" dirty="0" smtClean="0"/>
              <a:t>Two main routes: Royal Road and Costal Road ran north and south…linked west coast of South America</a:t>
            </a:r>
          </a:p>
          <a:p>
            <a:r>
              <a:rPr lang="en-US" dirty="0" smtClean="0"/>
              <a:t>Used for military, messengers (runners), and official traders….lamas and alpaca caravans</a:t>
            </a:r>
          </a:p>
          <a:p>
            <a:r>
              <a:rPr lang="en-US" dirty="0" smtClean="0"/>
              <a:t>Symbolized Inca dominance over region</a:t>
            </a:r>
          </a:p>
          <a:p>
            <a:r>
              <a:rPr lang="en-US" dirty="0" smtClean="0"/>
              <a:t>Also linked over the Andes to Argentina </a:t>
            </a:r>
          </a:p>
          <a:p>
            <a:r>
              <a:rPr lang="en-US" dirty="0" smtClean="0"/>
              <a:t>Some evidence of linkage with Amazon basin</a:t>
            </a:r>
          </a:p>
          <a:p>
            <a:endParaRPr lang="en-US" dirty="0" smtClean="0"/>
          </a:p>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Early Sumerian Civilization</a:t>
            </a:r>
            <a:br>
              <a:rPr lang="en-US" dirty="0" smtClean="0"/>
            </a:br>
            <a:r>
              <a:rPr lang="en-US" dirty="0" smtClean="0"/>
              <a:t>3000 B.C.-2300 B.C.</a:t>
            </a:r>
            <a:endParaRPr lang="en-US" dirty="0"/>
          </a:p>
        </p:txBody>
      </p:sp>
      <p:sp>
        <p:nvSpPr>
          <p:cNvPr id="3" name="Content Placeholder 2"/>
          <p:cNvSpPr>
            <a:spLocks noGrp="1"/>
          </p:cNvSpPr>
          <p:nvPr>
            <p:ph idx="1"/>
          </p:nvPr>
        </p:nvSpPr>
        <p:spPr/>
        <p:txBody>
          <a:bodyPr>
            <a:normAutofit/>
          </a:bodyPr>
          <a:lstStyle/>
          <a:p>
            <a:r>
              <a:rPr lang="en-US" dirty="0" smtClean="0"/>
              <a:t>Early Mesopotamia (the land between the rivers) sometimes called the Cradle of Civilization:</a:t>
            </a:r>
          </a:p>
          <a:p>
            <a:r>
              <a:rPr lang="en-US" dirty="0" smtClean="0"/>
              <a:t>Between the Tigris and Euphrates Rivers beginning around 4000 B.C., “city-states” are arise: by 3000 B.C. using canals to irrigate fields:  Capital is </a:t>
            </a:r>
            <a:r>
              <a:rPr lang="en-US" dirty="0" err="1" smtClean="0"/>
              <a:t>Uruk</a:t>
            </a:r>
            <a:r>
              <a:rPr lang="en-US" dirty="0" smtClean="0"/>
              <a:t> (3700 B.C.), others include </a:t>
            </a:r>
            <a:r>
              <a:rPr lang="en-US" dirty="0" err="1" smtClean="0"/>
              <a:t>Eridu</a:t>
            </a:r>
            <a:r>
              <a:rPr lang="en-US" dirty="0" smtClean="0"/>
              <a:t>,</a:t>
            </a:r>
            <a:r>
              <a:rPr lang="en-US" dirty="0"/>
              <a:t> </a:t>
            </a:r>
            <a:r>
              <a:rPr lang="en-US" b="1" dirty="0" smtClean="0"/>
              <a:t>Ur</a:t>
            </a:r>
            <a:r>
              <a:rPr lang="en-US" dirty="0" smtClean="0"/>
              <a:t>, Lagash</a:t>
            </a:r>
            <a:r>
              <a:rPr lang="en-US" dirty="0"/>
              <a:t>, Nippur, and </a:t>
            </a:r>
            <a:r>
              <a:rPr lang="en-US" dirty="0" smtClean="0"/>
              <a:t>Kish.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r>
              <a:rPr lang="en-US" sz="1200" dirty="0" smtClean="0"/>
              <a:t>https://upload.wikimedia.org/wikipedia/commons/thumb/5/53/Inca_roads-en.svg/2000px-Inca_roads-en.svg.png</a:t>
            </a:r>
            <a:endParaRPr lang="en-US" sz="1200" dirty="0"/>
          </a:p>
        </p:txBody>
      </p:sp>
      <p:pic>
        <p:nvPicPr>
          <p:cNvPr id="447490" name="Picture 2" descr="Image result for inca  trade routes ma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9800" y="561326"/>
            <a:ext cx="3200400" cy="5621503"/>
          </a:xfrm>
          <a:prstGeom prst="rect">
            <a:avLst/>
          </a:prstGeom>
          <a:noFill/>
        </p:spPr>
      </p:pic>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Aztec Trade Routes</a:t>
            </a:r>
            <a:endParaRPr lang="en-US" dirty="0"/>
          </a:p>
        </p:txBody>
      </p:sp>
      <p:sp>
        <p:nvSpPr>
          <p:cNvPr id="3" name="Content Placeholder 2"/>
          <p:cNvSpPr>
            <a:spLocks noGrp="1"/>
          </p:cNvSpPr>
          <p:nvPr>
            <p:ph idx="1"/>
          </p:nvPr>
        </p:nvSpPr>
        <p:spPr/>
        <p:txBody>
          <a:bodyPr/>
          <a:lstStyle/>
          <a:p>
            <a:endParaRPr lang="en-US" dirty="0"/>
          </a:p>
        </p:txBody>
      </p:sp>
      <p:pic>
        <p:nvPicPr>
          <p:cNvPr id="448514" name="Picture 2" descr="Image result for aztec trade routes"/>
          <p:cNvPicPr>
            <a:picLocks noChangeAspect="1" noChangeArrowheads="1"/>
          </p:cNvPicPr>
          <p:nvPr/>
        </p:nvPicPr>
        <p:blipFill>
          <a:blip r:embed="rId2" cstate="print"/>
          <a:srcRect/>
          <a:stretch>
            <a:fillRect/>
          </a:stretch>
        </p:blipFill>
        <p:spPr bwMode="auto">
          <a:xfrm>
            <a:off x="1295400" y="1676400"/>
            <a:ext cx="6096000" cy="4552951"/>
          </a:xfrm>
          <a:prstGeom prst="rect">
            <a:avLst/>
          </a:prstGeom>
          <a:noFill/>
        </p:spPr>
      </p:pic>
      <p:sp>
        <p:nvSpPr>
          <p:cNvPr id="5" name="Rectangle 4"/>
          <p:cNvSpPr/>
          <p:nvPr/>
        </p:nvSpPr>
        <p:spPr>
          <a:xfrm>
            <a:off x="2057400" y="5934670"/>
            <a:ext cx="4572000" cy="923330"/>
          </a:xfrm>
          <a:prstGeom prst="rect">
            <a:avLst/>
          </a:prstGeom>
        </p:spPr>
        <p:txBody>
          <a:bodyPr>
            <a:spAutoFit/>
          </a:bodyPr>
          <a:lstStyle/>
          <a:p>
            <a:r>
              <a:rPr lang="en-US" dirty="0" smtClean="0"/>
              <a:t>https://upload.wikimedia.org/wikipedia/commons/thumb/6/62/AztecEmpire.jpg/640px-AztecEmpire.jpg</a:t>
            </a:r>
            <a:endParaRPr lang="en-US" dirty="0"/>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Conquests 1000-1500 A.D.</a:t>
            </a:r>
            <a:endParaRPr lang="en-US" dirty="0"/>
          </a:p>
        </p:txBody>
      </p:sp>
      <p:sp>
        <p:nvSpPr>
          <p:cNvPr id="3" name="Content Placeholder 2"/>
          <p:cNvSpPr>
            <a:spLocks noGrp="1"/>
          </p:cNvSpPr>
          <p:nvPr>
            <p:ph idx="1"/>
          </p:nvPr>
        </p:nvSpPr>
        <p:spPr/>
        <p:txBody>
          <a:bodyPr/>
          <a:lstStyle/>
          <a:p>
            <a:r>
              <a:rPr lang="en-US" dirty="0" smtClean="0"/>
              <a:t>Norman </a:t>
            </a:r>
          </a:p>
          <a:p>
            <a:r>
              <a:rPr lang="en-US" dirty="0" smtClean="0"/>
              <a:t>Turkish </a:t>
            </a:r>
          </a:p>
          <a:p>
            <a:r>
              <a:rPr lang="en-US" dirty="0" smtClean="0"/>
              <a:t>Aztec </a:t>
            </a:r>
          </a:p>
          <a:p>
            <a:r>
              <a:rPr lang="en-US" dirty="0" smtClean="0"/>
              <a:t>Inca</a:t>
            </a:r>
          </a:p>
          <a:p>
            <a:r>
              <a:rPr lang="en-US" dirty="0" smtClean="0"/>
              <a:t>Mongol</a:t>
            </a:r>
          </a:p>
          <a:p>
            <a:pPr>
              <a:buNone/>
            </a:pPr>
            <a:endParaRPr lang="en-US" dirty="0"/>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Norman Invasion of England; 1066</a:t>
            </a:r>
            <a:endParaRPr lang="en-US" dirty="0"/>
          </a:p>
        </p:txBody>
      </p:sp>
      <p:sp>
        <p:nvSpPr>
          <p:cNvPr id="3" name="Content Placeholder 2"/>
          <p:cNvSpPr>
            <a:spLocks noGrp="1"/>
          </p:cNvSpPr>
          <p:nvPr>
            <p:ph idx="1"/>
          </p:nvPr>
        </p:nvSpPr>
        <p:spPr/>
        <p:txBody>
          <a:bodyPr/>
          <a:lstStyle/>
          <a:p>
            <a:r>
              <a:rPr lang="en-US" dirty="0" smtClean="0"/>
              <a:t>READING ASSIGNMENT</a:t>
            </a:r>
          </a:p>
          <a:p>
            <a:r>
              <a:rPr lang="en-US" dirty="0" smtClean="0"/>
              <a:t>https://en.wikipedia.org/wiki/Norman_conquest_of_England</a:t>
            </a:r>
            <a:endParaRPr lang="en-US" dirty="0"/>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10000"/>
          </a:bodyPr>
          <a:lstStyle/>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r>
              <a:rPr lang="en-US" sz="1200" dirty="0" smtClean="0"/>
              <a:t>https://upload.wikimedia.org/wikipedia/commons/0/03/Williams_dominions_1087.jpg</a:t>
            </a:r>
            <a:endParaRPr lang="en-US" sz="1200" dirty="0"/>
          </a:p>
        </p:txBody>
      </p:sp>
      <p:sp>
        <p:nvSpPr>
          <p:cNvPr id="1026" name="AutoShape 2" descr="Image result for map of williams normand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Image result for map of williams normand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map of williams normand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00200" y="-8839200"/>
            <a:ext cx="4411088" cy="6172200"/>
          </a:xfrm>
          <a:prstGeom prst="rect">
            <a:avLst/>
          </a:prstGeom>
          <a:noFill/>
        </p:spPr>
      </p:pic>
      <p:pic>
        <p:nvPicPr>
          <p:cNvPr id="1032" name="Picture 8" descr="Image result for map of williams normand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7400" y="152400"/>
            <a:ext cx="4084340" cy="5715000"/>
          </a:xfrm>
          <a:prstGeom prst="rect">
            <a:avLst/>
          </a:prstGeom>
          <a:noFill/>
        </p:spPr>
      </p:pic>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William the Conqueror</a:t>
            </a:r>
            <a:endParaRPr lang="en-US" dirty="0"/>
          </a:p>
        </p:txBody>
      </p:sp>
      <p:sp>
        <p:nvSpPr>
          <p:cNvPr id="3" name="Content Placeholder 2"/>
          <p:cNvSpPr>
            <a:spLocks noGrp="1"/>
          </p:cNvSpPr>
          <p:nvPr>
            <p:ph idx="1"/>
          </p:nvPr>
        </p:nvSpPr>
        <p:spPr/>
        <p:txBody>
          <a:bodyPr/>
          <a:lstStyle/>
          <a:p>
            <a:r>
              <a:rPr lang="en-US" dirty="0" smtClean="0"/>
              <a:t>Descendant of Rollo—Viking; Norsemen</a:t>
            </a:r>
          </a:p>
          <a:p>
            <a:r>
              <a:rPr lang="en-US" dirty="0" smtClean="0"/>
              <a:t>Norman clan…subject to French King</a:t>
            </a:r>
          </a:p>
          <a:p>
            <a:r>
              <a:rPr lang="en-US" dirty="0" smtClean="0"/>
              <a:t>Potential heir to English throne</a:t>
            </a:r>
          </a:p>
          <a:p>
            <a:r>
              <a:rPr lang="en-US" dirty="0" smtClean="0"/>
              <a:t>Invades England Sept. 1066; Battle of Hastings,</a:t>
            </a:r>
          </a:p>
          <a:p>
            <a:pPr>
              <a:buNone/>
            </a:pPr>
            <a:endParaRPr lang="en-US" dirty="0" smtClean="0"/>
          </a:p>
          <a:p>
            <a:endParaRPr lang="en-US" dirty="0"/>
          </a:p>
        </p:txBody>
      </p:sp>
      <p:sp>
        <p:nvSpPr>
          <p:cNvPr id="1026" name="AutoShape 2" descr="Image result for map of williams normand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Image result for map of williams normand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map of williams normand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00200" y="-8839200"/>
            <a:ext cx="4411088" cy="6172200"/>
          </a:xfrm>
          <a:prstGeom prst="rect">
            <a:avLst/>
          </a:prstGeom>
          <a:noFill/>
        </p:spPr>
      </p:pic>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55682" name="AutoShape 2" descr="Image result for map of norman conque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55684" name="Picture 4" descr="Image result for map of norman conques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8572" y="228600"/>
            <a:ext cx="7343588" cy="5715000"/>
          </a:xfrm>
          <a:prstGeom prst="rect">
            <a:avLst/>
          </a:prstGeom>
          <a:noFill/>
        </p:spPr>
      </p:pic>
      <p:sp>
        <p:nvSpPr>
          <p:cNvPr id="6" name="Rectangle 5"/>
          <p:cNvSpPr/>
          <p:nvPr/>
        </p:nvSpPr>
        <p:spPr>
          <a:xfrm>
            <a:off x="2057400" y="5943600"/>
            <a:ext cx="4572000" cy="646331"/>
          </a:xfrm>
          <a:prstGeom prst="rect">
            <a:avLst/>
          </a:prstGeom>
        </p:spPr>
        <p:txBody>
          <a:bodyPr>
            <a:spAutoFit/>
          </a:bodyPr>
          <a:lstStyle/>
          <a:p>
            <a:r>
              <a:rPr lang="en-US" dirty="0" smtClean="0"/>
              <a:t>https://upload.wikimedia.org/wikipedia/commons/3/3c/England_1066.png</a:t>
            </a:r>
            <a:endParaRPr lang="en-US" dirty="0"/>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smtClean="0"/>
              <a:t>Transition from Anglo/Saxon to Norman Culture</a:t>
            </a:r>
          </a:p>
          <a:p>
            <a:r>
              <a:rPr lang="en-US" dirty="0" smtClean="0"/>
              <a:t>Land to Norman owners in exchange for military duty and oaths of loyalty (Feudalism)</a:t>
            </a:r>
          </a:p>
          <a:p>
            <a:r>
              <a:rPr lang="en-US" dirty="0" smtClean="0"/>
              <a:t>Doomsday Book-record of land ownership taxes owed…1086</a:t>
            </a:r>
          </a:p>
          <a:p>
            <a:r>
              <a:rPr lang="en-US" dirty="0" smtClean="0"/>
              <a:t>Norman language (French/Norse); Latin officially</a:t>
            </a:r>
          </a:p>
          <a:p>
            <a:r>
              <a:rPr lang="en-US" dirty="0" smtClean="0"/>
              <a:t>Retained basic English law structures (Common Law)</a:t>
            </a:r>
          </a:p>
          <a:p>
            <a:r>
              <a:rPr lang="en-US" dirty="0" smtClean="0"/>
              <a:t>Church less in Nobles’ control; King and Pope</a:t>
            </a:r>
          </a:p>
          <a:p>
            <a:endParaRPr lang="en-US" dirty="0" smtClean="0"/>
          </a:p>
          <a:p>
            <a:endParaRPr lang="en-US" dirty="0" smtClean="0"/>
          </a:p>
          <a:p>
            <a:endParaRPr lang="en-US" dirty="0"/>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Longer term consequences:</a:t>
            </a:r>
          </a:p>
          <a:p>
            <a:pPr lvl="1">
              <a:buNone/>
            </a:pPr>
            <a:r>
              <a:rPr lang="en-US" dirty="0" smtClean="0"/>
              <a:t>Crusades—loyal to Pope and French King</a:t>
            </a:r>
          </a:p>
          <a:p>
            <a:pPr lvl="1">
              <a:buNone/>
            </a:pPr>
            <a:r>
              <a:rPr lang="en-US" dirty="0" smtClean="0"/>
              <a:t>Friction between French and English—next 800 years—major conflicts in Western Europe</a:t>
            </a:r>
          </a:p>
          <a:p>
            <a:pPr lvl="1">
              <a:buNone/>
            </a:pPr>
            <a:r>
              <a:rPr lang="en-US" dirty="0" smtClean="0"/>
              <a:t>Tied British to Europe…same history…with variations</a:t>
            </a:r>
          </a:p>
          <a:p>
            <a:pPr lvl="1">
              <a:buNone/>
            </a:pPr>
            <a:r>
              <a:rPr lang="en-US" dirty="0" smtClean="0"/>
              <a:t>Strong Papal influence in Britain for next 400 years</a:t>
            </a:r>
          </a:p>
          <a:p>
            <a:endParaRPr lang="en-US" dirty="0"/>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Turkish Invasion</a:t>
            </a:r>
            <a:endParaRPr lang="en-US" dirty="0"/>
          </a:p>
        </p:txBody>
      </p:sp>
      <p:sp>
        <p:nvSpPr>
          <p:cNvPr id="3" name="Content Placeholder 2"/>
          <p:cNvSpPr>
            <a:spLocks noGrp="1"/>
          </p:cNvSpPr>
          <p:nvPr>
            <p:ph idx="1"/>
          </p:nvPr>
        </p:nvSpPr>
        <p:spPr/>
        <p:txBody>
          <a:bodyPr/>
          <a:lstStyle/>
          <a:p>
            <a:r>
              <a:rPr lang="en-US" dirty="0" smtClean="0"/>
              <a:t>READING ASSIGNMENT:</a:t>
            </a:r>
          </a:p>
          <a:p>
            <a:r>
              <a:rPr lang="en-US" dirty="0" smtClean="0"/>
              <a:t>https://en.wikipedia.org/wiki/Byzantine%E2%80%93Seljuq_wars</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209800" y="5486400"/>
            <a:ext cx="4572000" cy="923330"/>
          </a:xfrm>
          <a:prstGeom prst="rect">
            <a:avLst/>
          </a:prstGeom>
        </p:spPr>
        <p:txBody>
          <a:bodyPr>
            <a:spAutoFit/>
          </a:bodyPr>
          <a:lstStyle/>
          <a:p>
            <a:r>
              <a:rPr lang="en-US" dirty="0" smtClean="0"/>
              <a:t>https://upload.wikimedia.org/wikipedia/commons/thumb/7/73/Ur_III.svg/2000px-Ur_III.svg.png</a:t>
            </a:r>
            <a:endParaRPr lang="en-US" dirty="0"/>
          </a:p>
        </p:txBody>
      </p:sp>
      <p:pic>
        <p:nvPicPr>
          <p:cNvPr id="37890" name="Picture 2" descr="Image result for early sumerian empire ma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152400"/>
            <a:ext cx="7772399" cy="536996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09600" y="5837237"/>
            <a:ext cx="8229600" cy="1020763"/>
          </a:xfrm>
        </p:spPr>
        <p:txBody>
          <a:bodyPr>
            <a:normAutofit/>
          </a:bodyPr>
          <a:lstStyle/>
          <a:p>
            <a:r>
              <a:rPr lang="en-US" sz="1400" dirty="0" smtClean="0"/>
              <a:t>https://upload.wikimedia.org/wikipedia/commons/0/03/11_13th_century_Asia_Minor_Turkish_Invasions.png</a:t>
            </a:r>
            <a:endParaRPr lang="en-US" sz="1400" dirty="0"/>
          </a:p>
        </p:txBody>
      </p:sp>
      <p:pic>
        <p:nvPicPr>
          <p:cNvPr id="456706" name="Picture 2" descr="Image result for https://map of seljuq invasi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90600"/>
            <a:ext cx="9144000" cy="4094663"/>
          </a:xfrm>
          <a:prstGeom prst="rect">
            <a:avLst/>
          </a:prstGeom>
          <a:noFill/>
        </p:spPr>
      </p:pic>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Turkish Invasion</a:t>
            </a:r>
            <a:endParaRPr lang="en-US" dirty="0"/>
          </a:p>
        </p:txBody>
      </p:sp>
      <p:sp>
        <p:nvSpPr>
          <p:cNvPr id="3" name="Content Placeholder 2"/>
          <p:cNvSpPr>
            <a:spLocks noGrp="1"/>
          </p:cNvSpPr>
          <p:nvPr>
            <p:ph idx="1"/>
          </p:nvPr>
        </p:nvSpPr>
        <p:spPr/>
        <p:txBody>
          <a:bodyPr/>
          <a:lstStyle/>
          <a:p>
            <a:r>
              <a:rPr lang="en-US" dirty="0" smtClean="0"/>
              <a:t>North Central Asian warriors enter Middle East around 900 A.D.   Become Muslim; Early leader Seljuk (</a:t>
            </a:r>
            <a:r>
              <a:rPr lang="en-US" dirty="0" err="1" smtClean="0"/>
              <a:t>Seljuq</a:t>
            </a:r>
            <a:r>
              <a:rPr lang="en-US" dirty="0" smtClean="0"/>
              <a:t>)--</a:t>
            </a:r>
          </a:p>
          <a:p>
            <a:r>
              <a:rPr lang="en-US" dirty="0" smtClean="0"/>
              <a:t>Overthrow Persia, establish kingdom by 1063 included all of Mesopotamia and Palestine</a:t>
            </a:r>
          </a:p>
          <a:p>
            <a:r>
              <a:rPr lang="en-US" dirty="0" smtClean="0"/>
              <a:t>Expand north into Asia Minor:  Constant conflict with Byzantium; 1071 Battle of </a:t>
            </a:r>
            <a:r>
              <a:rPr lang="en-US" dirty="0" err="1" smtClean="0"/>
              <a:t>Manzikert</a:t>
            </a:r>
            <a:r>
              <a:rPr lang="en-US" dirty="0" smtClean="0"/>
              <a:t>; </a:t>
            </a:r>
          </a:p>
          <a:p>
            <a:endParaRPr lang="en-US" dirty="0" smtClean="0"/>
          </a:p>
          <a:p>
            <a:endParaRPr lang="en-US" dirty="0"/>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990600"/>
            <a:ext cx="8229600" cy="4525963"/>
          </a:xfrm>
        </p:spPr>
        <p:txBody>
          <a:bodyPr/>
          <a:lstStyle/>
          <a:p>
            <a:r>
              <a:rPr lang="en-US" dirty="0" smtClean="0"/>
              <a:t>https://upload.wikimedia.org/wikipedia/commons/4/44/Malazkirt_Manzikert_battle_campaign_map_1071.png</a:t>
            </a:r>
            <a:endParaRPr lang="en-US" dirty="0"/>
          </a:p>
        </p:txBody>
      </p:sp>
      <p:pic>
        <p:nvPicPr>
          <p:cNvPr id="1026" name="Picture 2" descr="Image result for battle of manzikert"/>
          <p:cNvPicPr>
            <a:picLocks noChangeAspect="1" noChangeArrowheads="1"/>
          </p:cNvPicPr>
          <p:nvPr/>
        </p:nvPicPr>
        <p:blipFill>
          <a:blip r:embed="rId2" cstate="print"/>
          <a:srcRect/>
          <a:stretch>
            <a:fillRect/>
          </a:stretch>
        </p:blipFill>
        <p:spPr bwMode="auto">
          <a:xfrm>
            <a:off x="0" y="0"/>
            <a:ext cx="8915400" cy="5499588"/>
          </a:xfrm>
          <a:prstGeom prst="rect">
            <a:avLst/>
          </a:prstGeom>
          <a:noFill/>
        </p:spPr>
      </p:pic>
      <p:sp>
        <p:nvSpPr>
          <p:cNvPr id="5" name="Rectangle 4"/>
          <p:cNvSpPr/>
          <p:nvPr/>
        </p:nvSpPr>
        <p:spPr>
          <a:xfrm>
            <a:off x="1981200" y="5562600"/>
            <a:ext cx="4572000" cy="923330"/>
          </a:xfrm>
          <a:prstGeom prst="rect">
            <a:avLst/>
          </a:prstGeom>
        </p:spPr>
        <p:txBody>
          <a:bodyPr>
            <a:spAutoFit/>
          </a:bodyPr>
          <a:lstStyle/>
          <a:p>
            <a:r>
              <a:rPr lang="en-US" dirty="0" smtClean="0"/>
              <a:t>https://upload.wikimedia.org/wikipedia/commons/4/44/Malazkirt_Manzikert_battle_campaign_map_1071.png</a:t>
            </a:r>
            <a:endParaRPr lang="en-US" dirty="0"/>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Turkish Importance</a:t>
            </a:r>
            <a:endParaRPr lang="en-US" dirty="0"/>
          </a:p>
        </p:txBody>
      </p:sp>
      <p:sp>
        <p:nvSpPr>
          <p:cNvPr id="3" name="Content Placeholder 2"/>
          <p:cNvSpPr>
            <a:spLocks noGrp="1"/>
          </p:cNvSpPr>
          <p:nvPr>
            <p:ph idx="1"/>
          </p:nvPr>
        </p:nvSpPr>
        <p:spPr/>
        <p:txBody>
          <a:bodyPr/>
          <a:lstStyle/>
          <a:p>
            <a:r>
              <a:rPr lang="en-US" dirty="0" smtClean="0"/>
              <a:t>Reign lasted until early 1200’s; overcome by Mongols</a:t>
            </a:r>
          </a:p>
          <a:p>
            <a:r>
              <a:rPr lang="en-US" dirty="0" smtClean="0"/>
              <a:t>Although basically religiously tolerant, threat that led Byzantium to ask for Western’s Europe’s help—Crusades ensued</a:t>
            </a:r>
          </a:p>
          <a:p>
            <a:r>
              <a:rPr lang="en-US" dirty="0" smtClean="0"/>
              <a:t>Turned Asia Minor into “Turkey”, with language, Islam, culture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Ottoman Empire</a:t>
            </a:r>
            <a:endParaRPr lang="en-US" dirty="0"/>
          </a:p>
        </p:txBody>
      </p:sp>
      <p:sp>
        <p:nvSpPr>
          <p:cNvPr id="3" name="Content Placeholder 2"/>
          <p:cNvSpPr>
            <a:spLocks noGrp="1"/>
          </p:cNvSpPr>
          <p:nvPr>
            <p:ph idx="1"/>
          </p:nvPr>
        </p:nvSpPr>
        <p:spPr/>
        <p:txBody>
          <a:bodyPr/>
          <a:lstStyle/>
          <a:p>
            <a:r>
              <a:rPr lang="en-US" dirty="0" smtClean="0"/>
              <a:t>READING ASSIGNMENT:  First two sections:  Rise of the Ottoman Empire (1299-1452) and Classical Age (1453-1550)  found at https://en.wikipedia.org/wiki/History_of_the_Ottoman_Empire</a:t>
            </a:r>
            <a:endParaRPr lang="en-US" dirty="0"/>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Turkish rule in Asia Minor interrupted by Mongols for 100 years, but after 1300 back in hands of Turks</a:t>
            </a:r>
            <a:endParaRPr lang="en-US" dirty="0"/>
          </a:p>
        </p:txBody>
      </p:sp>
      <p:sp>
        <p:nvSpPr>
          <p:cNvPr id="3" name="Content Placeholder 2"/>
          <p:cNvSpPr>
            <a:spLocks noGrp="1"/>
          </p:cNvSpPr>
          <p:nvPr>
            <p:ph idx="1"/>
          </p:nvPr>
        </p:nvSpPr>
        <p:spPr/>
        <p:txBody>
          <a:bodyPr/>
          <a:lstStyle/>
          <a:p>
            <a:r>
              <a:rPr lang="en-US" dirty="0" smtClean="0"/>
              <a:t>At first mostly about fighting against Byzantium and raiding into Europe</a:t>
            </a:r>
          </a:p>
          <a:p>
            <a:r>
              <a:rPr lang="en-US" dirty="0" smtClean="0"/>
              <a:t>By 1400, control of most of Asia Minor and Balkans, victories against Venetians/Crusaders at Battles of Kosovo( 1389) and </a:t>
            </a:r>
            <a:r>
              <a:rPr lang="en-US" dirty="0" err="1" smtClean="0"/>
              <a:t>Nicopolis</a:t>
            </a:r>
            <a:r>
              <a:rPr lang="en-US" dirty="0" smtClean="0"/>
              <a:t> (1396).  Following time of decline, return to conquest and expansion into Europe as far as Hungary in 1430s-1450s; </a:t>
            </a:r>
          </a:p>
          <a:p>
            <a:endParaRPr lang="en-US" dirty="0" smtClean="0"/>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Constantinople to Istanbul</a:t>
            </a:r>
            <a:endParaRPr lang="en-US" dirty="0"/>
          </a:p>
        </p:txBody>
      </p:sp>
      <p:sp>
        <p:nvSpPr>
          <p:cNvPr id="3" name="Content Placeholder 2"/>
          <p:cNvSpPr>
            <a:spLocks noGrp="1"/>
          </p:cNvSpPr>
          <p:nvPr>
            <p:ph idx="1"/>
          </p:nvPr>
        </p:nvSpPr>
        <p:spPr/>
        <p:txBody>
          <a:bodyPr>
            <a:normAutofit fontScale="92500"/>
          </a:bodyPr>
          <a:lstStyle/>
          <a:p>
            <a:r>
              <a:rPr lang="en-US" dirty="0" smtClean="0"/>
              <a:t>1453, Ottoman finally took control of Constantinople; renamed Istanbul, effective end of Byzantine Empire.   </a:t>
            </a:r>
          </a:p>
          <a:p>
            <a:r>
              <a:rPr lang="en-US" dirty="0" smtClean="0"/>
              <a:t>Next 100 years great expansion, especially with navel power in Mediterranean.</a:t>
            </a:r>
          </a:p>
          <a:p>
            <a:r>
              <a:rPr lang="en-US" dirty="0" smtClean="0"/>
              <a:t>Religious tolerance; welcomed especially Jewish refugees from Spain; taxes and soldiers. </a:t>
            </a:r>
          </a:p>
          <a:p>
            <a:r>
              <a:rPr lang="en-US" dirty="0" smtClean="0"/>
              <a:t>16</a:t>
            </a:r>
            <a:r>
              <a:rPr lang="en-US" baseline="30000" dirty="0" smtClean="0"/>
              <a:t>th</a:t>
            </a:r>
            <a:r>
              <a:rPr lang="en-US" dirty="0" smtClean="0"/>
              <a:t> Cent allied with France, etc. against Holy Roman Empire</a:t>
            </a:r>
          </a:p>
          <a:p>
            <a:endParaRPr lang="en-US" dirty="0"/>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Image result for map of ottoman empire"/>
          <p:cNvPicPr>
            <a:picLocks noChangeAspect="1" noChangeArrowheads="1"/>
          </p:cNvPicPr>
          <p:nvPr/>
        </p:nvPicPr>
        <p:blipFill>
          <a:blip r:embed="rId2" cstate="print"/>
          <a:srcRect/>
          <a:stretch>
            <a:fillRect/>
          </a:stretch>
        </p:blipFill>
        <p:spPr bwMode="auto">
          <a:xfrm>
            <a:off x="0" y="0"/>
            <a:ext cx="9144000" cy="6185060"/>
          </a:xfrm>
          <a:prstGeom prst="rect">
            <a:avLst/>
          </a:prstGeom>
          <a:noFill/>
        </p:spPr>
      </p:pic>
      <p:sp>
        <p:nvSpPr>
          <p:cNvPr id="5" name="Rectangle 4"/>
          <p:cNvSpPr/>
          <p:nvPr/>
        </p:nvSpPr>
        <p:spPr>
          <a:xfrm>
            <a:off x="2057400" y="6273225"/>
            <a:ext cx="4572000" cy="584775"/>
          </a:xfrm>
          <a:prstGeom prst="rect">
            <a:avLst/>
          </a:prstGeom>
        </p:spPr>
        <p:txBody>
          <a:bodyPr>
            <a:spAutoFit/>
          </a:bodyPr>
          <a:lstStyle/>
          <a:p>
            <a:r>
              <a:rPr lang="en-US" sz="1600" dirty="0" smtClean="0"/>
              <a:t>https://upload.wikimedia.org/wikipedia/commons/e/ed/Ottoman_Empire_16-17th_century.jpg</a:t>
            </a:r>
            <a:endParaRPr lang="en-US" sz="1600" dirty="0"/>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for 1300-1500</a:t>
            </a:r>
            <a:endParaRPr lang="en-US" dirty="0"/>
          </a:p>
        </p:txBody>
      </p:sp>
      <p:sp>
        <p:nvSpPr>
          <p:cNvPr id="3" name="Content Placeholder 2"/>
          <p:cNvSpPr>
            <a:spLocks noGrp="1"/>
          </p:cNvSpPr>
          <p:nvPr>
            <p:ph idx="1"/>
          </p:nvPr>
        </p:nvSpPr>
        <p:spPr/>
        <p:txBody>
          <a:bodyPr>
            <a:normAutofit fontScale="92500"/>
          </a:bodyPr>
          <a:lstStyle/>
          <a:p>
            <a:r>
              <a:rPr lang="en-US" dirty="0" smtClean="0"/>
              <a:t>Control of trade routes, both silk road and spice routes (land and sea), between India, S.E. Asia, China and Europe; need for European exploration—</a:t>
            </a:r>
            <a:r>
              <a:rPr lang="en-US" dirty="0" err="1" smtClean="0"/>
              <a:t>DeGama</a:t>
            </a:r>
            <a:r>
              <a:rPr lang="en-US" dirty="0" smtClean="0"/>
              <a:t>, Columbus, Magellan</a:t>
            </a:r>
          </a:p>
          <a:p>
            <a:r>
              <a:rPr lang="en-US" dirty="0" smtClean="0"/>
              <a:t>Spread of Islam into Balkans and eastern Europe</a:t>
            </a:r>
          </a:p>
          <a:p>
            <a:r>
              <a:rPr lang="en-US" dirty="0" smtClean="0"/>
              <a:t>Imperial rival of Holy Roman Empire and Italian City States</a:t>
            </a:r>
          </a:p>
          <a:p>
            <a:r>
              <a:rPr lang="en-US" dirty="0" smtClean="0"/>
              <a:t>Instilled fear into Europe--Reformation</a:t>
            </a:r>
          </a:p>
          <a:p>
            <a:endParaRPr lang="en-US" dirty="0"/>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Aztec Empire</a:t>
            </a:r>
            <a:endParaRPr lang="en-US" dirty="0"/>
          </a:p>
        </p:txBody>
      </p:sp>
      <p:sp>
        <p:nvSpPr>
          <p:cNvPr id="3" name="Content Placeholder 2"/>
          <p:cNvSpPr>
            <a:spLocks noGrp="1"/>
          </p:cNvSpPr>
          <p:nvPr>
            <p:ph idx="1"/>
          </p:nvPr>
        </p:nvSpPr>
        <p:spPr/>
        <p:txBody>
          <a:bodyPr>
            <a:normAutofit/>
          </a:bodyPr>
          <a:lstStyle/>
          <a:p>
            <a:r>
              <a:rPr lang="en-US" dirty="0" smtClean="0"/>
              <a:t>Beginning around 1200, northern migratory tribes enter grand basin around today’s Mexico City. Last group, the </a:t>
            </a:r>
            <a:r>
              <a:rPr lang="en-US" dirty="0" err="1" smtClean="0"/>
              <a:t>Mexica</a:t>
            </a:r>
            <a:r>
              <a:rPr lang="en-US" dirty="0" smtClean="0"/>
              <a:t>, entered around 1250</a:t>
            </a:r>
          </a:p>
          <a:p>
            <a:r>
              <a:rPr lang="en-US" dirty="0" smtClean="0"/>
              <a:t>Next few generations gained control of major city-states in basin: </a:t>
            </a:r>
            <a:r>
              <a:rPr lang="en-US" dirty="0" smtClean="0">
                <a:hlinkClick r:id="rId2" tooltip="Tenochtitlan"/>
              </a:rPr>
              <a:t>Mexico-Tenochtitlan</a:t>
            </a:r>
            <a:r>
              <a:rPr lang="en-US" dirty="0" smtClean="0"/>
              <a:t>, </a:t>
            </a:r>
            <a:r>
              <a:rPr lang="en-US" u="sng" dirty="0" err="1" smtClean="0">
                <a:hlinkClick r:id="rId3" tooltip="Texcoco (altepetl)"/>
              </a:rPr>
              <a:t>Texcoco</a:t>
            </a:r>
            <a:r>
              <a:rPr lang="en-US" dirty="0" smtClean="0"/>
              <a:t>, and </a:t>
            </a:r>
            <a:r>
              <a:rPr lang="en-US" dirty="0" err="1" smtClean="0">
                <a:hlinkClick r:id="rId4" tooltip="Tlacopan"/>
              </a:rPr>
              <a:t>Tlacopan</a:t>
            </a:r>
            <a:r>
              <a:rPr lang="en-US" dirty="0" smtClean="0"/>
              <a:t>.  Tenochtitlan dominates.</a:t>
            </a:r>
          </a:p>
          <a:p>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Temples/Religion</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In many cultures, the center of life was the city temple.</a:t>
            </a:r>
          </a:p>
          <a:p>
            <a:pPr>
              <a:buNone/>
            </a:pPr>
            <a:r>
              <a:rPr lang="en-US" dirty="0" smtClean="0"/>
              <a:t>The Sumerians, chief gods were </a:t>
            </a:r>
            <a:r>
              <a:rPr lang="en-US" dirty="0" err="1" smtClean="0"/>
              <a:t>Anu</a:t>
            </a:r>
            <a:r>
              <a:rPr lang="en-US" dirty="0" smtClean="0"/>
              <a:t>, the sky god;  </a:t>
            </a:r>
            <a:r>
              <a:rPr lang="en-US" dirty="0" err="1" smtClean="0"/>
              <a:t>Enlil</a:t>
            </a:r>
            <a:r>
              <a:rPr lang="en-US" dirty="0" smtClean="0"/>
              <a:t> the storm god, and Ishtar, the morning and evening star goddess.  Each city had its own patron god or goddess as well.</a:t>
            </a:r>
          </a:p>
          <a:p>
            <a:pPr>
              <a:buNone/>
            </a:pPr>
            <a:r>
              <a:rPr lang="en-US" dirty="0" smtClean="0"/>
              <a:t>Temples are the local “house” of the god, and used for worship and storage---grain or other wealth.</a:t>
            </a:r>
          </a:p>
        </p:txBody>
      </p:sp>
    </p:spTree>
  </p:cSld>
  <p:clrMapOvr>
    <a:masterClrMapping/>
  </p:clrMapOvr>
  <p:timing>
    <p:tnLst>
      <p:par>
        <p:cTn xmlns:p14="http://schemas.microsoft.com/office/powerpoint/2010/mai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https://upload.wikimedia.org/wikipedia/commons/thumb/0/04/Aztecexpansion.png/450px-Aztecexpansion.png</a:t>
            </a:r>
            <a:endParaRPr lang="en-US" dirty="0"/>
          </a:p>
        </p:txBody>
      </p:sp>
      <p:pic>
        <p:nvPicPr>
          <p:cNvPr id="460802" name="Picture 2" descr="Image result for map of aztec empir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5845" cy="5105400"/>
          </a:xfrm>
          <a:prstGeom prst="rect">
            <a:avLst/>
          </a:prstGeom>
          <a:noFill/>
        </p:spPr>
      </p:pic>
      <p:sp>
        <p:nvSpPr>
          <p:cNvPr id="5" name="Rectangle 4"/>
          <p:cNvSpPr/>
          <p:nvPr/>
        </p:nvSpPr>
        <p:spPr>
          <a:xfrm>
            <a:off x="2133600" y="5410200"/>
            <a:ext cx="4572000" cy="923330"/>
          </a:xfrm>
          <a:prstGeom prst="rect">
            <a:avLst/>
          </a:prstGeom>
        </p:spPr>
        <p:txBody>
          <a:bodyPr>
            <a:spAutoFit/>
          </a:bodyPr>
          <a:lstStyle/>
          <a:p>
            <a:r>
              <a:rPr lang="en-US" dirty="0" smtClean="0"/>
              <a:t>https://upload.wikimedia.org/wikipedia/commons/thumb/0/04/Aztecexpansion.png/450px-Aztecexpansion.png</a:t>
            </a:r>
            <a:endParaRPr lang="en-US" dirty="0"/>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Aztec Expansion</a:t>
            </a:r>
            <a:endParaRPr lang="en-US" dirty="0"/>
          </a:p>
        </p:txBody>
      </p:sp>
      <p:sp>
        <p:nvSpPr>
          <p:cNvPr id="3" name="Content Placeholder 2"/>
          <p:cNvSpPr>
            <a:spLocks noGrp="1"/>
          </p:cNvSpPr>
          <p:nvPr>
            <p:ph idx="1"/>
          </p:nvPr>
        </p:nvSpPr>
        <p:spPr/>
        <p:txBody>
          <a:bodyPr>
            <a:normAutofit/>
          </a:bodyPr>
          <a:lstStyle/>
          <a:p>
            <a:r>
              <a:rPr lang="en-US" dirty="0" smtClean="0"/>
              <a:t>By 1450 secured most of </a:t>
            </a:r>
            <a:r>
              <a:rPr lang="en-US" dirty="0" err="1" smtClean="0"/>
              <a:t>Mexcio</a:t>
            </a:r>
            <a:r>
              <a:rPr lang="en-US" dirty="0" smtClean="0"/>
              <a:t> Basin and control economy and religion.</a:t>
            </a:r>
          </a:p>
          <a:p>
            <a:r>
              <a:rPr lang="en-US" dirty="0" smtClean="0"/>
              <a:t>Warfare constant, with captured people regularly sacrificed to gods of war.</a:t>
            </a:r>
          </a:p>
          <a:p>
            <a:r>
              <a:rPr lang="en-US" dirty="0" smtClean="0"/>
              <a:t>Trade with other cultures central to life—from Southwest North America to Costa Rica—linked </a:t>
            </a:r>
            <a:r>
              <a:rPr lang="en-US" dirty="0" err="1" smtClean="0"/>
              <a:t>Meso</a:t>
            </a:r>
            <a:r>
              <a:rPr lang="en-US" dirty="0" smtClean="0"/>
              <a:t> America pre-Spanish Conquest in 1519;  </a:t>
            </a:r>
            <a:r>
              <a:rPr lang="en-US" dirty="0" err="1" smtClean="0"/>
              <a:t>Mexica</a:t>
            </a:r>
            <a:r>
              <a:rPr lang="en-US" dirty="0" smtClean="0"/>
              <a:t> as name for land</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600200" y="457200"/>
            <a:ext cx="4572000" cy="5632311"/>
          </a:xfrm>
          <a:prstGeom prst="rect">
            <a:avLst/>
          </a:prstGeom>
        </p:spPr>
        <p:txBody>
          <a:bodyPr>
            <a:spAutoFit/>
          </a:bodyPr>
          <a:lstStyle/>
          <a:p>
            <a:r>
              <a:rPr lang="en-US" sz="2400" dirty="0" smtClean="0"/>
              <a:t>“The Aztecs left rulers of conquered cities in power so long as they agreed to pay semi-annual </a:t>
            </a:r>
            <a:r>
              <a:rPr lang="en-US" sz="2400" dirty="0" smtClean="0">
                <a:hlinkClick r:id="rId2" tooltip="Tribute"/>
              </a:rPr>
              <a:t>tribute</a:t>
            </a:r>
            <a:r>
              <a:rPr lang="en-US" sz="2400" dirty="0" smtClean="0"/>
              <a:t> to the Alliance, as well as supply military forces when needed for the Aztec war efforts. In return, the imperial authority offered protection and political stability, and facilitated an integrated economic network of diverse lands and peoples who had significant local autonomy.”</a:t>
            </a:r>
          </a:p>
          <a:p>
            <a:endParaRPr lang="en-US" sz="2400" dirty="0" smtClean="0"/>
          </a:p>
          <a:p>
            <a:r>
              <a:rPr lang="en-US" sz="2400" dirty="0" smtClean="0"/>
              <a:t>https://en.wikipedia.org/wiki/Aztec_Empire</a:t>
            </a:r>
            <a:endParaRPr lang="en-US" sz="2400" dirty="0"/>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Inca Empire</a:t>
            </a:r>
            <a:endParaRPr lang="en-US" dirty="0"/>
          </a:p>
        </p:txBody>
      </p:sp>
      <p:sp>
        <p:nvSpPr>
          <p:cNvPr id="3" name="Content Placeholder 2"/>
          <p:cNvSpPr>
            <a:spLocks noGrp="1"/>
          </p:cNvSpPr>
          <p:nvPr>
            <p:ph idx="1"/>
          </p:nvPr>
        </p:nvSpPr>
        <p:spPr/>
        <p:txBody>
          <a:bodyPr/>
          <a:lstStyle/>
          <a:p>
            <a:r>
              <a:rPr lang="en-US" dirty="0" smtClean="0"/>
              <a:t>Reading assignment:  Mark Cartwright article in Inca Civilization found at https://www.ancient.eu/Inca_Civilization/</a:t>
            </a:r>
            <a:endParaRPr lang="en-US" dirty="0"/>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Inca Empire</a:t>
            </a:r>
            <a:endParaRPr lang="en-US" dirty="0"/>
          </a:p>
        </p:txBody>
      </p:sp>
      <p:sp>
        <p:nvSpPr>
          <p:cNvPr id="3" name="Content Placeholder 2"/>
          <p:cNvSpPr>
            <a:spLocks noGrp="1"/>
          </p:cNvSpPr>
          <p:nvPr>
            <p:ph idx="1"/>
          </p:nvPr>
        </p:nvSpPr>
        <p:spPr/>
        <p:txBody>
          <a:bodyPr>
            <a:normAutofit lnSpcReduction="10000"/>
          </a:bodyPr>
          <a:lstStyle/>
          <a:p>
            <a:r>
              <a:rPr lang="en-US" dirty="0" smtClean="0"/>
              <a:t>Around 1438, tribal group speaking the Quechua language expand control over others.  Next 120 years, largest empire in Americas; spanning over 3800 miles north to south—lasted until 1530s—Spanish and smallpox overcame</a:t>
            </a:r>
          </a:p>
          <a:p>
            <a:r>
              <a:rPr lang="en-US" dirty="0" smtClean="0"/>
              <a:t>Inca—ruling class—capital in Cusco; </a:t>
            </a:r>
          </a:p>
          <a:p>
            <a:r>
              <a:rPr lang="en-US" dirty="0" smtClean="0"/>
              <a:t>Around 1450 royal estate/religious center in </a:t>
            </a:r>
            <a:r>
              <a:rPr lang="en-US" u="sng" dirty="0" smtClean="0">
                <a:hlinkClick r:id="rId2" tooltip="Machu Picchu"/>
              </a:rPr>
              <a:t>Machu Picchu</a:t>
            </a:r>
            <a:r>
              <a:rPr lang="en-US" dirty="0" smtClean="0"/>
              <a:t>.</a:t>
            </a:r>
            <a:endParaRPr lang="en-US" dirty="0"/>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28600"/>
            <a:ext cx="6019800" cy="1143000"/>
          </a:xfrm>
        </p:spPr>
        <p:txBody>
          <a:bodyPr/>
          <a:lstStyle/>
          <a:p>
            <a:r>
              <a:rPr lang="en-US" dirty="0" smtClean="0"/>
              <a:t>Inca Empire</a:t>
            </a:r>
            <a:endParaRPr lang="en-US" dirty="0"/>
          </a:p>
        </p:txBody>
      </p:sp>
      <p:sp>
        <p:nvSpPr>
          <p:cNvPr id="3" name="Content Placeholder 2"/>
          <p:cNvSpPr>
            <a:spLocks noGrp="1"/>
          </p:cNvSpPr>
          <p:nvPr>
            <p:ph idx="1"/>
          </p:nvPr>
        </p:nvSpPr>
        <p:spPr/>
        <p:txBody>
          <a:bodyPr/>
          <a:lstStyle/>
          <a:p>
            <a:endParaRPr lang="en-US" dirty="0"/>
          </a:p>
        </p:txBody>
      </p:sp>
      <p:pic>
        <p:nvPicPr>
          <p:cNvPr id="464898" name="Picture 2" descr="Image result for inca empir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5267325" cy="5867400"/>
          </a:xfrm>
          <a:prstGeom prst="rect">
            <a:avLst/>
          </a:prstGeom>
          <a:noFill/>
        </p:spPr>
      </p:pic>
      <p:sp>
        <p:nvSpPr>
          <p:cNvPr id="5" name="Rectangle 4"/>
          <p:cNvSpPr/>
          <p:nvPr/>
        </p:nvSpPr>
        <p:spPr>
          <a:xfrm>
            <a:off x="4114800" y="5867400"/>
            <a:ext cx="4572000" cy="646331"/>
          </a:xfrm>
          <a:prstGeom prst="rect">
            <a:avLst/>
          </a:prstGeom>
        </p:spPr>
        <p:txBody>
          <a:bodyPr>
            <a:spAutoFit/>
          </a:bodyPr>
          <a:lstStyle/>
          <a:p>
            <a:r>
              <a:rPr lang="en-US" dirty="0" smtClean="0"/>
              <a:t>https://upload.wikimedia.org/wikipedia/commons/3/34/Inca-expansion.png</a:t>
            </a:r>
            <a:endParaRPr lang="en-US" dirty="0"/>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68994" name="Picture 2" descr="Image result for inca empir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4000" cy="5991821"/>
          </a:xfrm>
          <a:prstGeom prst="rect">
            <a:avLst/>
          </a:prstGeom>
          <a:noFill/>
        </p:spPr>
      </p:pic>
      <p:sp>
        <p:nvSpPr>
          <p:cNvPr id="5" name="Rectangle 4"/>
          <p:cNvSpPr/>
          <p:nvPr/>
        </p:nvSpPr>
        <p:spPr>
          <a:xfrm>
            <a:off x="2286000" y="6019800"/>
            <a:ext cx="4572000" cy="646331"/>
          </a:xfrm>
          <a:prstGeom prst="rect">
            <a:avLst/>
          </a:prstGeom>
        </p:spPr>
        <p:txBody>
          <a:bodyPr>
            <a:spAutoFit/>
          </a:bodyPr>
          <a:lstStyle/>
          <a:p>
            <a:r>
              <a:rPr lang="en-US" dirty="0" smtClean="0"/>
              <a:t>https://c1.staticflickr.com/3/2196/2217911855_72003f2b27_b.jpg</a:t>
            </a:r>
            <a:endParaRPr lang="en-US" dirty="0"/>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Inca Empire </a:t>
            </a:r>
            <a:endParaRPr lang="en-US" dirty="0"/>
          </a:p>
        </p:txBody>
      </p:sp>
      <p:sp>
        <p:nvSpPr>
          <p:cNvPr id="3" name="Content Placeholder 2"/>
          <p:cNvSpPr>
            <a:spLocks noGrp="1"/>
          </p:cNvSpPr>
          <p:nvPr>
            <p:ph idx="1"/>
          </p:nvPr>
        </p:nvSpPr>
        <p:spPr/>
        <p:txBody>
          <a:bodyPr/>
          <a:lstStyle/>
          <a:p>
            <a:r>
              <a:rPr lang="en-US" dirty="0" smtClean="0"/>
              <a:t>Consolidation of west coast of South America; Spanish came, one empire to conquer.</a:t>
            </a:r>
          </a:p>
          <a:p>
            <a:r>
              <a:rPr lang="en-US" dirty="0" smtClean="0"/>
              <a:t>Consolidation of wealth in hands of nobility  </a:t>
            </a:r>
            <a:endParaRPr lang="en-US" dirty="0"/>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Mongol Conquest</a:t>
            </a:r>
            <a:endParaRPr lang="en-US" dirty="0"/>
          </a:p>
        </p:txBody>
      </p:sp>
      <p:sp>
        <p:nvSpPr>
          <p:cNvPr id="3" name="Content Placeholder 2"/>
          <p:cNvSpPr>
            <a:spLocks noGrp="1"/>
          </p:cNvSpPr>
          <p:nvPr>
            <p:ph idx="1"/>
          </p:nvPr>
        </p:nvSpPr>
        <p:spPr/>
        <p:txBody>
          <a:bodyPr/>
          <a:lstStyle/>
          <a:p>
            <a:r>
              <a:rPr lang="en-US" dirty="0" smtClean="0"/>
              <a:t>Reading Assignment: Mongol Invasion and Conquests at</a:t>
            </a:r>
          </a:p>
          <a:p>
            <a:r>
              <a:rPr lang="en-US" dirty="0" smtClean="0"/>
              <a:t>https://en.wikipedia.org/wiki/Mongol_Empire</a:t>
            </a:r>
            <a:endParaRPr lang="en-US" dirty="0"/>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Genghis Khan born c. 1162 – August 18, 1227</a:t>
            </a:r>
            <a:endParaRPr lang="en-US" dirty="0"/>
          </a:p>
        </p:txBody>
      </p:sp>
      <p:sp>
        <p:nvSpPr>
          <p:cNvPr id="3" name="Content Placeholder 2"/>
          <p:cNvSpPr>
            <a:spLocks noGrp="1"/>
          </p:cNvSpPr>
          <p:nvPr>
            <p:ph idx="1"/>
          </p:nvPr>
        </p:nvSpPr>
        <p:spPr/>
        <p:txBody>
          <a:bodyPr>
            <a:normAutofit lnSpcReduction="10000"/>
          </a:bodyPr>
          <a:lstStyle/>
          <a:p>
            <a:r>
              <a:rPr lang="en-US" dirty="0" smtClean="0"/>
              <a:t>Difficult childhood; An important theme of Mongol Empire is that merit rather than birth the road to advancement:</a:t>
            </a:r>
          </a:p>
          <a:p>
            <a:r>
              <a:rPr lang="en-US" dirty="0" smtClean="0"/>
              <a:t>“As he smashed the feudal system of aristocratic privilege and birth, he built a new and unique system based on individual merit, loyalty, and achievement”  </a:t>
            </a:r>
            <a:r>
              <a:rPr lang="en-US" i="1" dirty="0" smtClean="0"/>
              <a:t>Genghis Khan and the Making of the Modern World</a:t>
            </a:r>
            <a:r>
              <a:rPr lang="en-US" dirty="0" smtClean="0"/>
              <a:t>; Jack Weatherford, p. xix</a:t>
            </a:r>
          </a:p>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Reflections on Religion</a:t>
            </a:r>
            <a:endParaRPr lang="en-US" dirty="0"/>
          </a:p>
        </p:txBody>
      </p:sp>
      <p:sp>
        <p:nvSpPr>
          <p:cNvPr id="3" name="Content Placeholder 2"/>
          <p:cNvSpPr>
            <a:spLocks noGrp="1"/>
          </p:cNvSpPr>
          <p:nvPr>
            <p:ph idx="1"/>
          </p:nvPr>
        </p:nvSpPr>
        <p:spPr/>
        <p:txBody>
          <a:bodyPr/>
          <a:lstStyle/>
          <a:p>
            <a:r>
              <a:rPr lang="en-US" dirty="0" smtClean="0"/>
              <a:t>Every culture includes at least one religion---often the driving force for that culture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562600" y="3733800"/>
            <a:ext cx="3048000" cy="2057399"/>
          </a:xfrm>
        </p:spPr>
        <p:txBody>
          <a:bodyPr>
            <a:normAutofit fontScale="62500" lnSpcReduction="20000"/>
          </a:bodyPr>
          <a:lstStyle/>
          <a:p>
            <a:r>
              <a:rPr lang="en-US" smtClean="0"/>
              <a:t>https://upload.wikimedia.org/wikipedia/commons/thumb/3/35/YuanEmperorAlbumGenghisPortrait.jpg/375px-YuanEmperorAlbumGenghisPortrait.jpg</a:t>
            </a:r>
            <a:endParaRPr lang="en-US" dirty="0"/>
          </a:p>
        </p:txBody>
      </p:sp>
      <p:pic>
        <p:nvPicPr>
          <p:cNvPr id="496642" name="Picture 2" descr="Image result for genghis khan"/>
          <p:cNvPicPr>
            <a:picLocks noChangeAspect="1" noChangeArrowheads="1"/>
          </p:cNvPicPr>
          <p:nvPr/>
        </p:nvPicPr>
        <p:blipFill>
          <a:blip r:embed="rId2" cstate="print"/>
          <a:srcRect/>
          <a:stretch>
            <a:fillRect/>
          </a:stretch>
        </p:blipFill>
        <p:spPr bwMode="auto">
          <a:xfrm>
            <a:off x="838200" y="381000"/>
            <a:ext cx="4724400" cy="6047232"/>
          </a:xfrm>
          <a:prstGeom prst="rect">
            <a:avLst/>
          </a:prstGeom>
          <a:noFill/>
        </p:spPr>
      </p:pic>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76162" name="Picture 2" descr="Image result for map of mongol empire"/>
          <p:cNvPicPr>
            <a:picLocks noChangeAspect="1" noChangeArrowheads="1" noCrop="1"/>
          </p:cNvPicPr>
          <p:nvPr/>
        </p:nvPicPr>
        <p:blipFill>
          <a:blip r:embed="rId2" cstate="print"/>
          <a:srcRect/>
          <a:stretch>
            <a:fillRect/>
          </a:stretch>
        </p:blipFill>
        <p:spPr bwMode="auto">
          <a:xfrm>
            <a:off x="304800" y="-1"/>
            <a:ext cx="7620000" cy="5988591"/>
          </a:xfrm>
          <a:prstGeom prst="rect">
            <a:avLst/>
          </a:prstGeom>
          <a:noFill/>
        </p:spPr>
      </p:pic>
      <p:sp>
        <p:nvSpPr>
          <p:cNvPr id="5" name="Rectangle 4"/>
          <p:cNvSpPr/>
          <p:nvPr/>
        </p:nvSpPr>
        <p:spPr>
          <a:xfrm>
            <a:off x="1981200" y="6019800"/>
            <a:ext cx="4572000" cy="646331"/>
          </a:xfrm>
          <a:prstGeom prst="rect">
            <a:avLst/>
          </a:prstGeom>
        </p:spPr>
        <p:txBody>
          <a:bodyPr>
            <a:spAutoFit/>
          </a:bodyPr>
          <a:lstStyle/>
          <a:p>
            <a:r>
              <a:rPr lang="en-US" dirty="0" smtClean="0"/>
              <a:t>https://upload.wikimedia.org/wikipedia/commons/b/bc/Mongol_Empire_map_2.gif</a:t>
            </a:r>
            <a:endParaRPr lang="en-US" dirty="0"/>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Ca. 1200 Clan warrior, </a:t>
            </a:r>
            <a:r>
              <a:rPr lang="en-US" dirty="0" err="1" smtClean="0"/>
              <a:t>Temujin</a:t>
            </a:r>
            <a:r>
              <a:rPr lang="en-US" dirty="0" smtClean="0"/>
              <a:t>, united Mongol clans, in 1206 awarded title, Genghis Khan---universal leader.</a:t>
            </a:r>
          </a:p>
          <a:p>
            <a:r>
              <a:rPr lang="en-US" dirty="0" smtClean="0"/>
              <a:t>Mongol culture—nomadic, horse, laminated bow, harsh climate, family/clan based; sky god chief deity.</a:t>
            </a:r>
          </a:p>
          <a:p>
            <a:r>
              <a:rPr lang="en-US" dirty="0" smtClean="0"/>
              <a:t>Raids on neighboring clans for revenge and “booty”…booty shared by troops, not just clan leaders</a:t>
            </a:r>
          </a:p>
          <a:p>
            <a:r>
              <a:rPr lang="en-US" dirty="0" err="1" smtClean="0"/>
              <a:t>Jurchen</a:t>
            </a:r>
            <a:r>
              <a:rPr lang="en-US" dirty="0" smtClean="0"/>
              <a:t> Jin Empire: 1215-1234</a:t>
            </a:r>
          </a:p>
          <a:p>
            <a:pPr>
              <a:buNone/>
            </a:pPr>
            <a:endParaRPr lang="en-US" dirty="0"/>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04800" y="5333999"/>
            <a:ext cx="8229600" cy="990601"/>
          </a:xfrm>
        </p:spPr>
        <p:txBody>
          <a:bodyPr>
            <a:normAutofit fontScale="92500" lnSpcReduction="10000"/>
          </a:bodyPr>
          <a:lstStyle/>
          <a:p>
            <a:r>
              <a:rPr lang="en-US" dirty="0" smtClean="0"/>
              <a:t>https://</a:t>
            </a:r>
            <a:r>
              <a:rPr lang="en-US" sz="1800" dirty="0" smtClean="0"/>
              <a:t>upload.wikimedia.org/wikipedia/commons/e/eb/Mongol_warrior_of_Genghis_Khan.jpghttps</a:t>
            </a:r>
            <a:r>
              <a:rPr lang="en-US" sz="1800" smtClean="0"/>
              <a:t>://upload.wikimedia.org/wikipedia/commons/e/eb/Mongol_warrior_of_Genghis_Khan.jpg</a:t>
            </a:r>
            <a:endParaRPr lang="en-US" sz="1800" dirty="0"/>
          </a:p>
        </p:txBody>
      </p:sp>
      <p:pic>
        <p:nvPicPr>
          <p:cNvPr id="498690" name="Picture 2" descr="Image result for genghis khan"/>
          <p:cNvPicPr>
            <a:picLocks noChangeAspect="1" noChangeArrowheads="1"/>
          </p:cNvPicPr>
          <p:nvPr/>
        </p:nvPicPr>
        <p:blipFill>
          <a:blip r:embed="rId2" cstate="print"/>
          <a:srcRect/>
          <a:stretch>
            <a:fillRect/>
          </a:stretch>
        </p:blipFill>
        <p:spPr bwMode="auto">
          <a:xfrm>
            <a:off x="0" y="0"/>
            <a:ext cx="9023498" cy="5105400"/>
          </a:xfrm>
          <a:prstGeom prst="rect">
            <a:avLst/>
          </a:prstGeom>
          <a:noFill/>
        </p:spPr>
      </p:pic>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81000" y="4953000"/>
            <a:ext cx="8229600" cy="1020763"/>
          </a:xfrm>
        </p:spPr>
        <p:txBody>
          <a:bodyPr/>
          <a:lstStyle/>
          <a:p>
            <a:endParaRPr lang="en-US" dirty="0"/>
          </a:p>
        </p:txBody>
      </p:sp>
      <p:pic>
        <p:nvPicPr>
          <p:cNvPr id="481282" name="Picture 2" descr="https://upload.wikimedia.org/wikipedia/commons/thumb/9/92/Mongol_Invasion_of_China.png/1024px-Mongol_Invasion_of_China.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0"/>
            <a:ext cx="8534400" cy="5942410"/>
          </a:xfrm>
          <a:prstGeom prst="rect">
            <a:avLst/>
          </a:prstGeom>
          <a:noFill/>
        </p:spPr>
      </p:pic>
      <p:sp>
        <p:nvSpPr>
          <p:cNvPr id="5" name="Rectangle 4"/>
          <p:cNvSpPr/>
          <p:nvPr/>
        </p:nvSpPr>
        <p:spPr>
          <a:xfrm>
            <a:off x="1905000" y="5934670"/>
            <a:ext cx="4572000" cy="923330"/>
          </a:xfrm>
          <a:prstGeom prst="rect">
            <a:avLst/>
          </a:prstGeom>
        </p:spPr>
        <p:txBody>
          <a:bodyPr>
            <a:spAutoFit/>
          </a:bodyPr>
          <a:lstStyle/>
          <a:p>
            <a:r>
              <a:rPr lang="en-US" dirty="0" smtClean="0"/>
              <a:t>https://upload.wikimedia.org/wikipedia/commons/thumb/9/92/Mongol_Invasion_of_China.png/1024px-Mongol_Invasion_of_China.png</a:t>
            </a:r>
            <a:endParaRPr lang="en-US" dirty="0"/>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Genghis: South and West to Persia</a:t>
            </a:r>
            <a:endParaRPr lang="en-US" dirty="0"/>
          </a:p>
        </p:txBody>
      </p:sp>
      <p:sp>
        <p:nvSpPr>
          <p:cNvPr id="3" name="Content Placeholder 2"/>
          <p:cNvSpPr>
            <a:spLocks noGrp="1"/>
          </p:cNvSpPr>
          <p:nvPr>
            <p:ph idx="1"/>
          </p:nvPr>
        </p:nvSpPr>
        <p:spPr/>
        <p:txBody>
          <a:bodyPr/>
          <a:lstStyle/>
          <a:p>
            <a:r>
              <a:rPr lang="en-US" dirty="0" smtClean="0"/>
              <a:t>Western Liao:  1218</a:t>
            </a:r>
          </a:p>
          <a:p>
            <a:r>
              <a:rPr lang="en-US" dirty="0" err="1" smtClean="0"/>
              <a:t>Khwarezmain</a:t>
            </a:r>
            <a:r>
              <a:rPr lang="en-US" dirty="0" smtClean="0"/>
              <a:t> Empire: 1221</a:t>
            </a:r>
          </a:p>
          <a:p>
            <a:r>
              <a:rPr lang="en-US" dirty="0" smtClean="0"/>
              <a:t>Western Xia: 1227</a:t>
            </a:r>
          </a:p>
          <a:p>
            <a:endParaRPr lang="en-US" dirty="0" smtClean="0"/>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791200"/>
            <a:ext cx="8229600" cy="838200"/>
          </a:xfrm>
        </p:spPr>
        <p:txBody>
          <a:bodyPr>
            <a:normAutofit fontScale="62500" lnSpcReduction="20000"/>
          </a:bodyPr>
          <a:lstStyle/>
          <a:p>
            <a:r>
              <a:rPr lang="en-US" dirty="0" smtClean="0"/>
              <a:t>https://upload.wikimedia.org/wikipedia/commons/thumb/f/f3/Genghis_Khan_empire-en.svg/2000px-Genghis_Khan_empire-en.svg.png</a:t>
            </a:r>
            <a:endParaRPr lang="en-US" dirty="0"/>
          </a:p>
        </p:txBody>
      </p:sp>
      <p:pic>
        <p:nvPicPr>
          <p:cNvPr id="484354" name="Picture 2" descr="Image result for conquests of genghis kha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8991600" cy="5817565"/>
          </a:xfrm>
          <a:prstGeom prst="rect">
            <a:avLst/>
          </a:prstGeom>
          <a:noFill/>
        </p:spPr>
      </p:pic>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Persia</a:t>
            </a:r>
            <a:endParaRPr lang="en-US" dirty="0"/>
          </a:p>
        </p:txBody>
      </p:sp>
      <p:sp>
        <p:nvSpPr>
          <p:cNvPr id="3" name="Content Placeholder 2"/>
          <p:cNvSpPr>
            <a:spLocks noGrp="1"/>
          </p:cNvSpPr>
          <p:nvPr>
            <p:ph idx="1"/>
          </p:nvPr>
        </p:nvSpPr>
        <p:spPr/>
        <p:txBody>
          <a:bodyPr/>
          <a:lstStyle/>
          <a:p>
            <a:r>
              <a:rPr lang="en-US" dirty="0" smtClean="0"/>
              <a:t>Battle of Bagdad—1258</a:t>
            </a:r>
          </a:p>
          <a:p>
            <a:pPr>
              <a:buNone/>
            </a:pPr>
            <a:r>
              <a:rPr lang="en-US" dirty="0" smtClean="0"/>
              <a:t>	Mongol warfare: mobile horse, local infantry; </a:t>
            </a:r>
          </a:p>
          <a:p>
            <a:pPr>
              <a:buNone/>
            </a:pPr>
            <a:r>
              <a:rPr lang="en-US" dirty="0" smtClean="0"/>
              <a:t>	winter warfare; adapt seize technologies along way—esp. from Chinese; surrender or be destroyed</a:t>
            </a:r>
          </a:p>
          <a:p>
            <a:pPr>
              <a:buNone/>
            </a:pPr>
            <a:r>
              <a:rPr lang="en-US" dirty="0" smtClean="0"/>
              <a:t>	Often left local government in place, tribute and loyalty; </a:t>
            </a:r>
            <a:endParaRPr lang="en-US" dirty="0"/>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Empire split into four parts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Following death of Genghis Khan, either his sons or grandsons became rulers, however constant dispute over supreme command.</a:t>
            </a:r>
          </a:p>
          <a:p>
            <a:r>
              <a:rPr lang="en-US" dirty="0" smtClean="0"/>
              <a:t>While conquests continued, empire divided into four separate kingdoms:</a:t>
            </a:r>
          </a:p>
          <a:p>
            <a:r>
              <a:rPr lang="en-US" dirty="0" smtClean="0"/>
              <a:t>Golden Horde—north Asia and eastern Europe—1370’s</a:t>
            </a:r>
          </a:p>
          <a:p>
            <a:r>
              <a:rPr lang="en-US" dirty="0" err="1" smtClean="0"/>
              <a:t>Cagatai</a:t>
            </a:r>
            <a:r>
              <a:rPr lang="en-US" dirty="0" smtClean="0"/>
              <a:t> Khanate—central Asia  1600’s</a:t>
            </a:r>
          </a:p>
          <a:p>
            <a:r>
              <a:rPr lang="en-US" dirty="0" err="1" smtClean="0"/>
              <a:t>Ilkanate</a:t>
            </a:r>
            <a:r>
              <a:rPr lang="en-US" dirty="0" smtClean="0"/>
              <a:t>—Middle East--1335</a:t>
            </a:r>
          </a:p>
          <a:p>
            <a:r>
              <a:rPr lang="en-US" dirty="0" smtClean="0"/>
              <a:t>Great Yuan– China and S.E. Asia—1370’s—to Ming Dynasty</a:t>
            </a:r>
          </a:p>
          <a:p>
            <a:endParaRPr lang="en-US" dirty="0" smtClean="0"/>
          </a:p>
          <a:p>
            <a:endParaRPr lang="en-US" dirty="0"/>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4343400"/>
            <a:ext cx="8229600" cy="1782763"/>
          </a:xfrm>
        </p:spPr>
        <p:txBody>
          <a:bodyPr/>
          <a:lstStyle/>
          <a:p>
            <a:r>
              <a:rPr lang="en-US" dirty="0" smtClean="0"/>
              <a:t>https://upload.wikimedia.org/wikipedia/commons/8/82/MongolEmpireDivisions1300.png</a:t>
            </a:r>
            <a:endParaRPr lang="en-US" dirty="0"/>
          </a:p>
        </p:txBody>
      </p:sp>
      <p:sp>
        <p:nvSpPr>
          <p:cNvPr id="479236" name="AutoShape 4" descr="Image result for map of mongol empi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9238" name="AutoShape 6" descr="Image result for map of mongol empi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9240" name="AutoShape 8" descr="Image result for map of mongol empi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9242" name="AutoShape 10" descr="Image result for map of mongol empi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9244" name="AutoShape 12" descr="Image result for map of mongol empi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9246" name="AutoShape 14" descr="Image result for map of mongol empi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9248" name="AutoShape 16" descr="Image result for map of mongol empi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79250" name="Picture 18" descr="Image result for map of mongol empir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 y="0"/>
            <a:ext cx="9143998" cy="5333999"/>
          </a:xfrm>
          <a:prstGeom prst="rect">
            <a:avLst/>
          </a:prstGeom>
          <a:noFill/>
        </p:spPr>
      </p:pic>
      <p:sp>
        <p:nvSpPr>
          <p:cNvPr id="14" name="Rectangle 13"/>
          <p:cNvSpPr/>
          <p:nvPr/>
        </p:nvSpPr>
        <p:spPr>
          <a:xfrm>
            <a:off x="2286000" y="5562600"/>
            <a:ext cx="4572000" cy="646331"/>
          </a:xfrm>
          <a:prstGeom prst="rect">
            <a:avLst/>
          </a:prstGeom>
        </p:spPr>
        <p:txBody>
          <a:bodyPr>
            <a:spAutoFit/>
          </a:bodyPr>
          <a:lstStyle/>
          <a:p>
            <a:r>
              <a:rPr lang="en-US" dirty="0" smtClean="0"/>
              <a:t>https://upload.wikimedia.org/wikipedia/commons/8/82/MongolEmpireDivisions1300.png</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Most Ancient Religions develop as a Means to an End</a:t>
            </a:r>
            <a:endParaRPr lang="en-US" dirty="0"/>
          </a:p>
        </p:txBody>
      </p:sp>
      <p:sp>
        <p:nvSpPr>
          <p:cNvPr id="3" name="Content Placeholder 2"/>
          <p:cNvSpPr>
            <a:spLocks noGrp="1"/>
          </p:cNvSpPr>
          <p:nvPr>
            <p:ph idx="1"/>
          </p:nvPr>
        </p:nvSpPr>
        <p:spPr/>
        <p:txBody>
          <a:bodyPr>
            <a:normAutofit fontScale="92500"/>
          </a:bodyPr>
          <a:lstStyle/>
          <a:p>
            <a:r>
              <a:rPr lang="en-US" dirty="0" smtClean="0"/>
              <a:t>The gods and goddess are ways to identify those forces around us that are beyond human control---we name them as a means of understanding and hopefully influencing them to be on our side—to give us what we want.</a:t>
            </a:r>
          </a:p>
          <a:p>
            <a:r>
              <a:rPr lang="en-US" dirty="0" smtClean="0"/>
              <a:t>That “want” is usually associated with notions of fertility, prosperity, blessing, security, predictability, order over chaos, victory over enemies----for 21</a:t>
            </a:r>
            <a:r>
              <a:rPr lang="en-US" baseline="30000" dirty="0" smtClean="0"/>
              <a:t>st</a:t>
            </a:r>
            <a:r>
              <a:rPr lang="en-US" dirty="0" smtClean="0"/>
              <a:t> Century Westerners--Success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Mongol Legacy Empires </a:t>
            </a:r>
            <a:br>
              <a:rPr lang="en-US" dirty="0" smtClean="0"/>
            </a:br>
            <a:endParaRPr lang="en-US" dirty="0"/>
          </a:p>
        </p:txBody>
      </p:sp>
      <p:sp>
        <p:nvSpPr>
          <p:cNvPr id="3" name="Content Placeholder 2"/>
          <p:cNvSpPr>
            <a:spLocks noGrp="1"/>
          </p:cNvSpPr>
          <p:nvPr>
            <p:ph idx="1"/>
          </p:nvPr>
        </p:nvSpPr>
        <p:spPr/>
        <p:txBody>
          <a:bodyPr/>
          <a:lstStyle/>
          <a:p>
            <a:r>
              <a:rPr lang="en-US" dirty="0" smtClean="0"/>
              <a:t>Areas of northern India, </a:t>
            </a:r>
            <a:r>
              <a:rPr lang="en-US" dirty="0" err="1" smtClean="0"/>
              <a:t>Moghuls</a:t>
            </a:r>
            <a:r>
              <a:rPr lang="en-US" dirty="0" smtClean="0"/>
              <a:t>, descendant of Mongols settle in region.    Last until 1600’s.</a:t>
            </a:r>
          </a:p>
          <a:p>
            <a:r>
              <a:rPr lang="en-US" dirty="0" smtClean="0"/>
              <a:t>Tamerlane– from 1370 -1405, based out of central Asia—Islamic re-conquest of much of the  Mongolian held regions, except for China.</a:t>
            </a:r>
          </a:p>
          <a:p>
            <a:r>
              <a:rPr lang="en-US" dirty="0" smtClean="0"/>
              <a:t>Ming Dynasty– 1370-1644:  time of cultural advancement and political stability.</a:t>
            </a:r>
          </a:p>
          <a:p>
            <a:r>
              <a:rPr lang="en-US" dirty="0" smtClean="0"/>
              <a:t>Ottoman Empire-</a:t>
            </a:r>
          </a:p>
          <a:p>
            <a:endParaRPr lang="en-US" dirty="0" smtClean="0"/>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lstStyle/>
          <a:p>
            <a:r>
              <a:rPr lang="en-US" dirty="0" smtClean="0"/>
              <a:t>Tamerlane Control Area</a:t>
            </a:r>
            <a:endParaRPr lang="en-US" dirty="0"/>
          </a:p>
        </p:txBody>
      </p:sp>
      <p:sp>
        <p:nvSpPr>
          <p:cNvPr id="3" name="Content Placeholder 2"/>
          <p:cNvSpPr>
            <a:spLocks noGrp="1"/>
          </p:cNvSpPr>
          <p:nvPr>
            <p:ph idx="1"/>
          </p:nvPr>
        </p:nvSpPr>
        <p:spPr/>
        <p:txBody>
          <a:bodyPr/>
          <a:lstStyle/>
          <a:p>
            <a:endParaRPr lang="en-US" dirty="0"/>
          </a:p>
        </p:txBody>
      </p:sp>
      <p:sp>
        <p:nvSpPr>
          <p:cNvPr id="1026" name="AutoShape 2" descr="Image result for tamerlane empire ma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tamerlane empire ma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71600" y="1066800"/>
            <a:ext cx="6336792" cy="5029200"/>
          </a:xfrm>
          <a:prstGeom prst="rect">
            <a:avLst/>
          </a:prstGeom>
          <a:noFill/>
        </p:spPr>
      </p:pic>
      <p:sp>
        <p:nvSpPr>
          <p:cNvPr id="6" name="Rectangle 5"/>
          <p:cNvSpPr/>
          <p:nvPr/>
        </p:nvSpPr>
        <p:spPr>
          <a:xfrm>
            <a:off x="2362200" y="6019800"/>
            <a:ext cx="4572000" cy="646331"/>
          </a:xfrm>
          <a:prstGeom prst="rect">
            <a:avLst/>
          </a:prstGeom>
        </p:spPr>
        <p:txBody>
          <a:bodyPr>
            <a:spAutoFit/>
          </a:bodyPr>
          <a:lstStyle/>
          <a:p>
            <a:r>
              <a:rPr lang="en-US" dirty="0" smtClean="0"/>
              <a:t>https://upload.wikimedia.org/wikipedia/commons/8/87/TimuridEmpire1400.png</a:t>
            </a:r>
            <a:endParaRPr lang="en-US" dirty="0"/>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Russia and Mongols</a:t>
            </a:r>
            <a:endParaRPr lang="en-US" dirty="0"/>
          </a:p>
        </p:txBody>
      </p:sp>
      <p:sp>
        <p:nvSpPr>
          <p:cNvPr id="3" name="Content Placeholder 2"/>
          <p:cNvSpPr>
            <a:spLocks noGrp="1"/>
          </p:cNvSpPr>
          <p:nvPr>
            <p:ph idx="1"/>
          </p:nvPr>
        </p:nvSpPr>
        <p:spPr/>
        <p:txBody>
          <a:bodyPr>
            <a:normAutofit fontScale="40000" lnSpcReduction="20000"/>
          </a:bodyPr>
          <a:lstStyle/>
          <a:p>
            <a:r>
              <a:rPr lang="en-US" sz="4500" dirty="0" smtClean="0"/>
              <a:t>Russian—As the evidence stands, the effects of the Mongol invasion were many, spread across the political, social, and religious facets of Russia. While some of those effects, such as the growth of the Orthodox Church generally had a relatively positive effect on the lands of the </a:t>
            </a:r>
            <a:r>
              <a:rPr lang="en-US" sz="4500" dirty="0" err="1" smtClean="0"/>
              <a:t>Rus</a:t>
            </a:r>
            <a:r>
              <a:rPr lang="en-US" sz="4500" dirty="0" smtClean="0"/>
              <a:t>, other results, such as the loss of the </a:t>
            </a:r>
            <a:r>
              <a:rPr lang="en-US" sz="4500" i="1" dirty="0" err="1" smtClean="0"/>
              <a:t>veche</a:t>
            </a:r>
            <a:r>
              <a:rPr lang="en-US" sz="4500" dirty="0" smtClean="0"/>
              <a:t> system and centralization of power assisted in halting the spread of traditional democracy and self-government for the various principalities. From the influences on the language and the form of government, the very impacts of the Mongol invasion are still evident today. Perhaps given the chance to experience the Renaissance, as did other western European cultures, the political, religious, and social thought of Russia would greatly differ from that of the reality of today. The Russians, through the control of the Mongols who had adopted many ideas of government and economics from the Chinese, became perhaps a more </a:t>
            </a:r>
            <a:r>
              <a:rPr lang="en-US" sz="4500" i="1" dirty="0" smtClean="0"/>
              <a:t>Asiatic</a:t>
            </a:r>
            <a:r>
              <a:rPr lang="en-US" sz="4500" dirty="0" smtClean="0"/>
              <a:t> nation in terms of government, while the deep Christian roots of the Russians established and helped maintain a link with Europe. It was the Mongol invasion which, perhaps more than any other historical event, helped to determine the course of development that Russian culture, political geography, history, and national identity would take.</a:t>
            </a:r>
          </a:p>
          <a:p>
            <a:r>
              <a:rPr lang="en-US" dirty="0" smtClean="0"/>
              <a:t/>
            </a:r>
            <a:br>
              <a:rPr lang="en-US" dirty="0" smtClean="0"/>
            </a:br>
            <a:r>
              <a:rPr lang="en-US" i="1" dirty="0" smtClean="0"/>
              <a:t>Dustin </a:t>
            </a:r>
            <a:r>
              <a:rPr lang="en-US" i="1" dirty="0" err="1" smtClean="0"/>
              <a:t>Hosseini</a:t>
            </a:r>
            <a:r>
              <a:rPr lang="en-US" dirty="0" smtClean="0"/>
              <a:t>   http://www.sras.org/the_effects_of_the_mongol_empire_on_russia</a:t>
            </a:r>
            <a:endParaRPr lang="en-US" dirty="0"/>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209800" y="5934670"/>
            <a:ext cx="4572000" cy="923330"/>
          </a:xfrm>
          <a:prstGeom prst="rect">
            <a:avLst/>
          </a:prstGeom>
        </p:spPr>
        <p:txBody>
          <a:bodyPr>
            <a:spAutoFit/>
          </a:bodyPr>
          <a:lstStyle/>
          <a:p>
            <a:r>
              <a:rPr lang="en-US" dirty="0" smtClean="0"/>
              <a:t>https://upload.wikimedia.org/wikipedia/commons/thumb/d/d5/Golden_Horde_1389.svg/2000px-Golden_Horde_1389.svg.png</a:t>
            </a:r>
            <a:endParaRPr lang="en-US" dirty="0"/>
          </a:p>
        </p:txBody>
      </p:sp>
      <p:pic>
        <p:nvPicPr>
          <p:cNvPr id="1026" name="Picture 2" descr="Image result for golden horde definiti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0"/>
            <a:ext cx="8382000" cy="5959603"/>
          </a:xfrm>
          <a:prstGeom prst="rect">
            <a:avLst/>
          </a:prstGeom>
          <a:noFill/>
        </p:spPr>
      </p:pic>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Mongol’s Lasting Significance</a:t>
            </a:r>
            <a:endParaRPr lang="en-US" dirty="0"/>
          </a:p>
        </p:txBody>
      </p:sp>
      <p:sp>
        <p:nvSpPr>
          <p:cNvPr id="3" name="Content Placeholder 2"/>
          <p:cNvSpPr>
            <a:spLocks noGrp="1"/>
          </p:cNvSpPr>
          <p:nvPr>
            <p:ph idx="1"/>
          </p:nvPr>
        </p:nvSpPr>
        <p:spPr/>
        <p:txBody>
          <a:bodyPr>
            <a:normAutofit fontScale="92500"/>
          </a:bodyPr>
          <a:lstStyle/>
          <a:p>
            <a:pPr marL="514350" indent="-514350">
              <a:buAutoNum type="arabicPeriod"/>
            </a:pPr>
            <a:r>
              <a:rPr lang="en-US" dirty="0" smtClean="0"/>
              <a:t>Largest contiguous land empire in history</a:t>
            </a:r>
          </a:p>
          <a:p>
            <a:pPr marL="514350" indent="-514350">
              <a:buAutoNum type="arabicPeriod"/>
            </a:pPr>
            <a:r>
              <a:rPr lang="en-US" dirty="0" smtClean="0"/>
              <a:t>Insured safe travel on silk routes---Marco Polo and Kublai Khan---Wealth of China and Europe</a:t>
            </a:r>
          </a:p>
          <a:p>
            <a:pPr marL="514350" indent="-514350">
              <a:buAutoNum type="arabicPeriod"/>
            </a:pPr>
            <a:r>
              <a:rPr lang="en-US" dirty="0" smtClean="0"/>
              <a:t>Religiously tolerant (within boundaries)</a:t>
            </a:r>
          </a:p>
          <a:p>
            <a:pPr marL="514350" indent="-514350">
              <a:buAutoNum type="arabicPeriod"/>
            </a:pPr>
            <a:r>
              <a:rPr lang="en-US" dirty="0" smtClean="0"/>
              <a:t>Exchange of technologies—east and west</a:t>
            </a:r>
          </a:p>
          <a:p>
            <a:pPr marL="514350" indent="-514350">
              <a:buAutoNum type="arabicPeriod"/>
            </a:pPr>
            <a:r>
              <a:rPr lang="en-US" dirty="0" smtClean="0"/>
              <a:t>Exchange of diseases---small pox and bubonic plaque</a:t>
            </a:r>
          </a:p>
          <a:p>
            <a:pPr marL="514350" indent="-514350">
              <a:buAutoNum type="arabicPeriod"/>
            </a:pPr>
            <a:r>
              <a:rPr lang="en-US" dirty="0" smtClean="0"/>
              <a:t>Advancement based on merit</a:t>
            </a:r>
          </a:p>
          <a:p>
            <a:pPr marL="514350" indent="-514350">
              <a:buAutoNum type="arabicPeriod"/>
            </a:pPr>
            <a:endParaRPr lang="en-US" dirty="0" smtClean="0"/>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Lasting significance</a:t>
            </a:r>
            <a:endParaRPr lang="en-US" dirty="0"/>
          </a:p>
        </p:txBody>
      </p:sp>
      <p:sp>
        <p:nvSpPr>
          <p:cNvPr id="3" name="Content Placeholder 2"/>
          <p:cNvSpPr>
            <a:spLocks noGrp="1"/>
          </p:cNvSpPr>
          <p:nvPr>
            <p:ph idx="1"/>
          </p:nvPr>
        </p:nvSpPr>
        <p:spPr/>
        <p:txBody>
          <a:bodyPr/>
          <a:lstStyle/>
          <a:p>
            <a:r>
              <a:rPr lang="en-US" dirty="0" smtClean="0"/>
              <a:t>Help competing powers in Europe unite against a common enemy—helping to establish “national” identities.  </a:t>
            </a:r>
          </a:p>
          <a:p>
            <a:r>
              <a:rPr lang="en-US" dirty="0" smtClean="0"/>
              <a:t>Empire ruled by common law—</a:t>
            </a:r>
            <a:r>
              <a:rPr lang="en-US" dirty="0" err="1" smtClean="0"/>
              <a:t>Yassa</a:t>
            </a:r>
            <a:r>
              <a:rPr lang="en-US" dirty="0" smtClean="0"/>
              <a:t>—est. by Genghis Khan---rules for nomadic life, later expanded to cover many areas of life. </a:t>
            </a:r>
          </a:p>
          <a:p>
            <a:r>
              <a:rPr lang="en-US" dirty="0" smtClean="0"/>
              <a:t>Empire courier system for dispatches</a:t>
            </a:r>
          </a:p>
          <a:p>
            <a:r>
              <a:rPr lang="en-US" dirty="0" smtClean="0"/>
              <a:t> </a:t>
            </a:r>
            <a:endParaRPr lang="en-US" dirty="0"/>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029200"/>
            <a:ext cx="8229600" cy="1096963"/>
          </a:xfrm>
        </p:spPr>
        <p:txBody>
          <a:bodyPr>
            <a:normAutofit fontScale="85000" lnSpcReduction="20000"/>
          </a:bodyPr>
          <a:lstStyle/>
          <a:p>
            <a:r>
              <a:rPr lang="en-US" dirty="0" smtClean="0"/>
              <a:t>https://upload.wikimedia.org/wikipedia/commons/thumb/9/9b/Great_Mongol_Empire_map.svg/3100px-Great_Mongol_Empire_map.svg.png</a:t>
            </a:r>
            <a:endParaRPr lang="en-US" dirty="0"/>
          </a:p>
        </p:txBody>
      </p:sp>
      <p:pic>
        <p:nvPicPr>
          <p:cNvPr id="480258" name="Picture 2" descr="Image result for map of mongol empir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152400"/>
            <a:ext cx="8120063" cy="4191000"/>
          </a:xfrm>
          <a:prstGeom prst="rect">
            <a:avLst/>
          </a:prstGeom>
          <a:noFill/>
        </p:spPr>
      </p:pic>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Clash of religions</a:t>
            </a:r>
            <a:endParaRPr lang="en-US" dirty="0"/>
          </a:p>
        </p:txBody>
      </p:sp>
      <p:sp>
        <p:nvSpPr>
          <p:cNvPr id="3" name="Content Placeholder 2"/>
          <p:cNvSpPr>
            <a:spLocks noGrp="1"/>
          </p:cNvSpPr>
          <p:nvPr>
            <p:ph idx="1"/>
          </p:nvPr>
        </p:nvSpPr>
        <p:spPr/>
        <p:txBody>
          <a:bodyPr/>
          <a:lstStyle/>
          <a:p>
            <a:r>
              <a:rPr lang="en-US" dirty="0" smtClean="0"/>
              <a:t>Buddhism/Confucianism</a:t>
            </a:r>
          </a:p>
          <a:p>
            <a:r>
              <a:rPr lang="en-US" dirty="0" smtClean="0"/>
              <a:t>Christian internal conflicts</a:t>
            </a:r>
          </a:p>
          <a:p>
            <a:r>
              <a:rPr lang="en-US" dirty="0" smtClean="0"/>
              <a:t>Christianity/Islam/Judaism</a:t>
            </a:r>
          </a:p>
          <a:p>
            <a:pPr>
              <a:buNone/>
            </a:pPr>
            <a:endParaRPr lang="en-US" dirty="0" smtClean="0"/>
          </a:p>
          <a:p>
            <a:endParaRPr lang="en-US" dirty="0"/>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Buddhism in Asia</a:t>
            </a:r>
            <a:endParaRPr lang="en-US" dirty="0"/>
          </a:p>
        </p:txBody>
      </p:sp>
      <p:sp>
        <p:nvSpPr>
          <p:cNvPr id="3" name="Content Placeholder 2"/>
          <p:cNvSpPr>
            <a:spLocks noGrp="1"/>
          </p:cNvSpPr>
          <p:nvPr>
            <p:ph idx="1"/>
          </p:nvPr>
        </p:nvSpPr>
        <p:spPr/>
        <p:txBody>
          <a:bodyPr/>
          <a:lstStyle/>
          <a:p>
            <a:r>
              <a:rPr lang="en-US" dirty="0" smtClean="0"/>
              <a:t>Reform of Hinduism—500 B.C.</a:t>
            </a:r>
          </a:p>
          <a:p>
            <a:r>
              <a:rPr lang="en-US" dirty="0" smtClean="0"/>
              <a:t>Teaching of Gautama, Buddha, enlightenment to reach Nirvana.</a:t>
            </a:r>
          </a:p>
          <a:p>
            <a:r>
              <a:rPr lang="en-US" dirty="0" smtClean="0"/>
              <a:t>Silk Road and Spice Routes, spread through-out Asia</a:t>
            </a:r>
          </a:p>
          <a:p>
            <a:pPr>
              <a:buNone/>
            </a:pPr>
            <a:r>
              <a:rPr lang="en-US" dirty="0" smtClean="0"/>
              <a:t>Between 1000 and 1500, two primary forms, Mahayana and Theravada</a:t>
            </a:r>
            <a:endParaRPr lang="en-US" dirty="0"/>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Theravada Buddhism</a:t>
            </a:r>
            <a:endParaRPr lang="en-US" dirty="0"/>
          </a:p>
        </p:txBody>
      </p:sp>
      <p:sp>
        <p:nvSpPr>
          <p:cNvPr id="3" name="Content Placeholder 2"/>
          <p:cNvSpPr>
            <a:spLocks noGrp="1"/>
          </p:cNvSpPr>
          <p:nvPr>
            <p:ph idx="1"/>
          </p:nvPr>
        </p:nvSpPr>
        <p:spPr/>
        <p:txBody>
          <a:bodyPr/>
          <a:lstStyle/>
          <a:p>
            <a:r>
              <a:rPr lang="en-US" dirty="0" smtClean="0"/>
              <a:t>Southern Asia: Thailand, Sri Lanka, Burma, Myanmar, Laos</a:t>
            </a:r>
          </a:p>
          <a:p>
            <a:r>
              <a:rPr lang="en-US" dirty="0" smtClean="0"/>
              <a:t>More traditional form of Buddhism, with emphasis on the person to seek enlightenment.</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0_1283.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Mahayana Buddhism</a:t>
            </a:r>
            <a:endParaRPr lang="en-US" dirty="0"/>
          </a:p>
        </p:txBody>
      </p:sp>
      <p:sp>
        <p:nvSpPr>
          <p:cNvPr id="3" name="Content Placeholder 2"/>
          <p:cNvSpPr>
            <a:spLocks noGrp="1"/>
          </p:cNvSpPr>
          <p:nvPr>
            <p:ph idx="1"/>
          </p:nvPr>
        </p:nvSpPr>
        <p:spPr/>
        <p:txBody>
          <a:bodyPr>
            <a:normAutofit lnSpcReduction="10000"/>
          </a:bodyPr>
          <a:lstStyle/>
          <a:p>
            <a:r>
              <a:rPr lang="en-US" dirty="0" smtClean="0"/>
              <a:t>Northern Buddhist predominantly in Tibet, China, Taiwan, Japan, Korea, Mongolia, parts of Southeast Asia.</a:t>
            </a:r>
          </a:p>
          <a:p>
            <a:r>
              <a:rPr lang="en-US" dirty="0" smtClean="0"/>
              <a:t>Along with emphasis on person seeking enlightenment, but much more embrace of both historical and non-historical bodhisattva</a:t>
            </a:r>
          </a:p>
          <a:p>
            <a:r>
              <a:rPr lang="en-US" dirty="0" smtClean="0"/>
              <a:t>Bodhisattva are persons/beings who have completed the path to Nirvana, yet remain behind to help others.</a:t>
            </a:r>
            <a:endParaRPr lang="en-US" dirty="0"/>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400" dirty="0" smtClean="0"/>
              <a:t>https://upload.wikimedia.org/wikipedia/commons/7/7c/Buddhism_Map.png</a:t>
            </a:r>
            <a:endParaRPr lang="en-US" sz="1400" dirty="0"/>
          </a:p>
        </p:txBody>
      </p:sp>
      <p:sp>
        <p:nvSpPr>
          <p:cNvPr id="3" name="Content Placeholder 2"/>
          <p:cNvSpPr>
            <a:spLocks noGrp="1"/>
          </p:cNvSpPr>
          <p:nvPr>
            <p:ph idx="1"/>
          </p:nvPr>
        </p:nvSpPr>
        <p:spPr>
          <a:xfrm>
            <a:off x="228600" y="3200400"/>
            <a:ext cx="8229600" cy="4525963"/>
          </a:xfrm>
        </p:spPr>
        <p:txBody>
          <a:bodyPr/>
          <a:lstStyle/>
          <a:p>
            <a:r>
              <a:rPr lang="en-US" dirty="0" smtClean="0"/>
              <a:t>https://upload.wikimedia.org/wikipedia/commons/7/7c/Buddhism_Map.png</a:t>
            </a:r>
            <a:endParaRPr lang="en-US" dirty="0"/>
          </a:p>
        </p:txBody>
      </p:sp>
      <p:pic>
        <p:nvPicPr>
          <p:cNvPr id="1026" name="Picture 2" descr="Image result for northern and southern buddhism ma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004" y="1066800"/>
            <a:ext cx="9065996" cy="5867400"/>
          </a:xfrm>
          <a:prstGeom prst="rect">
            <a:avLst/>
          </a:prstGeom>
          <a:noFill/>
        </p:spPr>
      </p:pic>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 major difference is goal of practice</a:t>
            </a:r>
            <a:endParaRPr lang="en-US" dirty="0"/>
          </a:p>
        </p:txBody>
      </p:sp>
      <p:sp>
        <p:nvSpPr>
          <p:cNvPr id="3" name="Content Placeholder 2"/>
          <p:cNvSpPr>
            <a:spLocks noGrp="1"/>
          </p:cNvSpPr>
          <p:nvPr>
            <p:ph idx="1"/>
          </p:nvPr>
        </p:nvSpPr>
        <p:spPr/>
        <p:txBody>
          <a:bodyPr/>
          <a:lstStyle/>
          <a:p>
            <a:r>
              <a:rPr lang="en-US" dirty="0" smtClean="0"/>
              <a:t>Southern, goal is for person to attain Nirvana</a:t>
            </a:r>
          </a:p>
          <a:p>
            <a:r>
              <a:rPr lang="en-US" dirty="0" smtClean="0"/>
              <a:t>Northern goal is not only for oneself, but to help others reach as well.</a:t>
            </a:r>
          </a:p>
          <a:p>
            <a:endParaRPr lang="en-US" dirty="0" smtClean="0"/>
          </a:p>
          <a:p>
            <a:r>
              <a:rPr lang="en-US" dirty="0" smtClean="0"/>
              <a:t>Internal conflict between groups for millennia   </a:t>
            </a:r>
          </a:p>
          <a:p>
            <a:pPr>
              <a:buNone/>
            </a:pPr>
            <a:endParaRPr lang="en-US" dirty="0"/>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Buddhism and Confucianism</a:t>
            </a:r>
            <a:endParaRPr lang="en-US" dirty="0"/>
          </a:p>
        </p:txBody>
      </p:sp>
      <p:sp>
        <p:nvSpPr>
          <p:cNvPr id="3" name="Content Placeholder 2"/>
          <p:cNvSpPr>
            <a:spLocks noGrp="1"/>
          </p:cNvSpPr>
          <p:nvPr>
            <p:ph idx="1"/>
          </p:nvPr>
        </p:nvSpPr>
        <p:spPr/>
        <p:txBody>
          <a:bodyPr/>
          <a:lstStyle/>
          <a:p>
            <a:r>
              <a:rPr lang="en-US" dirty="0" smtClean="0"/>
              <a:t>Struggle between two religions for leadership in Chinese culture and politics</a:t>
            </a:r>
          </a:p>
          <a:p>
            <a:r>
              <a:rPr lang="en-US" dirty="0" smtClean="0"/>
              <a:t>Confucianism often aristocracy, while Buddhism practiced more by the non-royals.</a:t>
            </a:r>
          </a:p>
          <a:p>
            <a:r>
              <a:rPr lang="en-US" dirty="0" smtClean="0"/>
              <a:t>However Confucianism dominant leadership religion----used through the 1930’s as educational instruction and civil service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Christian Internal conflicts 1000-1500</a:t>
            </a:r>
            <a:endParaRPr lang="en-US" dirty="0"/>
          </a:p>
        </p:txBody>
      </p:sp>
      <p:sp>
        <p:nvSpPr>
          <p:cNvPr id="3" name="Content Placeholder 2"/>
          <p:cNvSpPr>
            <a:spLocks noGrp="1"/>
          </p:cNvSpPr>
          <p:nvPr>
            <p:ph idx="1"/>
          </p:nvPr>
        </p:nvSpPr>
        <p:spPr/>
        <p:txBody>
          <a:bodyPr/>
          <a:lstStyle/>
          <a:p>
            <a:r>
              <a:rPr lang="en-US" dirty="0" smtClean="0"/>
              <a:t>Great Schism: 1054 AD   Roman Catholic (Pope of Rome) and Eastern Orthodox (Patriarch of Constantinople);  Rome claimed highest authority, theological disputes, liturgical practices.  Conflict between Eastern and Western Christianity.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2362200" y="6248400"/>
            <a:ext cx="4876800" cy="3535363"/>
          </a:xfrm>
        </p:spPr>
        <p:txBody>
          <a:bodyPr>
            <a:normAutofit/>
          </a:bodyPr>
          <a:lstStyle/>
          <a:p>
            <a:r>
              <a:rPr lang="en-US" sz="1400" dirty="0" smtClean="0"/>
              <a:t>https://upload.wikimedia.org/wikipedia/commons/9/92/Great_Schism_1054_with_former_borders-.png</a:t>
            </a:r>
            <a:endParaRPr lang="en-US" sz="1400" dirty="0"/>
          </a:p>
        </p:txBody>
      </p:sp>
      <p:pic>
        <p:nvPicPr>
          <p:cNvPr id="1026" name="Picture 2" descr="Image result for map of the great schism 105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00200" y="0"/>
            <a:ext cx="5715000" cy="611790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Papal “Captivity”</a:t>
            </a:r>
            <a:endParaRPr lang="en-US" dirty="0"/>
          </a:p>
        </p:txBody>
      </p:sp>
      <p:sp>
        <p:nvSpPr>
          <p:cNvPr id="3" name="Content Placeholder 2"/>
          <p:cNvSpPr>
            <a:spLocks noGrp="1"/>
          </p:cNvSpPr>
          <p:nvPr>
            <p:ph idx="1"/>
          </p:nvPr>
        </p:nvSpPr>
        <p:spPr/>
        <p:txBody>
          <a:bodyPr/>
          <a:lstStyle/>
          <a:p>
            <a:r>
              <a:rPr lang="en-US" dirty="0" smtClean="0"/>
              <a:t>Reading Assignment:  https://en.wikipedia.org/wiki/Avignon_Papacy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14</a:t>
            </a:r>
            <a:r>
              <a:rPr lang="en-US" baseline="30000" dirty="0" smtClean="0"/>
              <a:t>th</a:t>
            </a:r>
            <a:r>
              <a:rPr lang="en-US" dirty="0" smtClean="0"/>
              <a:t> Cent struggle between Popes, Kings of France, Italian city states, England, others over the secular power of the Pope.</a:t>
            </a:r>
          </a:p>
          <a:p>
            <a:pPr>
              <a:buNone/>
            </a:pPr>
            <a:r>
              <a:rPr lang="en-US" dirty="0" smtClean="0"/>
              <a:t>From 1309, Pope Clement V,  French, moves Pope’s enclave to Avignon (France)…stays in France until 1376, then back to Rome.</a:t>
            </a:r>
          </a:p>
          <a:p>
            <a:pPr>
              <a:buNone/>
            </a:pPr>
            <a:r>
              <a:rPr lang="en-US" dirty="0" smtClean="0"/>
              <a:t>From 1378-1403 “Antipopes” in Avignon, followed by other antipopes until 1437. Western Schism</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447800" y="6172200"/>
            <a:ext cx="8229600" cy="4525963"/>
          </a:xfrm>
        </p:spPr>
        <p:txBody>
          <a:bodyPr>
            <a:normAutofit/>
          </a:bodyPr>
          <a:lstStyle/>
          <a:p>
            <a:r>
              <a:rPr lang="en-US" sz="1400" dirty="0" smtClean="0"/>
              <a:t>https://en.wikipedia.org/wiki/Avignon_Papacy</a:t>
            </a:r>
            <a:endParaRPr lang="en-US" sz="1400" dirty="0"/>
          </a:p>
        </p:txBody>
      </p:sp>
      <p:sp>
        <p:nvSpPr>
          <p:cNvPr id="4" name="Rectangle 3"/>
          <p:cNvSpPr/>
          <p:nvPr/>
        </p:nvSpPr>
        <p:spPr>
          <a:xfrm>
            <a:off x="762000" y="612845"/>
            <a:ext cx="7848600" cy="5016758"/>
          </a:xfrm>
          <a:prstGeom prst="rect">
            <a:avLst/>
          </a:prstGeom>
        </p:spPr>
        <p:txBody>
          <a:bodyPr wrap="square">
            <a:spAutoFit/>
          </a:bodyPr>
          <a:lstStyle/>
          <a:p>
            <a:r>
              <a:rPr lang="en-US" sz="3200" dirty="0" smtClean="0"/>
              <a:t>In the period of the Schism, the power struggle in the papacy became a battlefield of the major powers, with France supporting the Pope in </a:t>
            </a:r>
            <a:r>
              <a:rPr lang="en-US" sz="3200" dirty="0" smtClean="0">
                <a:hlinkClick r:id="rId2" tooltip="Avignon"/>
              </a:rPr>
              <a:t>Avignon</a:t>
            </a:r>
            <a:r>
              <a:rPr lang="en-US" sz="3200" dirty="0" smtClean="0"/>
              <a:t> and England supporting the Pope in </a:t>
            </a:r>
            <a:r>
              <a:rPr lang="en-US" sz="3200" dirty="0" smtClean="0">
                <a:hlinkClick r:id="rId3" tooltip="Rome"/>
              </a:rPr>
              <a:t>Rome</a:t>
            </a:r>
            <a:r>
              <a:rPr lang="en-US" sz="3200" dirty="0" smtClean="0"/>
              <a:t>. At the end of the century, still in the state of schism, the papacy had lost most of its direct political power, and the </a:t>
            </a:r>
            <a:r>
              <a:rPr lang="en-US" sz="3200" dirty="0" smtClean="0">
                <a:hlinkClick r:id="rId4" tooltip="Nation"/>
              </a:rPr>
              <a:t>nation</a:t>
            </a:r>
            <a:r>
              <a:rPr lang="en-US" sz="3200" dirty="0" smtClean="0"/>
              <a:t> states of France and England were established as two of the main powers in Europe.</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Christianity and Islam</a:t>
            </a:r>
            <a:endParaRPr lang="en-US" dirty="0"/>
          </a:p>
        </p:txBody>
      </p:sp>
      <p:sp>
        <p:nvSpPr>
          <p:cNvPr id="3" name="Content Placeholder 2"/>
          <p:cNvSpPr>
            <a:spLocks noGrp="1"/>
          </p:cNvSpPr>
          <p:nvPr>
            <p:ph idx="1"/>
          </p:nvPr>
        </p:nvSpPr>
        <p:spPr/>
        <p:txBody>
          <a:bodyPr/>
          <a:lstStyle/>
          <a:p>
            <a:r>
              <a:rPr lang="en-US" dirty="0" err="1" smtClean="0"/>
              <a:t>Reconquista</a:t>
            </a:r>
            <a:r>
              <a:rPr lang="en-US" dirty="0" smtClean="0"/>
              <a:t> of Spain</a:t>
            </a:r>
          </a:p>
          <a:p>
            <a:r>
              <a:rPr lang="en-US" dirty="0" smtClean="0"/>
              <a:t>Crusades to Palestine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0_1284.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Spanish </a:t>
            </a:r>
            <a:r>
              <a:rPr lang="en-US" dirty="0" err="1" smtClean="0"/>
              <a:t>Reconquista</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a:t>
            </a:r>
            <a:r>
              <a:rPr lang="en-US" b="1" i="1" dirty="0" err="1" smtClean="0"/>
              <a:t>Reconquista</a:t>
            </a:r>
            <a:r>
              <a:rPr lang="en-US" baseline="30000" dirty="0" smtClean="0">
                <a:hlinkClick r:id="rId2"/>
              </a:rPr>
              <a:t>[a]</a:t>
            </a:r>
            <a:r>
              <a:rPr lang="en-US" dirty="0" smtClean="0"/>
              <a:t> (Spanish and Portuguese for the "</a:t>
            </a:r>
            <a:r>
              <a:rPr lang="en-US" dirty="0" err="1" smtClean="0"/>
              <a:t>reconquest</a:t>
            </a:r>
            <a:r>
              <a:rPr lang="en-US" dirty="0" smtClean="0"/>
              <a:t>") is the period in the history of the </a:t>
            </a:r>
            <a:r>
              <a:rPr lang="en-US" dirty="0" smtClean="0">
                <a:hlinkClick r:id="rId3" tooltip="Iberian Peninsula"/>
              </a:rPr>
              <a:t>Iberian Peninsula</a:t>
            </a:r>
            <a:r>
              <a:rPr lang="en-US" dirty="0" smtClean="0"/>
              <a:t> of about 780 years between the </a:t>
            </a:r>
            <a:r>
              <a:rPr lang="en-US" dirty="0" smtClean="0">
                <a:hlinkClick r:id="rId4" tooltip="Umayyad conquest of Hispania"/>
              </a:rPr>
              <a:t>Umayyad conquest of Hispania</a:t>
            </a:r>
            <a:r>
              <a:rPr lang="en-US" dirty="0" smtClean="0"/>
              <a:t> in 711 and the </a:t>
            </a:r>
            <a:r>
              <a:rPr lang="en-US" dirty="0" smtClean="0">
                <a:hlinkClick r:id="rId5" tooltip="Granada War"/>
              </a:rPr>
              <a:t>fall of the </a:t>
            </a:r>
            <a:r>
              <a:rPr lang="en-US" dirty="0" err="1" smtClean="0">
                <a:hlinkClick r:id="rId5" tooltip="Granada War"/>
              </a:rPr>
              <a:t>Nasrid</a:t>
            </a:r>
            <a:r>
              <a:rPr lang="en-US" dirty="0" smtClean="0">
                <a:hlinkClick r:id="rId5" tooltip="Granada War"/>
              </a:rPr>
              <a:t> kingdom of Granada</a:t>
            </a:r>
            <a:r>
              <a:rPr lang="en-US" dirty="0" smtClean="0"/>
              <a:t> to the expanding </a:t>
            </a:r>
            <a:r>
              <a:rPr lang="en-US" dirty="0" smtClean="0">
                <a:hlinkClick r:id="rId6" tooltip="Christendom"/>
              </a:rPr>
              <a:t>Christian kingdoms</a:t>
            </a:r>
            <a:r>
              <a:rPr lang="en-US" dirty="0" smtClean="0"/>
              <a:t> in 1492. The </a:t>
            </a:r>
            <a:r>
              <a:rPr lang="en-US" i="1" dirty="0" err="1" smtClean="0"/>
              <a:t>Reconquista</a:t>
            </a:r>
            <a:r>
              <a:rPr lang="en-US" dirty="0" smtClean="0"/>
              <a:t> was completed just before the Spanish discovery of the </a:t>
            </a:r>
            <a:r>
              <a:rPr lang="en-US" dirty="0" smtClean="0">
                <a:hlinkClick r:id="rId7" tooltip="Americas"/>
              </a:rPr>
              <a:t>Americas</a:t>
            </a:r>
            <a:r>
              <a:rPr lang="en-US" dirty="0" smtClean="0"/>
              <a:t>—the "</a:t>
            </a:r>
            <a:r>
              <a:rPr lang="en-US" dirty="0" smtClean="0">
                <a:hlinkClick r:id="rId8" tooltip="New World"/>
              </a:rPr>
              <a:t>New World</a:t>
            </a:r>
            <a:r>
              <a:rPr lang="en-US" dirty="0" smtClean="0"/>
              <a:t>"—which ushered in the era of the Spanish and Portuguese colonial empires. “</a:t>
            </a:r>
          </a:p>
          <a:p>
            <a:r>
              <a:rPr lang="en-US" dirty="0" smtClean="0"/>
              <a:t>https://en.wikipedia.org/wiki/Reconquista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4400" y="5562600"/>
            <a:ext cx="8229600" cy="4525963"/>
          </a:xfrm>
        </p:spPr>
        <p:txBody>
          <a:bodyPr>
            <a:normAutofit/>
          </a:bodyPr>
          <a:lstStyle/>
          <a:p>
            <a:r>
              <a:rPr lang="en-US" sz="1600" dirty="0" smtClean="0"/>
              <a:t>https://upload.wikimedia.org/wikipedia/commons/thumb/b/bf/Progress_of_the_Reconquista_%28718%E2%80%931492%29_-_es.svg/2000px-Progress_of_the_Reconquista_%28718%E2%80%931492%29_-_es.svg.png</a:t>
            </a:r>
            <a:endParaRPr lang="en-US" sz="1600" dirty="0"/>
          </a:p>
        </p:txBody>
      </p:sp>
      <p:pic>
        <p:nvPicPr>
          <p:cNvPr id="507906" name="Picture 2" descr="Image result for map of the spanish reconquist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 y="0"/>
            <a:ext cx="7448435" cy="5562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Reconquista</a:t>
            </a:r>
            <a:r>
              <a:rPr lang="en-US" dirty="0" smtClean="0"/>
              <a:t>---results </a:t>
            </a:r>
            <a:endParaRPr lang="en-US" dirty="0"/>
          </a:p>
        </p:txBody>
      </p:sp>
      <p:sp>
        <p:nvSpPr>
          <p:cNvPr id="3" name="Content Placeholder 2"/>
          <p:cNvSpPr>
            <a:spLocks noGrp="1"/>
          </p:cNvSpPr>
          <p:nvPr>
            <p:ph idx="1"/>
          </p:nvPr>
        </p:nvSpPr>
        <p:spPr/>
        <p:txBody>
          <a:bodyPr/>
          <a:lstStyle/>
          <a:p>
            <a:r>
              <a:rPr lang="en-US" dirty="0" smtClean="0"/>
              <a:t>Spain as exclusively Catholic nation (Inquisition)  with Muslims and Jews expelled.</a:t>
            </a:r>
          </a:p>
          <a:p>
            <a:r>
              <a:rPr lang="en-US" dirty="0" smtClean="0"/>
              <a:t>Unifies various kingdoms into Spain and Portugal</a:t>
            </a:r>
          </a:p>
          <a:p>
            <a:r>
              <a:rPr lang="en-US" dirty="0" smtClean="0"/>
              <a:t>Gave example of a Holy War- Crusade</a:t>
            </a:r>
          </a:p>
          <a:p>
            <a:r>
              <a:rPr lang="en-US" dirty="0" smtClean="0"/>
              <a:t>Holy Land Crusades seen as something of an extension.</a:t>
            </a:r>
          </a:p>
          <a:p>
            <a:endParaRPr lang="en-US" dirty="0" smtClean="0"/>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ASSIGNMENT</a:t>
            </a:r>
            <a:endParaRPr lang="en-US" dirty="0"/>
          </a:p>
        </p:txBody>
      </p:sp>
      <p:sp>
        <p:nvSpPr>
          <p:cNvPr id="3" name="Content Placeholder 2"/>
          <p:cNvSpPr>
            <a:spLocks noGrp="1"/>
          </p:cNvSpPr>
          <p:nvPr>
            <p:ph idx="1"/>
          </p:nvPr>
        </p:nvSpPr>
        <p:spPr/>
        <p:txBody>
          <a:bodyPr/>
          <a:lstStyle/>
          <a:p>
            <a:r>
              <a:rPr lang="en-US" dirty="0" smtClean="0"/>
              <a:t>https://en.wikipedia.org/wiki/Crusades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Crusades to Palestine</a:t>
            </a:r>
            <a:endParaRPr lang="en-US" dirty="0"/>
          </a:p>
        </p:txBody>
      </p:sp>
      <p:sp>
        <p:nvSpPr>
          <p:cNvPr id="3" name="Content Placeholder 2"/>
          <p:cNvSpPr>
            <a:spLocks noGrp="1"/>
          </p:cNvSpPr>
          <p:nvPr>
            <p:ph idx="1"/>
          </p:nvPr>
        </p:nvSpPr>
        <p:spPr/>
        <p:txBody>
          <a:bodyPr/>
          <a:lstStyle/>
          <a:p>
            <a:r>
              <a:rPr lang="en-US" dirty="0" smtClean="0"/>
              <a:t>Formally begin in 1095 after Byzantium loses Battle of </a:t>
            </a:r>
            <a:r>
              <a:rPr lang="en-US" dirty="0" err="1" smtClean="0"/>
              <a:t>Manzekert</a:t>
            </a:r>
            <a:r>
              <a:rPr lang="en-US" dirty="0" smtClean="0"/>
              <a:t> in 1071, Emperor </a:t>
            </a:r>
            <a:r>
              <a:rPr lang="en-US" dirty="0" err="1" smtClean="0"/>
              <a:t>Alexios</a:t>
            </a:r>
            <a:r>
              <a:rPr lang="en-US" dirty="0" smtClean="0"/>
              <a:t> I requests help of Pope Urban II for military help to protect against the Seljuk Turkish  advances into Asia Minor.  </a:t>
            </a:r>
          </a:p>
          <a:p>
            <a:r>
              <a:rPr lang="en-US" dirty="0" smtClean="0"/>
              <a:t>Pope Urban II responds with sermons/Church Council calling for European armies to go to war against Turks.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Factors for the Crusades</a:t>
            </a:r>
            <a:endParaRPr lang="en-US" dirty="0"/>
          </a:p>
        </p:txBody>
      </p:sp>
      <p:sp>
        <p:nvSpPr>
          <p:cNvPr id="3" name="Content Placeholder 2"/>
          <p:cNvSpPr>
            <a:spLocks noGrp="1"/>
          </p:cNvSpPr>
          <p:nvPr>
            <p:ph idx="1"/>
          </p:nvPr>
        </p:nvSpPr>
        <p:spPr/>
        <p:txBody>
          <a:bodyPr/>
          <a:lstStyle/>
          <a:p>
            <a:r>
              <a:rPr lang="en-US" dirty="0" smtClean="0"/>
              <a:t>Potential way for Urban II, papacy to assert dominance over Eastern Church—Great Schism</a:t>
            </a:r>
          </a:p>
          <a:p>
            <a:r>
              <a:rPr lang="en-US" dirty="0" smtClean="0"/>
              <a:t>Inter-kingdom warfare in Europe constant conflict, knight class of mercenary warriors ravaging poor.  Need to have a unifying and non-European enemy:</a:t>
            </a:r>
          </a:p>
        </p:txBody>
      </p:sp>
    </p:spTree>
  </p:cSld>
  <p:clrMapOvr>
    <a:masterClrMapping/>
  </p:clrMapOvr>
  <p:timing>
    <p:tnLst>
      <p:par>
        <p:cTn xmlns:p14="http://schemas.microsoft.com/office/powerpoint/2010/mai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buNone/>
            </a:pPr>
            <a:endParaRPr lang="en-US" dirty="0"/>
          </a:p>
        </p:txBody>
      </p:sp>
      <p:sp>
        <p:nvSpPr>
          <p:cNvPr id="513026" name="Rectangle 2"/>
          <p:cNvSpPr>
            <a:spLocks noChangeArrowheads="1"/>
          </p:cNvSpPr>
          <p:nvPr/>
        </p:nvSpPr>
        <p:spPr bwMode="auto">
          <a:xfrm>
            <a:off x="457200" y="485388"/>
            <a:ext cx="8382000" cy="52014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charset="0"/>
                <a:cs typeface="Arial" charset="0"/>
              </a:rPr>
              <a:t>“For Pope Urban II, at the Council of Clermont in 1095, the subversion of martial violence is effective in dealing with secular violence:</a:t>
            </a:r>
          </a:p>
          <a:p>
            <a:pPr marL="0" marR="0" lvl="0" indent="0" algn="l" defTabSz="914400" rtl="0" eaLnBrk="1" fontAlgn="base" latinLnBrk="0" hangingPunct="1">
              <a:lnSpc>
                <a:spcPct val="100000"/>
              </a:lnSpc>
              <a:spcBef>
                <a:spcPct val="0"/>
              </a:spcBef>
              <a:spcAft>
                <a:spcPct val="0"/>
              </a:spcAft>
              <a:buClrTx/>
              <a:buSzTx/>
              <a:buFontTx/>
              <a:buNone/>
              <a:tabLst/>
            </a:pPr>
            <a:endParaRPr lang="en-US" sz="2000" dirty="0" smtClean="0">
              <a:solidFill>
                <a:schemeClr val="bg1"/>
              </a:solidFill>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bg1"/>
              </a:solidFill>
              <a:effectLst/>
              <a:latin typeface="Arial" charset="0"/>
              <a:cs typeface="Arial" charset="0"/>
            </a:endParaRPr>
          </a:p>
          <a:p>
            <a:pPr lvl="0" eaLnBrk="0" fontAlgn="base" hangingPunct="0">
              <a:spcBef>
                <a:spcPct val="0"/>
              </a:spcBef>
              <a:spcAft>
                <a:spcPct val="0"/>
              </a:spcAft>
            </a:pPr>
            <a:r>
              <a:rPr kumimoji="0" lang="en-US" sz="2000" b="0" i="0" u="none" strike="noStrike" cap="none" normalizeH="0" baseline="0" dirty="0" smtClean="0">
                <a:ln>
                  <a:noFill/>
                </a:ln>
                <a:solidFill>
                  <a:schemeClr val="bg1"/>
                </a:solidFill>
                <a:effectLst/>
                <a:latin typeface="Arial" charset="0"/>
                <a:cs typeface="Arial" charset="0"/>
              </a:rPr>
              <a:t>Oh race of the Franks, we learn that in some of your provinces no one can venture on the road by day or by night without injury or attack by highwaymen, and no one is secure even at home. Let us then re-enact the law of our ancestors known as the Truce of God. And now that you have promised to maintain the peace among yourselves you are obligated to </a:t>
            </a:r>
            <a:r>
              <a:rPr kumimoji="0" lang="en-US" sz="2000" b="0" i="0" u="none" strike="noStrike" cap="none" normalizeH="0" baseline="0" dirty="0" err="1" smtClean="0">
                <a:ln>
                  <a:noFill/>
                </a:ln>
                <a:solidFill>
                  <a:schemeClr val="bg1"/>
                </a:solidFill>
                <a:effectLst/>
                <a:latin typeface="Arial" charset="0"/>
                <a:cs typeface="Arial" charset="0"/>
              </a:rPr>
              <a:t>succour</a:t>
            </a:r>
            <a:r>
              <a:rPr kumimoji="0" lang="en-US" sz="2000" b="0" i="0" u="none" strike="noStrike" cap="none" normalizeH="0" baseline="0" dirty="0" smtClean="0">
                <a:ln>
                  <a:noFill/>
                </a:ln>
                <a:solidFill>
                  <a:schemeClr val="bg1"/>
                </a:solidFill>
                <a:effectLst/>
                <a:latin typeface="Arial" charset="0"/>
                <a:cs typeface="Arial" charset="0"/>
              </a:rPr>
              <a:t> your brethren in the East, menaced by an accursed race, utterly alienated from God. The Holy </a:t>
            </a:r>
            <a:r>
              <a:rPr kumimoji="0" lang="en-US" sz="2000" b="0" i="0" u="none" strike="noStrike" cap="none" normalizeH="0" baseline="0" dirty="0" err="1" smtClean="0">
                <a:ln>
                  <a:noFill/>
                </a:ln>
                <a:solidFill>
                  <a:schemeClr val="bg1"/>
                </a:solidFill>
                <a:effectLst/>
                <a:latin typeface="Arial" charset="0"/>
                <a:cs typeface="Arial" charset="0"/>
              </a:rPr>
              <a:t>Sepulchre</a:t>
            </a:r>
            <a:r>
              <a:rPr kumimoji="0" lang="en-US" sz="2000" b="0" i="0" u="none" strike="noStrike" cap="none" normalizeH="0" baseline="0" dirty="0" smtClean="0">
                <a:ln>
                  <a:noFill/>
                </a:ln>
                <a:solidFill>
                  <a:schemeClr val="bg1"/>
                </a:solidFill>
                <a:effectLst/>
                <a:latin typeface="Arial" charset="0"/>
                <a:cs typeface="Arial" charset="0"/>
              </a:rPr>
              <a:t> of our Lord is polluted by the filthiness of an unclean nation. Recall the greatness of Charlemagne. O most valiant soldiers, descendants of invincible ancestors, be not degenerate. Let all hatred depart from among you, all quarrels end, all wars cease. Start upon the road to the Holy </a:t>
            </a:r>
            <a:r>
              <a:rPr kumimoji="0" lang="en-US" sz="2000" b="0" i="0" u="none" strike="noStrike" cap="none" normalizeH="0" baseline="0" dirty="0" err="1" smtClean="0">
                <a:ln>
                  <a:noFill/>
                </a:ln>
                <a:solidFill>
                  <a:schemeClr val="bg1"/>
                </a:solidFill>
                <a:effectLst/>
                <a:latin typeface="Arial" charset="0"/>
                <a:cs typeface="Arial" charset="0"/>
              </a:rPr>
              <a:t>Sepulchre</a:t>
            </a:r>
            <a:r>
              <a:rPr kumimoji="0" lang="en-US" sz="2000" b="0" i="0" u="none" strike="noStrike" cap="none" normalizeH="0" baseline="0" dirty="0" smtClean="0">
                <a:ln>
                  <a:noFill/>
                </a:ln>
                <a:solidFill>
                  <a:schemeClr val="bg1"/>
                </a:solidFill>
                <a:effectLst/>
                <a:latin typeface="Arial" charset="0"/>
                <a:cs typeface="Arial" charset="0"/>
              </a:rPr>
              <a:t> to wrest that land from the wicked race and subject it to yourselves.</a:t>
            </a:r>
            <a:r>
              <a:rPr kumimoji="0" lang="en-US" sz="2000" b="0" i="0" u="none" strike="noStrike" cap="none" normalizeH="0" baseline="0" dirty="0" smtClean="0">
                <a:ln>
                  <a:noFill/>
                </a:ln>
                <a:solidFill>
                  <a:schemeClr val="bg1"/>
                </a:solidFill>
                <a:effectLst/>
                <a:latin typeface="Arial" charset="0"/>
                <a:cs typeface="Arial" charset="0"/>
                <a:hlinkClick r:id="rId2"/>
              </a:rPr>
              <a:t>”</a:t>
            </a:r>
            <a:r>
              <a:rPr kumimoji="0" lang="en-US" sz="2000" b="0" i="0" u="none" strike="noStrike" cap="none" normalizeH="0" baseline="30000" dirty="0" smtClean="0">
                <a:ln>
                  <a:noFill/>
                </a:ln>
                <a:solidFill>
                  <a:schemeClr val="bg1"/>
                </a:solidFill>
                <a:effectLst/>
                <a:latin typeface="Arial" charset="0"/>
                <a:cs typeface="Arial" charset="0"/>
                <a:hlinkClick r:id="rId2"/>
              </a:rPr>
              <a:t>[24</a:t>
            </a:r>
            <a:r>
              <a:rPr kumimoji="0" lang="en-US" b="0" i="0" u="none" strike="noStrike" cap="none" normalizeH="0" baseline="30000" dirty="0" smtClean="0">
                <a:ln>
                  <a:noFill/>
                </a:ln>
                <a:solidFill>
                  <a:schemeClr val="bg1"/>
                </a:solidFill>
                <a:effectLst/>
                <a:latin typeface="Arial" charset="0"/>
                <a:cs typeface="Arial" charset="0"/>
                <a:hlinkClick r:id="rId2"/>
              </a:rPr>
              <a:t>]</a:t>
            </a:r>
            <a:r>
              <a:rPr lang="en-US" baseline="30000" dirty="0" smtClean="0">
                <a:solidFill>
                  <a:schemeClr val="bg1"/>
                </a:solidFill>
                <a:latin typeface="Arial" charset="0"/>
                <a:cs typeface="Arial" charset="0"/>
              </a:rPr>
              <a:t> https://en.wikipedia.org/wiki/Peace_and_Truce_of_God</a:t>
            </a:r>
            <a:endParaRPr kumimoji="0" lang="en-US" b="0" i="0" u="none" strike="noStrike" cap="none" normalizeH="0" baseline="0" dirty="0" smtClean="0">
              <a:ln>
                <a:noFill/>
              </a:ln>
              <a:solidFill>
                <a:schemeClr val="bg1"/>
              </a:solidFill>
              <a:effectLst/>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Turks control Silk Roads; Genoa and Venice wanted trade with East </a:t>
            </a:r>
            <a:r>
              <a:rPr lang="en-US" smtClean="0"/>
              <a:t>and bypass Constantinople</a:t>
            </a:r>
            <a:r>
              <a:rPr lang="en-US" dirty="0" smtClean="0"/>
              <a:t>.</a:t>
            </a:r>
          </a:p>
          <a:p>
            <a:r>
              <a:rPr lang="en-US" dirty="0" smtClean="0"/>
              <a:t>Spiritual Anxiety over Millennium (Year 1000); plagues; wars…..impending death or end of the world. Seeking of salvation –Heaven– on everyone’s mind.   Church grant indulgences—later began to sell them  to help pay for Crusades—to all crusaders.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0" y="0"/>
            <a:ext cx="9144000" cy="6001643"/>
          </a:xfrm>
          <a:prstGeom prst="rect">
            <a:avLst/>
          </a:prstGeom>
        </p:spPr>
        <p:txBody>
          <a:bodyPr wrap="square">
            <a:spAutoFit/>
          </a:bodyPr>
          <a:lstStyle/>
          <a:p>
            <a:endParaRPr lang="en-US" sz="2400" dirty="0" smtClean="0"/>
          </a:p>
          <a:p>
            <a:endParaRPr lang="en-US" sz="2400" dirty="0" smtClean="0"/>
          </a:p>
          <a:p>
            <a:r>
              <a:rPr lang="en-US" sz="2400" dirty="0" smtClean="0"/>
              <a:t>Almost immediately </a:t>
            </a:r>
            <a:r>
              <a:rPr lang="en-US" sz="2400" dirty="0" smtClean="0">
                <a:hlinkClick r:id="rId2" tooltip="Peter the Hermit"/>
              </a:rPr>
              <a:t>Peter the Hermit</a:t>
            </a:r>
            <a:r>
              <a:rPr lang="en-US" sz="2400" dirty="0" smtClean="0"/>
              <a:t> led thousands of mostly poor Christians out of Europe in what became known as the </a:t>
            </a:r>
            <a:r>
              <a:rPr lang="en-US" sz="2400" dirty="0" smtClean="0">
                <a:hlinkClick r:id="rId3" tooltip="People's Crusade"/>
              </a:rPr>
              <a:t>People's Crusade</a:t>
            </a:r>
            <a:r>
              <a:rPr lang="en-US" sz="2400" dirty="0" smtClean="0"/>
              <a:t>.</a:t>
            </a:r>
            <a:r>
              <a:rPr lang="en-US" sz="2400" baseline="30000" dirty="0" smtClean="0">
                <a:hlinkClick r:id="rId4"/>
              </a:rPr>
              <a:t>[30]</a:t>
            </a:r>
            <a:r>
              <a:rPr lang="en-US" sz="2400" dirty="0" smtClean="0"/>
              <a:t> He claimed he had a letter from heaven instructing Christians to prepare for the imminent </a:t>
            </a:r>
            <a:r>
              <a:rPr lang="en-US" sz="2400" dirty="0" smtClean="0">
                <a:hlinkClick r:id="rId5" tooltip="Apocalypse"/>
              </a:rPr>
              <a:t>apocalypse</a:t>
            </a:r>
            <a:r>
              <a:rPr lang="en-US" sz="2400" dirty="0" smtClean="0"/>
              <a:t> by seizing Jerusalem </a:t>
            </a:r>
            <a:r>
              <a:rPr lang="en-US" sz="2400" baseline="30000" dirty="0" smtClean="0">
                <a:hlinkClick r:id="rId4"/>
              </a:rPr>
              <a:t>[31]</a:t>
            </a:r>
            <a:r>
              <a:rPr lang="en-US" sz="2400" dirty="0" smtClean="0"/>
              <a:t> The motivations of this Crusade included a "</a:t>
            </a:r>
            <a:r>
              <a:rPr lang="en-US" sz="2400" dirty="0" err="1" smtClean="0">
                <a:hlinkClick r:id="rId6" tooltip="Messianism"/>
              </a:rPr>
              <a:t>messianism</a:t>
            </a:r>
            <a:r>
              <a:rPr lang="en-US" sz="2400" dirty="0" smtClean="0"/>
              <a:t> of the poor" inspired by an expected mass ascension into heaven at Jerusalem.</a:t>
            </a:r>
            <a:r>
              <a:rPr lang="en-US" sz="2400" baseline="30000" dirty="0" smtClean="0">
                <a:hlinkClick r:id="rId4"/>
              </a:rPr>
              <a:t>[32]</a:t>
            </a:r>
            <a:r>
              <a:rPr lang="en-US" sz="2400" dirty="0" smtClean="0"/>
              <a:t> Germany witnessed the first incidents of major violent European </a:t>
            </a:r>
            <a:r>
              <a:rPr lang="en-US" sz="2400" dirty="0" err="1" smtClean="0">
                <a:hlinkClick r:id="rId7" tooltip="Antisemitism"/>
              </a:rPr>
              <a:t>antisemitism</a:t>
            </a:r>
            <a:r>
              <a:rPr lang="en-US" sz="2400" dirty="0" smtClean="0"/>
              <a:t> when these Crusaders massacred Jewish communities in what become known as the </a:t>
            </a:r>
            <a:r>
              <a:rPr lang="en-US" sz="2400" dirty="0" smtClean="0">
                <a:hlinkClick r:id="rId8" tooltip="Rhineland massacres"/>
              </a:rPr>
              <a:t>Rhineland massacres</a:t>
            </a:r>
            <a:r>
              <a:rPr lang="en-US" sz="2400" dirty="0" smtClean="0"/>
              <a:t>.</a:t>
            </a:r>
            <a:r>
              <a:rPr lang="en-US" sz="2400" baseline="30000" dirty="0" smtClean="0">
                <a:hlinkClick r:id="rId4"/>
              </a:rPr>
              <a:t>[33]</a:t>
            </a:r>
            <a:r>
              <a:rPr lang="en-US" sz="2400" dirty="0" smtClean="0"/>
              <a:t> In Speyer, Worms, Mainz, and Cologne the range of anti-Jewish activity was broad, extending from limited, spontaneous violence to full-scale military attacks.</a:t>
            </a:r>
            <a:r>
              <a:rPr lang="en-US" sz="2400" baseline="30000" dirty="0" smtClean="0">
                <a:hlinkClick r:id="rId4"/>
              </a:rPr>
              <a:t>[34]</a:t>
            </a:r>
            <a:r>
              <a:rPr lang="en-US" sz="2400" dirty="0" smtClean="0"/>
              <a:t> The Crusaders journeyed, despite advice from </a:t>
            </a:r>
            <a:r>
              <a:rPr lang="en-US" sz="2400" dirty="0" err="1" smtClean="0"/>
              <a:t>Alexios</a:t>
            </a:r>
            <a:r>
              <a:rPr lang="en-US" sz="2400" dirty="0" smtClean="0"/>
              <a:t>' to wait for the nobles, to </a:t>
            </a:r>
            <a:r>
              <a:rPr lang="en-US" sz="2400" dirty="0" smtClean="0">
                <a:hlinkClick r:id="rId9" tooltip="Nicaea"/>
              </a:rPr>
              <a:t>Nicaea</a:t>
            </a:r>
            <a:r>
              <a:rPr lang="en-US" sz="2400" dirty="0" smtClean="0"/>
              <a:t>. Only 3000 survived an ambush by the Turks at the </a:t>
            </a:r>
            <a:r>
              <a:rPr lang="en-US" sz="2400" dirty="0" err="1" smtClean="0">
                <a:hlinkClick r:id="rId10" tooltip="Battle of Civetot"/>
              </a:rPr>
              <a:t>Civetot</a:t>
            </a:r>
            <a:r>
              <a:rPr lang="en-US" sz="2400" dirty="0" smtClean="0"/>
              <a:t>.</a:t>
            </a:r>
            <a:r>
              <a:rPr lang="en-US" sz="2400" baseline="30000" dirty="0" smtClean="0">
                <a:hlinkClick r:id="rId4"/>
              </a:rPr>
              <a:t>[35]</a:t>
            </a:r>
            <a:r>
              <a:rPr lang="en-US" sz="2400" baseline="30000" dirty="0" smtClean="0"/>
              <a:t> https://en.wikipedia.org/wiki/Crusades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0" y="0"/>
            <a:ext cx="9144000" cy="6124754"/>
          </a:xfrm>
          <a:prstGeom prst="rect">
            <a:avLst/>
          </a:prstGeom>
        </p:spPr>
        <p:txBody>
          <a:bodyPr wrap="square">
            <a:spAutoFit/>
          </a:bodyPr>
          <a:lstStyle/>
          <a:p>
            <a:endParaRPr lang="en-US" sz="2400" dirty="0" smtClean="0"/>
          </a:p>
          <a:p>
            <a:r>
              <a:rPr lang="en-US" sz="2800" dirty="0" smtClean="0"/>
              <a:t>“The enthusiastic response to </a:t>
            </a:r>
            <a:r>
              <a:rPr lang="en-US" sz="2800" dirty="0" err="1" smtClean="0"/>
              <a:t>Urban's</a:t>
            </a:r>
            <a:r>
              <a:rPr lang="en-US" sz="2800" dirty="0" smtClean="0"/>
              <a:t> preaching from all classes in Western Europe established a precedent for other Crusades. Volunteers became Crusaders by taking a public vow and receiving </a:t>
            </a:r>
            <a:r>
              <a:rPr lang="en-US" sz="2800" dirty="0" smtClean="0">
                <a:hlinkClick r:id="rId2" tooltip="Indulgence"/>
              </a:rPr>
              <a:t>plenary indulgences</a:t>
            </a:r>
            <a:r>
              <a:rPr lang="en-US" sz="2800" dirty="0" smtClean="0"/>
              <a:t> from the Church. Some were hoping for a mass ascension into heaven at Jerusalem or </a:t>
            </a:r>
            <a:r>
              <a:rPr lang="en-US" sz="2800" dirty="0" smtClean="0">
                <a:hlinkClick r:id="rId3" tooltip="God in Christianity"/>
              </a:rPr>
              <a:t>God</a:t>
            </a:r>
            <a:r>
              <a:rPr lang="en-US" sz="2800" dirty="0" smtClean="0"/>
              <a:t>'s forgiveness for all their sins. Others participated to satisfy feudal obligations, obtain glory and </a:t>
            </a:r>
            <a:r>
              <a:rPr lang="en-US" sz="2800" dirty="0" err="1" smtClean="0"/>
              <a:t>honour</a:t>
            </a:r>
            <a:r>
              <a:rPr lang="en-US" sz="2800" dirty="0" smtClean="0"/>
              <a:t> or to seek economic and political gain.”</a:t>
            </a:r>
          </a:p>
          <a:p>
            <a:endParaRPr lang="en-US" sz="2400" dirty="0" smtClean="0"/>
          </a:p>
          <a:p>
            <a:r>
              <a:rPr lang="en-US" sz="2400" dirty="0" smtClean="0"/>
              <a:t>https://en.wikipedia.org/wiki/Crusades</a:t>
            </a:r>
          </a:p>
          <a:p>
            <a:endParaRPr lang="en-US" sz="2400" dirty="0" smtClean="0"/>
          </a:p>
          <a:p>
            <a:endParaRPr lang="en-US" sz="2400" dirty="0" smtClean="0"/>
          </a:p>
          <a:p>
            <a:endParaRPr lang="en-US" sz="2400" dirty="0" smtClean="0"/>
          </a:p>
          <a:p>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0_1303.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Crusades cont.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Frankish Wars;—French (Normans in England)</a:t>
            </a:r>
          </a:p>
          <a:p>
            <a:r>
              <a:rPr lang="en-US" dirty="0" smtClean="0"/>
              <a:t>German some Italian and Spanish</a:t>
            </a:r>
          </a:p>
          <a:p>
            <a:r>
              <a:rPr lang="en-US" dirty="0" smtClean="0"/>
              <a:t>Four in all, 1095-1291…lasting results in Holy Land minimal.</a:t>
            </a:r>
          </a:p>
          <a:p>
            <a:r>
              <a:rPr lang="en-US" dirty="0" smtClean="0"/>
              <a:t>Set Europe against all non-Christian religions, primarily Muslim and Jewish</a:t>
            </a:r>
          </a:p>
          <a:p>
            <a:r>
              <a:rPr lang="en-US" dirty="0" smtClean="0"/>
              <a:t>4</a:t>
            </a:r>
            <a:r>
              <a:rPr lang="en-US" baseline="30000" dirty="0" smtClean="0"/>
              <a:t>th</a:t>
            </a:r>
            <a:r>
              <a:rPr lang="en-US" dirty="0" smtClean="0"/>
              <a:t> Crusade, one of economics, Italian Cities against Byzantium, Constantinople sacked…cemented division between Eastern and Western Christian Churches.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smtClean="0"/>
              <a:t>Culturally, Europe gains knowledge about ancient Hindu, Persian, Greek  and Roman worlds as well as mathematics (e.g. algebra), warfare, science, philosophy—scholarship of world preserved in Islamic and Byzantine  schools and academies.  Paves way for Thomas Aquinas (scholasticism) and later Renaissance in Europe.  </a:t>
            </a:r>
          </a:p>
          <a:p>
            <a:r>
              <a:rPr lang="en-US" dirty="0" smtClean="0"/>
              <a:t>Religiously, increases people’s trust in holy sites, relics,  and in Church’s power of granting salvation, esp. indulgences. </a:t>
            </a:r>
          </a:p>
          <a:p>
            <a:pPr>
              <a:buNone/>
            </a:pPr>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Christianity and Islam?</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Conflict of Crusades seems major part of Christianity's story, less so for Islam.</a:t>
            </a:r>
          </a:p>
          <a:p>
            <a:pPr>
              <a:buNone/>
            </a:pPr>
            <a:r>
              <a:rPr lang="en-US" dirty="0" smtClean="0"/>
              <a:t>Geographically limited; Turkish conquest—Turks often at war with other Muslims in Egypt or Syria—not unified Muslim ethos.  Mongol invasion soon to follow more overwhelming, after that the Ottoman Empire</a:t>
            </a:r>
          </a:p>
          <a:p>
            <a:pPr>
              <a:buNone/>
            </a:pPr>
            <a:r>
              <a:rPr lang="en-US" dirty="0" smtClean="0"/>
              <a:t>For Christians, justification of violence as a means to advance faith; “God wills it!”  Religious intolerance European conquests…</a:t>
            </a:r>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and Social Life 1000-1500</a:t>
            </a:r>
            <a:endParaRPr lang="en-US" dirty="0"/>
          </a:p>
        </p:txBody>
      </p:sp>
      <p:sp>
        <p:nvSpPr>
          <p:cNvPr id="3" name="Content Placeholder 2"/>
          <p:cNvSpPr>
            <a:spLocks noGrp="1"/>
          </p:cNvSpPr>
          <p:nvPr>
            <p:ph idx="1"/>
          </p:nvPr>
        </p:nvSpPr>
        <p:spPr/>
        <p:txBody>
          <a:bodyPr/>
          <a:lstStyle/>
          <a:p>
            <a:r>
              <a:rPr lang="en-US" dirty="0" smtClean="0"/>
              <a:t>China</a:t>
            </a:r>
          </a:p>
          <a:p>
            <a:r>
              <a:rPr lang="en-US" dirty="0" smtClean="0"/>
              <a:t>India</a:t>
            </a:r>
          </a:p>
          <a:p>
            <a:r>
              <a:rPr lang="en-US" dirty="0" smtClean="0"/>
              <a:t>Mesoamerica/Peru</a:t>
            </a:r>
          </a:p>
          <a:p>
            <a:r>
              <a:rPr lang="en-US" dirty="0" smtClean="0"/>
              <a:t>Europe</a:t>
            </a:r>
          </a:p>
          <a:p>
            <a:r>
              <a:rPr lang="en-US" dirty="0" smtClean="0"/>
              <a:t>Middle East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China</a:t>
            </a:r>
            <a:endParaRPr lang="en-US" dirty="0"/>
          </a:p>
        </p:txBody>
      </p:sp>
      <p:sp>
        <p:nvSpPr>
          <p:cNvPr id="3" name="Content Placeholder 2"/>
          <p:cNvSpPr>
            <a:spLocks noGrp="1"/>
          </p:cNvSpPr>
          <p:nvPr>
            <p:ph idx="1"/>
          </p:nvPr>
        </p:nvSpPr>
        <p:spPr/>
        <p:txBody>
          <a:bodyPr>
            <a:normAutofit/>
          </a:bodyPr>
          <a:lstStyle/>
          <a:p>
            <a:r>
              <a:rPr lang="en-US" sz="1800" dirty="0" smtClean="0"/>
              <a:t>Song Dynasty (northern 960-1127, Southern 1127-1279)</a:t>
            </a:r>
          </a:p>
          <a:p>
            <a:pPr fontAlgn="base"/>
            <a:r>
              <a:rPr lang="en-US" sz="1800" dirty="0" err="1" smtClean="0">
                <a:hlinkClick r:id="rId2"/>
              </a:rPr>
              <a:t>Shenzong</a:t>
            </a:r>
            <a:r>
              <a:rPr lang="en-US" sz="1800" dirty="0" smtClean="0"/>
              <a:t> (reigned 1067–85) …. </a:t>
            </a:r>
            <a:r>
              <a:rPr lang="en-US" sz="1800" dirty="0" err="1" smtClean="0"/>
              <a:t>Shenzong</a:t>
            </a:r>
            <a:r>
              <a:rPr lang="en-US" sz="1800" dirty="0" smtClean="0"/>
              <a:t> responded vigorously (and rather unexpectedly, from the standpoint of many bureaucrats) to the problems troubling the established order, some of which were approaching crisis proportions. Keeping above partisan politics, he made the scholar-poet </a:t>
            </a:r>
            <a:r>
              <a:rPr lang="en-US" sz="1800" dirty="0" smtClean="0">
                <a:hlinkClick r:id="rId3"/>
              </a:rPr>
              <a:t>Wang </a:t>
            </a:r>
            <a:r>
              <a:rPr lang="en-US" sz="1800" dirty="0" err="1" smtClean="0">
                <a:hlinkClick r:id="rId3"/>
              </a:rPr>
              <a:t>Anshi</a:t>
            </a:r>
            <a:r>
              <a:rPr lang="en-US" sz="1800" dirty="0" smtClean="0"/>
              <a:t> his chief </a:t>
            </a:r>
            <a:r>
              <a:rPr lang="en-US" sz="1800" dirty="0" err="1" smtClean="0"/>
              <a:t>councillor</a:t>
            </a:r>
            <a:r>
              <a:rPr lang="en-US" sz="1800" dirty="0" smtClean="0"/>
              <a:t> and gave him full backing to make sweeping reforms. Known as the New Laws, or New Policies, these reform measures attempted drastic institutional changes. In sum, they sought administrative effectiveness, fiscal surplus, and military strength. Wang’s famous “</a:t>
            </a:r>
            <a:r>
              <a:rPr lang="en-US" sz="1800" dirty="0" smtClean="0">
                <a:hlinkClick r:id="rId4"/>
              </a:rPr>
              <a:t>Ten Thousand Word Memorial</a:t>
            </a:r>
            <a:r>
              <a:rPr lang="en-US" sz="1800" dirty="0" smtClean="0"/>
              <a:t>” outlined the philosophy of the reforms. Contrary to conventional Confucian views, it upheld assertive governmental roles, but its ideal remained basically Confucian: economic prosperity would provide the social environment essential to moral well-being.</a:t>
            </a:r>
          </a:p>
        </p:txBody>
      </p:sp>
    </p:spTree>
  </p:cSld>
  <p:clrMapOvr>
    <a:masterClrMapping/>
  </p:clrMapOvr>
  <p:timing>
    <p:tnLst>
      <p:par>
        <p:cTn xmlns:p14="http://schemas.microsoft.com/office/powerpoint/2010/mai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25000" lnSpcReduction="20000"/>
          </a:bodyPr>
          <a:lstStyle/>
          <a:p>
            <a:pPr fontAlgn="base"/>
            <a:r>
              <a:rPr lang="en-US" sz="6400" dirty="0" smtClean="0"/>
              <a:t>The government squarely faced the reality of a rapidly spreading </a:t>
            </a:r>
            <a:r>
              <a:rPr lang="en-US" sz="6400" dirty="0" smtClean="0">
                <a:hlinkClick r:id="rId2"/>
              </a:rPr>
              <a:t>money</a:t>
            </a:r>
            <a:r>
              <a:rPr lang="en-US" sz="6400" dirty="0" smtClean="0"/>
              <a:t> economy by increasing the supply of currency. The state became involved in trading, buying specific products of one area for resale elsewhere (thereby facilitating the exchange of goods), stabilizing prices whenever and wherever necessary, and making a profit itself. This did not displace private trading activities. On the contrary, the government extended </a:t>
            </a:r>
            <a:r>
              <a:rPr lang="en-US" sz="6400" dirty="0" smtClean="0">
                <a:hlinkClick r:id="rId3"/>
              </a:rPr>
              <a:t>loans</a:t>
            </a:r>
            <a:r>
              <a:rPr lang="en-US" sz="6400" dirty="0" smtClean="0"/>
              <a:t> to small urban and regional traders through state pawnshops—a practice somewhat like modern government banking but unheard-of at the time. Far more important, if not controversial, the government made loans at the interest rate, low for the period, of 20 percent to the whole peasantry during the sowing season, thus assuring their farming productivity and undercutting their dependency upon usurious loans from the well-to-do. The government also maintained granaries in various cities to ensure adequate supplies on hand in case of emergency need. The burden on wealthy and poor alike was made more equitable by a graduated </a:t>
            </a:r>
            <a:r>
              <a:rPr lang="en-US" sz="6400" dirty="0" smtClean="0">
                <a:hlinkClick r:id="rId4"/>
              </a:rPr>
              <a:t>tax</a:t>
            </a:r>
            <a:r>
              <a:rPr lang="en-US" sz="6400" dirty="0" smtClean="0"/>
              <a:t> scale based on a reassessment of the size and the productivity of the landholdings. Similarly, compulsory </a:t>
            </a:r>
            <a:r>
              <a:rPr lang="en-US" sz="6400" dirty="0" err="1" smtClean="0"/>
              <a:t>labour</a:t>
            </a:r>
            <a:r>
              <a:rPr lang="en-US" sz="6400" dirty="0" smtClean="0"/>
              <a:t> was converted to a system of graduated tax payments, which were used to finance a hired-</a:t>
            </a:r>
            <a:r>
              <a:rPr lang="en-US" sz="6400" dirty="0" err="1" smtClean="0"/>
              <a:t>labour</a:t>
            </a:r>
            <a:r>
              <a:rPr lang="en-US" sz="6400" dirty="0" smtClean="0"/>
              <a:t> service program that at least theoretically controlled underemployment in farming areas. Requisition of various supplies from guilds was also replaced by cash assessments, with which the government was to buy what it needed at a fair price.</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55000" lnSpcReduction="20000"/>
          </a:bodyPr>
          <a:lstStyle/>
          <a:p>
            <a:pPr fontAlgn="base"/>
            <a:r>
              <a:rPr lang="en-US" dirty="0" smtClean="0"/>
              <a:t>Wang’s reforms achieved increased military power as well. To remedy the Song’s military weakness and to reduce the immense cost of a standing professional army, the villages were given the duty of organizing militias, under the old name of </a:t>
            </a:r>
            <a:r>
              <a:rPr lang="en-US" i="1" dirty="0" err="1" smtClean="0">
                <a:hlinkClick r:id="rId2"/>
              </a:rPr>
              <a:t>baojia</a:t>
            </a:r>
            <a:r>
              <a:rPr lang="en-US" dirty="0" smtClean="0"/>
              <a:t>, to maintain local order in peacetime and to serve as army reserves in wartime. To reinforce the cavalry, the government procured horses and assigned them to peasant households in northern and northwestern areas. Various weapons were also developed. As a result of these efforts, the empire eventually scored some minor victories along the northwestern border.</a:t>
            </a:r>
          </a:p>
          <a:p>
            <a:pPr fontAlgn="base"/>
            <a:r>
              <a:rPr lang="en-US" dirty="0" smtClean="0"/>
              <a:t>The gigantic reform program required an energetic </a:t>
            </a:r>
            <a:r>
              <a:rPr lang="en-US" dirty="0" smtClean="0">
                <a:hlinkClick r:id="rId3"/>
              </a:rPr>
              <a:t>bureaucracy</a:t>
            </a:r>
            <a:r>
              <a:rPr lang="en-US" dirty="0" smtClean="0"/>
              <a:t>, which Wang attempted to create—with mixed results—by means of a variety of policies: promoting a nationwide state school system; establishing or expanding specialized training in such utilitarian professions as the military, law, and medicine, which were neglected by Confucian education; placing a strong emphasis on supportive interpretations of Classics, some of which Wang himself supplied rather dogmatically; demoting and dismissing dissenting officials (thus creating conflicts in the bureaucracy); and providing strong incentives for better performances by clerical staffs, including merit promotion into bureaucratic ranks.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595018"/>
            <a:ext cx="8229600" cy="4525963"/>
          </a:xfrm>
        </p:spPr>
        <p:txBody>
          <a:bodyPr/>
          <a:lstStyle/>
          <a:p>
            <a:endParaRPr lang="en-US" dirty="0"/>
          </a:p>
        </p:txBody>
      </p:sp>
      <p:sp>
        <p:nvSpPr>
          <p:cNvPr id="4" name="Rectangle 3"/>
          <p:cNvSpPr/>
          <p:nvPr/>
        </p:nvSpPr>
        <p:spPr>
          <a:xfrm>
            <a:off x="304800" y="609600"/>
            <a:ext cx="8839200" cy="5940088"/>
          </a:xfrm>
          <a:prstGeom prst="rect">
            <a:avLst/>
          </a:prstGeom>
        </p:spPr>
        <p:txBody>
          <a:bodyPr wrap="square">
            <a:spAutoFit/>
          </a:bodyPr>
          <a:lstStyle/>
          <a:p>
            <a:pPr fontAlgn="base"/>
            <a:r>
              <a:rPr lang="en-US" sz="2000" dirty="0" smtClean="0"/>
              <a:t>The magnitude of the reform program was matched only by the bitter opposition to it. Determined criticism came from the groups hurt by the reform measures: large landowners, big merchants, and moneylenders. Noncooperation and sabotage arose among the bulk of the bureaucrats, drawn as they were from the landowning and otherwise wealthy classes. Geographically, the strongest opposition came from the traditionally more conservative northern areas. Ideologically, however, the criticisms did not necessarily coincide with either class background or geographic factors. They were best expressed by many leading scholar-officials, some of whom were northern conservatives while others were brilliant talents from Sichuan. Both the emperor and Wang failed to reckon with the fact that, by its very nature, the entrenched bureaucracy could tolerate no sudden change in the system to which it had become accustomed. It also reacted against the over concentration of power at the top, which neglected the art of distributing and balancing power among government offices, the overexpansion of governmental power in society, and the tendency to apply policies relatively uniformly in a locally diverse empire.</a:t>
            </a:r>
          </a:p>
          <a:p>
            <a:pPr fontAlgn="base"/>
            <a:r>
              <a:rPr lang="en-US" sz="2000" dirty="0" smtClean="0"/>
              <a:t>Without directly attacking the emperor, the critics attacked the reformers for deviating from orthodox Confucianism. </a:t>
            </a:r>
          </a:p>
          <a:p>
            <a:pPr fontAlgn="base"/>
            <a:r>
              <a:rPr lang="en-US" sz="2000" dirty="0" smtClean="0"/>
              <a:t> </a:t>
            </a:r>
          </a:p>
          <a:p>
            <a:pPr fontAlgn="base"/>
            <a:r>
              <a:rPr lang="en-US" sz="2000" dirty="0" smtClean="0"/>
              <a:t>www.britannica.com/place/China/Foreign-affairs-under-Yangdi</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Yuan Dynasty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Descendants of Genghis Khan –Kublai Khan</a:t>
            </a:r>
          </a:p>
          <a:p>
            <a:r>
              <a:rPr lang="en-US" dirty="0" smtClean="0"/>
              <a:t>Military conquest: to some extent </a:t>
            </a:r>
          </a:p>
          <a:p>
            <a:r>
              <a:rPr lang="en-US" dirty="0" smtClean="0"/>
              <a:t>Tried to govern as Chinese:</a:t>
            </a:r>
          </a:p>
          <a:p>
            <a:r>
              <a:rPr lang="en-US" dirty="0" smtClean="0"/>
              <a:t>“1260s the central bureaucracy and the local administration of the Chinese empire were remodeled on Chinese lines, with certain alterations introduced by the Jin state. ”</a:t>
            </a:r>
          </a:p>
          <a:p>
            <a:pPr>
              <a:buNone/>
            </a:pPr>
            <a:r>
              <a:rPr lang="en-US" dirty="0" smtClean="0"/>
              <a:t> https://www.britannica.com/place/China/Changes-under-Kublai-Khan-and-his-successors</a:t>
            </a:r>
            <a:endParaRPr lang="en-US" dirty="0"/>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base"/>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But in other ways were clearly foreign system:</a:t>
            </a:r>
          </a:p>
          <a:p>
            <a:r>
              <a:rPr lang="en-US" dirty="0" smtClean="0"/>
              <a:t>“The unwillingness of the Mongols to assimilate with the Chinese is shown by their attempts to cement the inequalities of their rule. After the Song empire had been conquered, the population of China was divided into four classes. The first class was the Mongols themselves, a tiny but privileged minority. Next came the </a:t>
            </a:r>
            <a:r>
              <a:rPr lang="en-US" i="1" dirty="0" err="1" smtClean="0">
                <a:hlinkClick r:id="rId2"/>
              </a:rPr>
              <a:t>semuren</a:t>
            </a:r>
            <a:r>
              <a:rPr lang="en-US" dirty="0" smtClean="0"/>
              <a:t> (“persons with special status”), confederates of the Mongols such as Turks or Middle Eastern Muslims. The third group was called the </a:t>
            </a:r>
            <a:r>
              <a:rPr lang="en-US" i="1" dirty="0" err="1" smtClean="0">
                <a:hlinkClick r:id="rId3"/>
              </a:rPr>
              <a:t>hanren</a:t>
            </a:r>
            <a:r>
              <a:rPr lang="en-US" dirty="0" smtClean="0"/>
              <a:t> (a term that generally means Chinese but that was used to designate the inhabitants of only northern China); this class included the Chinese and other ethnic groups living in the former Jin state, as well as Xi Xia, </a:t>
            </a:r>
            <a:r>
              <a:rPr lang="en-US" dirty="0" err="1" smtClean="0"/>
              <a:t>Juchen</a:t>
            </a:r>
            <a:r>
              <a:rPr lang="en-US" dirty="0" smtClean="0"/>
              <a:t>, </a:t>
            </a:r>
            <a:r>
              <a:rPr lang="en-US" dirty="0" err="1" smtClean="0"/>
              <a:t>Khitan</a:t>
            </a:r>
            <a:r>
              <a:rPr lang="en-US" dirty="0" smtClean="0"/>
              <a:t>, Koreans, </a:t>
            </a:r>
            <a:r>
              <a:rPr lang="en-US" dirty="0" err="1" smtClean="0"/>
              <a:t>Bohai</a:t>
            </a:r>
            <a:r>
              <a:rPr lang="en-US" dirty="0" smtClean="0"/>
              <a:t>, and </a:t>
            </a:r>
            <a:r>
              <a:rPr lang="en-US" dirty="0" err="1" smtClean="0"/>
              <a:t>Tangut</a:t>
            </a:r>
            <a:r>
              <a:rPr lang="en-US" dirty="0" smtClean="0"/>
              <a:t>, who could be employed in some functions and who also formed military units under Mongol leadership.</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Assumptions</a:t>
            </a:r>
            <a:endParaRPr lang="en-US" dirty="0"/>
          </a:p>
        </p:txBody>
      </p:sp>
      <p:sp>
        <p:nvSpPr>
          <p:cNvPr id="4" name="Content Placeholder 3"/>
          <p:cNvSpPr>
            <a:spLocks noGrp="1"/>
          </p:cNvSpPr>
          <p:nvPr>
            <p:ph idx="1"/>
          </p:nvPr>
        </p:nvSpPr>
        <p:spPr/>
        <p:txBody>
          <a:bodyPr/>
          <a:lstStyle/>
          <a:p>
            <a:pPr>
              <a:buNone/>
            </a:pPr>
            <a:r>
              <a:rPr lang="en-US" dirty="0" smtClean="0"/>
              <a:t>“No man ever steps in the same river twice, for it's not the same river and he's not the same man.”    </a:t>
            </a:r>
          </a:p>
          <a:p>
            <a:pPr>
              <a:buNone/>
            </a:pPr>
            <a:r>
              <a:rPr lang="en-US" dirty="0" smtClean="0"/>
              <a:t>	Heraclitus, 6</a:t>
            </a:r>
            <a:r>
              <a:rPr lang="en-US" baseline="30000" dirty="0" smtClean="0"/>
              <a:t>th</a:t>
            </a:r>
            <a:r>
              <a:rPr lang="en-US" dirty="0" smtClean="0"/>
              <a:t> Cent. B.C.  Greek Philosopher</a:t>
            </a:r>
          </a:p>
          <a:p>
            <a:pPr>
              <a:buNone/>
            </a:pPr>
            <a:endParaRPr lang="en-US" dirty="0" smtClean="0"/>
          </a:p>
          <a:p>
            <a:pPr>
              <a:buNone/>
            </a:pPr>
            <a:r>
              <a:rPr lang="en-US" dirty="0" smtClean="0"/>
              <a:t>21</a:t>
            </a:r>
            <a:r>
              <a:rPr lang="en-US" baseline="30000" dirty="0" smtClean="0"/>
              <a:t>st</a:t>
            </a:r>
            <a:r>
              <a:rPr lang="en-US" dirty="0" smtClean="0"/>
              <a:t>. Cent. American, white, 60 plus, male, Christian, pastor.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0_1672.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The last group was the </a:t>
            </a:r>
            <a:r>
              <a:rPr lang="en-US" i="1" dirty="0" err="1" smtClean="0">
                <a:hlinkClick r:id="rId2"/>
              </a:rPr>
              <a:t>nanren</a:t>
            </a:r>
            <a:r>
              <a:rPr lang="en-US" i="1" dirty="0" smtClean="0"/>
              <a:t>,</a:t>
            </a:r>
            <a:r>
              <a:rPr lang="en-US" dirty="0" smtClean="0"/>
              <a:t> or </a:t>
            </a:r>
            <a:r>
              <a:rPr lang="en-US" i="1" dirty="0" err="1" smtClean="0"/>
              <a:t>manzi</a:t>
            </a:r>
            <a:r>
              <a:rPr lang="en-US" dirty="0" smtClean="0"/>
              <a:t>, pejorative terms in Chinese, meaning “southern barbarian,” which designated the former subjects of Song China (about three-fourths of the Chinese empire). The lowest stratum in Yuan China was occupied by the slaves, whose numbers were quite considerable. Slave status was hereditary, and only under certain conditions could a slave be freed.</a:t>
            </a:r>
            <a:endParaRPr lang="en-US" dirty="0"/>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More than four-fifths of the taxpayers came from the </a:t>
            </a:r>
            <a:r>
              <a:rPr lang="en-US" i="1" dirty="0" err="1" smtClean="0"/>
              <a:t>nanren</a:t>
            </a:r>
            <a:r>
              <a:rPr lang="en-US" dirty="0" smtClean="0"/>
              <a:t> group, which was generally barred from holding higher office (only rarely would one of them rise to some prominence). The Mongols and the </a:t>
            </a:r>
            <a:r>
              <a:rPr lang="en-US" i="1" dirty="0" err="1" smtClean="0"/>
              <a:t>semuren</a:t>
            </a:r>
            <a:r>
              <a:rPr lang="en-US" dirty="0" smtClean="0"/>
              <a:t> were tax-exempt and enjoyed the protection of the law to a higher degree than did the </a:t>
            </a:r>
            <a:r>
              <a:rPr lang="en-US" i="1" dirty="0" err="1" smtClean="0"/>
              <a:t>hanren</a:t>
            </a:r>
            <a:r>
              <a:rPr lang="en-US" dirty="0" smtClean="0"/>
              <a:t> and </a:t>
            </a:r>
            <a:r>
              <a:rPr lang="en-US" i="1" dirty="0" err="1" smtClean="0"/>
              <a:t>nanren</a:t>
            </a:r>
            <a:r>
              <a:rPr lang="en-US" dirty="0" smtClean="0"/>
              <a:t>.” https://www.britannica.com/place/China/Changes-under-Kublai-Khan-and-his-successors</a:t>
            </a:r>
            <a:endParaRPr lang="en-US" dirty="0"/>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p:txBody>
          <a:bodyPr/>
          <a:lstStyle/>
          <a:p>
            <a:pPr>
              <a:buNone/>
            </a:pPr>
            <a:endParaRPr lang="en-US" dirty="0"/>
          </a:p>
        </p:txBody>
      </p:sp>
      <p:sp>
        <p:nvSpPr>
          <p:cNvPr id="4" name="Rectangle 3"/>
          <p:cNvSpPr/>
          <p:nvPr/>
        </p:nvSpPr>
        <p:spPr>
          <a:xfrm>
            <a:off x="0" y="0"/>
            <a:ext cx="9144000" cy="6001643"/>
          </a:xfrm>
          <a:prstGeom prst="rect">
            <a:avLst/>
          </a:prstGeom>
        </p:spPr>
        <p:txBody>
          <a:bodyPr wrap="square">
            <a:spAutoFit/>
          </a:bodyPr>
          <a:lstStyle/>
          <a:p>
            <a:r>
              <a:rPr lang="en-US" sz="2400" dirty="0" smtClean="0"/>
              <a:t>As has been mentioned, Mongol rulers </a:t>
            </a:r>
            <a:r>
              <a:rPr lang="en-US" sz="2400" dirty="0" err="1" smtClean="0"/>
              <a:t>favoured</a:t>
            </a:r>
            <a:r>
              <a:rPr lang="en-US" sz="2400" dirty="0" smtClean="0"/>
              <a:t> trade in all their dominions. In China too they eliminated state trade controls that had existed under the Song and Jin, so that internal and external trade reached unprecedented proportions. It seems, however, that China’s transcontinental trade with the </a:t>
            </a:r>
            <a:r>
              <a:rPr lang="en-US" sz="2400" dirty="0" smtClean="0">
                <a:hlinkClick r:id="rId2"/>
              </a:rPr>
              <a:t>Middle East</a:t>
            </a:r>
            <a:r>
              <a:rPr lang="en-US" sz="2400" dirty="0" smtClean="0"/>
              <a:t> and </a:t>
            </a:r>
            <a:r>
              <a:rPr lang="en-US" sz="2400" dirty="0" smtClean="0">
                <a:hlinkClick r:id="rId3"/>
              </a:rPr>
              <a:t>Europe</a:t>
            </a:r>
            <a:r>
              <a:rPr lang="en-US" sz="2400" dirty="0" smtClean="0"/>
              <a:t> was in the hands of non-Chinese (mainly Persians, Arabs, and Syrians). </a:t>
            </a:r>
            <a:r>
              <a:rPr lang="en-US" sz="2400" dirty="0" smtClean="0">
                <a:hlinkClick r:id="rId4"/>
              </a:rPr>
              <a:t>Silk</a:t>
            </a:r>
            <a:r>
              <a:rPr lang="en-US" sz="2400" dirty="0" smtClean="0"/>
              <a:t>, the Chinese export commodity par excellence, reached the Middle East and even Europe via the caravan routes across Asia; Chinese ceramics were also exported, chiefly into the Islamic countries. The Asian countries concentrated their European trade largely with the </a:t>
            </a:r>
            <a:r>
              <a:rPr lang="en-US" sz="2400" dirty="0" smtClean="0">
                <a:hlinkClick r:id="rId5"/>
              </a:rPr>
              <a:t>Italian</a:t>
            </a:r>
            <a:r>
              <a:rPr lang="en-US" sz="2400" dirty="0" smtClean="0"/>
              <a:t> republics (e.g., Genoa, Venice). To the Italians, trade with the East was so important that the </a:t>
            </a:r>
            <a:r>
              <a:rPr lang="en-US" sz="2400" i="1" dirty="0" err="1" smtClean="0"/>
              <a:t>Practica</a:t>
            </a:r>
            <a:r>
              <a:rPr lang="en-US" sz="2400" i="1" dirty="0" smtClean="0"/>
              <a:t> </a:t>
            </a:r>
            <a:r>
              <a:rPr lang="en-US" sz="2400" i="1" dirty="0" err="1" smtClean="0"/>
              <a:t>della</a:t>
            </a:r>
            <a:r>
              <a:rPr lang="en-US" sz="2400" i="1" dirty="0" smtClean="0"/>
              <a:t> </a:t>
            </a:r>
            <a:r>
              <a:rPr lang="en-US" sz="2400" i="1" dirty="0" err="1" smtClean="0"/>
              <a:t>mercatura</a:t>
            </a:r>
            <a:r>
              <a:rPr lang="en-US" sz="2400" dirty="0" smtClean="0"/>
              <a:t>, a handbook on foreign trade, included the description of trade routes to China.</a:t>
            </a:r>
          </a:p>
          <a:p>
            <a:endParaRPr lang="en-US" sz="2400" dirty="0" smtClean="0"/>
          </a:p>
          <a:p>
            <a:r>
              <a:rPr lang="en-US" sz="2400" dirty="0" smtClean="0"/>
              <a:t>https://www.britannica.com/place/China/Changes-under-Kublai-Khan-and-his-successors</a:t>
            </a:r>
            <a:endParaRPr lang="en-US" sz="2400" dirty="0"/>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Yuan decline</a:t>
            </a:r>
            <a:endParaRPr lang="en-US" dirty="0"/>
          </a:p>
        </p:txBody>
      </p:sp>
      <p:sp>
        <p:nvSpPr>
          <p:cNvPr id="3" name="Content Placeholder 2"/>
          <p:cNvSpPr>
            <a:spLocks noGrp="1"/>
          </p:cNvSpPr>
          <p:nvPr>
            <p:ph idx="1"/>
          </p:nvPr>
        </p:nvSpPr>
        <p:spPr/>
        <p:txBody>
          <a:bodyPr/>
          <a:lstStyle/>
          <a:p>
            <a:r>
              <a:rPr lang="en-US" dirty="0" smtClean="0"/>
              <a:t>Fractured into independent like states, Yuan not truly Chinese..</a:t>
            </a:r>
          </a:p>
          <a:p>
            <a:r>
              <a:rPr lang="en-US" dirty="0" smtClean="0"/>
              <a:t>Era of Marco Polo, published account of years of travel and trade in China---”best seller” in Europe. </a:t>
            </a:r>
            <a:endParaRPr lang="en-US" dirty="0"/>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Ming Dynasty 1368-1644</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The Ming dynasty, which encompassed the reigns of 16 emperors, proved to be one of the </a:t>
            </a:r>
            <a:r>
              <a:rPr lang="en-US" dirty="0" err="1" smtClean="0"/>
              <a:t>stablest</a:t>
            </a:r>
            <a:r>
              <a:rPr lang="en-US" dirty="0" smtClean="0"/>
              <a:t> and longest ruling periods of Chinese history. Rulers of Korea, Mongolia, East Turkistan, Myanmar, Siam, and Nam Viet regularly acknowledged Ming </a:t>
            </a:r>
            <a:r>
              <a:rPr lang="en-US" dirty="0" err="1" smtClean="0"/>
              <a:t>overlordship</a:t>
            </a:r>
            <a:r>
              <a:rPr lang="en-US" dirty="0" smtClean="0"/>
              <a:t>, and at times tribute was received from as far away as Japan, Java and Sumatra, Sri Lanka and South India, the East African coast, the Persian Gulf region, and Samarkand. Modern Chinese </a:t>
            </a:r>
            <a:r>
              <a:rPr lang="en-US" dirty="0" err="1" smtClean="0"/>
              <a:t>honour</a:t>
            </a:r>
            <a:r>
              <a:rPr lang="en-US" dirty="0" smtClean="0"/>
              <a:t> the Ming emperors especially for having restored China’s international power and prestige, which had been in decline since the 8th century. The Ming emperors probably exercised more far-reaching influence in East Asia than any other native rulers of China, and their attitude toward the representatives of Portugal, Spain, Russia, Britain, and Holland who appeared in China before the end of their dynasty was a condescending one. https://www.britannica.com/place/China/Changes-under-Kublai-Khan-and-his-successors</a:t>
            </a:r>
            <a:endParaRPr lang="en-US" dirty="0"/>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https://upload.wikimedia.org/wikipedia/commons/e/e4/Ming_divisions.png</a:t>
            </a:r>
            <a:endParaRPr lang="en-US" dirty="0"/>
          </a:p>
        </p:txBody>
      </p:sp>
      <p:pic>
        <p:nvPicPr>
          <p:cNvPr id="1026" name="Picture 2" descr="Image result for map of china during ming dynast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8520360" cy="6027738"/>
          </a:xfrm>
          <a:prstGeom prst="rect">
            <a:avLst/>
          </a:prstGeom>
          <a:noFill/>
        </p:spPr>
      </p:pic>
      <p:sp>
        <p:nvSpPr>
          <p:cNvPr id="5" name="Rectangle 4"/>
          <p:cNvSpPr/>
          <p:nvPr/>
        </p:nvSpPr>
        <p:spPr>
          <a:xfrm>
            <a:off x="1981200" y="6019800"/>
            <a:ext cx="4572000" cy="646331"/>
          </a:xfrm>
          <a:prstGeom prst="rect">
            <a:avLst/>
          </a:prstGeom>
        </p:spPr>
        <p:txBody>
          <a:bodyPr>
            <a:spAutoFit/>
          </a:bodyPr>
          <a:lstStyle/>
          <a:p>
            <a:r>
              <a:rPr lang="en-US" dirty="0" smtClean="0"/>
              <a:t>https://upload.wikimedia.org/wikipedia/commons/e/e4/Ming_divisions.png</a:t>
            </a:r>
            <a:endParaRPr lang="en-US" dirty="0"/>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Western Europe 1000-1500 Political and Social life</a:t>
            </a:r>
            <a:endParaRPr lang="en-US" dirty="0"/>
          </a:p>
        </p:txBody>
      </p:sp>
      <p:sp>
        <p:nvSpPr>
          <p:cNvPr id="3" name="Content Placeholder 2"/>
          <p:cNvSpPr>
            <a:spLocks noGrp="1"/>
          </p:cNvSpPr>
          <p:nvPr>
            <p:ph idx="1"/>
          </p:nvPr>
        </p:nvSpPr>
        <p:spPr/>
        <p:txBody>
          <a:bodyPr/>
          <a:lstStyle/>
          <a:p>
            <a:r>
              <a:rPr lang="en-US" dirty="0" smtClean="0"/>
              <a:t>Rise of “nation” states; </a:t>
            </a:r>
          </a:p>
          <a:p>
            <a:r>
              <a:rPr lang="en-US" dirty="0" smtClean="0"/>
              <a:t>Power of Church; </a:t>
            </a:r>
          </a:p>
          <a:p>
            <a:r>
              <a:rPr lang="en-US" dirty="0" smtClean="0"/>
              <a:t>Beginnings of “middle class”-aka bourgeois</a:t>
            </a:r>
            <a:endParaRPr lang="en-US" dirty="0"/>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Rise </a:t>
            </a:r>
            <a:r>
              <a:rPr lang="en-US" smtClean="0"/>
              <a:t>of Nation States</a:t>
            </a:r>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0_1650_1.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1_0752.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Religions are often the means to sway these forces to be good to us.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Sacrifices: are means of feeding the gods—also the priests.</a:t>
            </a:r>
          </a:p>
          <a:p>
            <a:r>
              <a:rPr lang="en-US" dirty="0" smtClean="0"/>
              <a:t>Some rituals are meant to entice or entertain the gods—e.g. sexual rituals or burning incense</a:t>
            </a:r>
          </a:p>
          <a:p>
            <a:r>
              <a:rPr lang="en-US" dirty="0" smtClean="0"/>
              <a:t>Temples:  provide the gods a local “home”– often a place to interact with the god, sometimes a place of the god’s protection over his/her people.</a:t>
            </a:r>
          </a:p>
          <a:p>
            <a:r>
              <a:rPr lang="en-US" dirty="0" smtClean="0"/>
              <a:t>Priests: experts in knowing which actions will work to sway the god-technicians of religion.   Often speaking on the god’s behalf---</a:t>
            </a:r>
            <a:r>
              <a:rPr lang="en-US" dirty="0" err="1" smtClean="0"/>
              <a:t>mediatorial</a:t>
            </a:r>
            <a:r>
              <a:rPr lang="en-US" dirty="0" smtClean="0"/>
              <a:t> role.</a:t>
            </a:r>
          </a:p>
          <a:p>
            <a:r>
              <a:rPr lang="en-US" dirty="0" smtClean="0"/>
              <a:t>Worship: often means showing humility before the gods, for most gods will not abide human pride—hubris.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Worshippers’ attitudes to the god are not significant as long as the proper rites and rituals are performed.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People may honor the gods, admire the gods, trust the gods, or resent them, distrust them, dread them---not relevant….as long as the god is kept happy and on our side.  (Who has god’s ear?)</a:t>
            </a:r>
          </a:p>
          <a:p>
            <a:r>
              <a:rPr lang="en-US" dirty="0" smtClean="0"/>
              <a:t>Religion is generally a culture’s rituals, practices, teachings and symbols used to influence or manipulate the deities to give us what we want– How do we get this god on our side---or at least to give us what we want?</a:t>
            </a:r>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Religion and Civic Organization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Most of the time, a civic leader claimed to have a special relationship with a god (or many), such that the god is blessing him to be a successful administrator, warrior, ruler---often through violence.</a:t>
            </a:r>
          </a:p>
          <a:p>
            <a:r>
              <a:rPr lang="en-US" dirty="0" smtClean="0"/>
              <a:t>Often, such leaders claim to be the incarnation of the god, or a descendant of the gods, or have a special relationship with the god…hence ruled “by divine right”.</a:t>
            </a:r>
          </a:p>
          <a:p>
            <a:r>
              <a:rPr lang="en-US" dirty="0" smtClean="0"/>
              <a:t>Inevitable power struggles between priests and rulers arise…who really can get the god on their side?   Failures—e.g. crops, lost battles—call into question the power of either priests or rulers or both to keep the god on their side.  Did they practice the religion correctly?  </a:t>
            </a:r>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Religion as a means to an End</a:t>
            </a:r>
            <a:endParaRPr lang="en-US" dirty="0"/>
          </a:p>
        </p:txBody>
      </p:sp>
      <p:sp>
        <p:nvSpPr>
          <p:cNvPr id="3" name="Content Placeholder 2"/>
          <p:cNvSpPr>
            <a:spLocks noGrp="1"/>
          </p:cNvSpPr>
          <p:nvPr>
            <p:ph idx="1"/>
          </p:nvPr>
        </p:nvSpPr>
        <p:spPr/>
        <p:txBody>
          <a:bodyPr/>
          <a:lstStyle/>
          <a:p>
            <a:r>
              <a:rPr lang="en-US" dirty="0" smtClean="0"/>
              <a:t>Self or humanly interest driven….what must I/we do to get the god or gods to favor me/us?</a:t>
            </a:r>
          </a:p>
          <a:p>
            <a:r>
              <a:rPr lang="en-US" dirty="0" smtClean="0"/>
              <a:t>In such religions the focus is on human action dedicated to control the gods, or at least move them to favor us.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Christianity such a Religion?</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Certainly there are numerous, especially  Old Testament texts, that include religious practices that are intended to win God’s favor.   The Bible presents us with the interactions of God in various historical contexts---must be understood and respected!  </a:t>
            </a:r>
          </a:p>
          <a:p>
            <a:r>
              <a:rPr lang="en-US" dirty="0" smtClean="0"/>
              <a:t>Yet the core of the Christian faith rests on the belief that the God whom the Bible reveals, begins and persists in establishing a gracious relationship with the world.   </a:t>
            </a:r>
          </a:p>
          <a:p>
            <a:r>
              <a:rPr lang="en-US" dirty="0" smtClean="0"/>
              <a:t>The Christian religion is “best” understood as our response to God’s gracious, loving actions.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0_1437.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Biblical Faith:</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commanded human response to God’s grace is love for God and neighbor.  This is the essence of the Christian faith---we love because God in Jesus Christ first loved us.  </a:t>
            </a:r>
          </a:p>
          <a:p>
            <a:r>
              <a:rPr lang="en-US" dirty="0" smtClean="0"/>
              <a:t>Focus on the rites, practices, actions, teachings, organization, communities, that follow, proclaim and promote  both God’s gift of grace and our response of love for God and for our neighbor.</a:t>
            </a:r>
          </a:p>
          <a:p>
            <a:r>
              <a:rPr lang="en-US" dirty="0" smtClean="0"/>
              <a:t>“Religious” practices are historically contextual; the Love essence of the faith endures and adapts.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does one study when one studies human history?</a:t>
            </a:r>
            <a:endParaRPr lang="en-US" dirty="0"/>
          </a:p>
        </p:txBody>
      </p:sp>
      <p:sp>
        <p:nvSpPr>
          <p:cNvPr id="3" name="Content Placeholder 2"/>
          <p:cNvSpPr>
            <a:spLocks noGrp="1"/>
          </p:cNvSpPr>
          <p:nvPr>
            <p:ph idx="1"/>
          </p:nvPr>
        </p:nvSpPr>
        <p:spPr/>
        <p:txBody>
          <a:bodyPr/>
          <a:lstStyle/>
          <a:p>
            <a:r>
              <a:rPr lang="en-US" dirty="0" smtClean="0"/>
              <a:t>The stories, values, organizations, cultures, artifacts, of human groups and individuals of the past.    History is often the story of how people order and make sense out of their experience---it is often about control or alignment with perceived greater forces in their experience.</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a:t>
            </a:r>
            <a:endParaRPr lang="en-US" dirty="0"/>
          </a:p>
        </p:txBody>
      </p:sp>
      <p:sp>
        <p:nvSpPr>
          <p:cNvPr id="3" name="Content Placeholder 2"/>
          <p:cNvSpPr>
            <a:spLocks noGrp="1"/>
          </p:cNvSpPr>
          <p:nvPr>
            <p:ph idx="1"/>
          </p:nvPr>
        </p:nvSpPr>
        <p:spPr/>
        <p:txBody>
          <a:bodyPr/>
          <a:lstStyle/>
          <a:p>
            <a:endParaRPr lang="en-US" dirty="0" smtClean="0"/>
          </a:p>
          <a:p>
            <a:r>
              <a:rPr lang="en-US" dirty="0" smtClean="0"/>
              <a:t>In light of such reflections, please read in the Bible:</a:t>
            </a:r>
          </a:p>
          <a:p>
            <a:r>
              <a:rPr lang="en-US" dirty="0" smtClean="0"/>
              <a:t>Micah 6</a:t>
            </a:r>
          </a:p>
          <a:p>
            <a:r>
              <a:rPr lang="en-US" dirty="0" smtClean="0"/>
              <a:t>Jeremiah 7</a:t>
            </a:r>
          </a:p>
          <a:p>
            <a:r>
              <a:rPr lang="en-US" dirty="0" smtClean="0"/>
              <a:t>Acts 17:22-34</a:t>
            </a:r>
          </a:p>
          <a:p>
            <a:r>
              <a:rPr lang="en-US" dirty="0" smtClean="0"/>
              <a:t>I Corinthians 3:16-17; 6:19-20</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Notable Sumerian Achievements</a:t>
            </a:r>
            <a:endParaRPr lang="en-US" dirty="0"/>
          </a:p>
        </p:txBody>
      </p:sp>
      <p:sp>
        <p:nvSpPr>
          <p:cNvPr id="3" name="Content Placeholder 2"/>
          <p:cNvSpPr>
            <a:spLocks noGrp="1"/>
          </p:cNvSpPr>
          <p:nvPr>
            <p:ph idx="1"/>
          </p:nvPr>
        </p:nvSpPr>
        <p:spPr/>
        <p:txBody>
          <a:bodyPr/>
          <a:lstStyle/>
          <a:p>
            <a:r>
              <a:rPr lang="en-US" dirty="0" smtClean="0"/>
              <a:t>1. Writing</a:t>
            </a:r>
          </a:p>
          <a:p>
            <a:r>
              <a:rPr lang="en-US" dirty="0" smtClean="0"/>
              <a:t>2. Ziggurats</a:t>
            </a:r>
          </a:p>
          <a:p>
            <a:r>
              <a:rPr lang="en-US" dirty="0" smtClean="0"/>
              <a:t>3</a:t>
            </a:r>
            <a:r>
              <a:rPr lang="en-US" smtClean="0"/>
              <a:t>. Mathmatics </a:t>
            </a:r>
            <a:r>
              <a:rPr lang="en-US" dirty="0" smtClean="0"/>
              <a:t>and civic organization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Cuneiform</a:t>
            </a:r>
            <a:endParaRPr lang="en-US" dirty="0"/>
          </a:p>
        </p:txBody>
      </p:sp>
      <p:sp>
        <p:nvSpPr>
          <p:cNvPr id="3" name="Content Placeholder 2"/>
          <p:cNvSpPr>
            <a:spLocks noGrp="1"/>
          </p:cNvSpPr>
          <p:nvPr>
            <p:ph idx="1"/>
          </p:nvPr>
        </p:nvSpPr>
        <p:spPr/>
        <p:txBody>
          <a:bodyPr>
            <a:normAutofit lnSpcReduction="10000"/>
          </a:bodyPr>
          <a:lstStyle/>
          <a:p>
            <a:r>
              <a:rPr lang="en-US" dirty="0" smtClean="0"/>
              <a:t>Around 4000 B.C.  Pictorial representations of objects impressed into soft clay with sharpened reeds, then baked—500,000 “bricks” found…evolved into symbols of sounds for syllables.   Not a language, but a way to represent language.  Used by various languages for nearly 5000 years.   </a:t>
            </a:r>
          </a:p>
          <a:p>
            <a:r>
              <a:rPr lang="en-US" dirty="0" smtClean="0"/>
              <a:t>Indicates diverse society, trade abounds, controlled by priests/scribes.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User\Pictures\100_046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936147" cy="745172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Temple Mounds</a:t>
            </a:r>
            <a:endParaRPr lang="en-US" dirty="0"/>
          </a:p>
        </p:txBody>
      </p:sp>
      <p:sp>
        <p:nvSpPr>
          <p:cNvPr id="3" name="Content Placeholder 2"/>
          <p:cNvSpPr>
            <a:spLocks noGrp="1"/>
          </p:cNvSpPr>
          <p:nvPr>
            <p:ph idx="1"/>
          </p:nvPr>
        </p:nvSpPr>
        <p:spPr/>
        <p:txBody>
          <a:bodyPr/>
          <a:lstStyle/>
          <a:p>
            <a:r>
              <a:rPr lang="en-US" dirty="0" smtClean="0"/>
              <a:t>Raised platforms</a:t>
            </a:r>
          </a:p>
          <a:p>
            <a:r>
              <a:rPr lang="en-US" dirty="0" smtClean="0"/>
              <a:t>Ziggurats---pyramid shaped towers built to house the local god.  (human made mountains).   Babylon’s most famous—Tower of Babel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133600" y="5410200"/>
            <a:ext cx="4572000" cy="1200329"/>
          </a:xfrm>
          <a:prstGeom prst="rect">
            <a:avLst/>
          </a:prstGeom>
        </p:spPr>
        <p:txBody>
          <a:bodyPr wrap="square">
            <a:spAutoFit/>
          </a:bodyPr>
          <a:lstStyle/>
          <a:p>
            <a:r>
              <a:rPr lang="en-US" dirty="0" smtClean="0"/>
              <a:t>https://encrypted-tbn3.gstatic.com/images?q=tbn:ANd9GcQ-Wr9Ex7K8zdRBbduI1TF9qW1E6sbdG8RTXT_6oVeCMhIBky1qd-NJGw</a:t>
            </a:r>
            <a:endParaRPr lang="en-US" dirty="0"/>
          </a:p>
        </p:txBody>
      </p:sp>
      <p:pic>
        <p:nvPicPr>
          <p:cNvPr id="90114" name="Picture 2" descr="Image result for images of ziggurat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19200" y="0"/>
            <a:ext cx="7213600" cy="54102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and Organization</a:t>
            </a:r>
            <a:endParaRPr lang="en-US" dirty="0"/>
          </a:p>
        </p:txBody>
      </p:sp>
      <p:sp>
        <p:nvSpPr>
          <p:cNvPr id="3" name="Content Placeholder 2"/>
          <p:cNvSpPr>
            <a:spLocks noGrp="1"/>
          </p:cNvSpPr>
          <p:nvPr>
            <p:ph idx="1"/>
          </p:nvPr>
        </p:nvSpPr>
        <p:spPr/>
        <p:txBody>
          <a:bodyPr/>
          <a:lstStyle/>
          <a:p>
            <a:r>
              <a:rPr lang="en-US" dirty="0" smtClean="0"/>
              <a:t>Accounting system based on 60…we still use 360 degrees for a circle, 60 seconds for each minute, 60 minutes for each hour.</a:t>
            </a:r>
          </a:p>
          <a:p>
            <a:r>
              <a:rPr lang="en-US" dirty="0" smtClean="0"/>
              <a:t>Systems of business.</a:t>
            </a:r>
          </a:p>
          <a:p>
            <a:r>
              <a:rPr lang="en-US" dirty="0" smtClean="0"/>
              <a:t>Understanding of the movement of the moon, with a calendar based on its movements.</a:t>
            </a:r>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Sumer—</a:t>
            </a:r>
            <a:r>
              <a:rPr lang="en-US" dirty="0" err="1" smtClean="0"/>
              <a:t>Akkadian</a:t>
            </a:r>
            <a:r>
              <a:rPr lang="en-US" dirty="0" smtClean="0"/>
              <a:t> Empire</a:t>
            </a:r>
            <a:endParaRPr lang="en-US" dirty="0"/>
          </a:p>
        </p:txBody>
      </p:sp>
      <p:sp>
        <p:nvSpPr>
          <p:cNvPr id="3" name="Content Placeholder 2"/>
          <p:cNvSpPr>
            <a:spLocks noGrp="1"/>
          </p:cNvSpPr>
          <p:nvPr>
            <p:ph idx="1"/>
          </p:nvPr>
        </p:nvSpPr>
        <p:spPr/>
        <p:txBody>
          <a:bodyPr/>
          <a:lstStyle/>
          <a:p>
            <a:r>
              <a:rPr lang="en-US" dirty="0" smtClean="0"/>
              <a:t>Invasion of Semitic speaking people from north of Mesopotamia. </a:t>
            </a:r>
          </a:p>
          <a:p>
            <a:r>
              <a:rPr lang="en-US" dirty="0" smtClean="0"/>
              <a:t> </a:t>
            </a:r>
            <a:r>
              <a:rPr lang="en-US" dirty="0" err="1" smtClean="0"/>
              <a:t>Akad</a:t>
            </a:r>
            <a:r>
              <a:rPr lang="en-US" dirty="0" smtClean="0"/>
              <a:t> as major city. </a:t>
            </a:r>
            <a:r>
              <a:rPr lang="en-US" dirty="0" err="1" smtClean="0"/>
              <a:t>Akkadian</a:t>
            </a:r>
            <a:r>
              <a:rPr lang="en-US" dirty="0" smtClean="0"/>
              <a:t> Empire</a:t>
            </a:r>
          </a:p>
          <a:p>
            <a:r>
              <a:rPr lang="en-US" dirty="0" smtClean="0"/>
              <a:t>Sargon I, 2335-2279 B.C., one of the first major “rulers” of Mesopotamia.  Ruled the entire land between the rivers as well as great influence both east and west.</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READING ASSIGNMENT on Sargon the First</a:t>
            </a:r>
            <a:br>
              <a:rPr lang="en-US" dirty="0" smtClean="0"/>
            </a:br>
            <a:r>
              <a:rPr lang="en-US" dirty="0" smtClean="0"/>
              <a:t/>
            </a:r>
            <a:br>
              <a:rPr lang="en-US" dirty="0" smtClean="0"/>
            </a:br>
            <a:r>
              <a:rPr lang="en-US" dirty="0" smtClean="0"/>
              <a:t/>
            </a:r>
            <a:br>
              <a:rPr lang="en-US" dirty="0" smtClean="0"/>
            </a:br>
            <a:r>
              <a:rPr lang="en-US" dirty="0" smtClean="0"/>
              <a:t>http://www.ancient.eu/Sargon_of_Akkad/</a:t>
            </a:r>
            <a:endParaRPr lang="en-US" dirty="0"/>
          </a:p>
        </p:txBody>
      </p:sp>
      <p:sp>
        <p:nvSpPr>
          <p:cNvPr id="3" name="Content Placeholder 2"/>
          <p:cNvSpPr>
            <a:spLocks noGrp="1"/>
          </p:cNvSpPr>
          <p:nvPr>
            <p:ph idx="1"/>
          </p:nvPr>
        </p:nvSpPr>
        <p:spPr/>
        <p:txBody>
          <a:bodyPr/>
          <a:lstStyle/>
          <a:p>
            <a:pPr>
              <a:buNone/>
            </a:pPr>
            <a:r>
              <a:rPr lang="en-US" dirty="0" smtClean="0"/>
              <a:t>Sargon of Akkad: by Joshua J. Mark</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286000" y="5486400"/>
            <a:ext cx="4572000" cy="646331"/>
          </a:xfrm>
          <a:prstGeom prst="rect">
            <a:avLst/>
          </a:prstGeom>
        </p:spPr>
        <p:txBody>
          <a:bodyPr>
            <a:spAutoFit/>
          </a:bodyPr>
          <a:lstStyle/>
          <a:p>
            <a:r>
              <a:rPr lang="en-US" dirty="0" smtClean="0"/>
              <a:t>https://upload.wikimedia.org/wikipedia/commons/c/c8/Orientmitja2300aC.png</a:t>
            </a:r>
            <a:endParaRPr lang="en-US" dirty="0"/>
          </a:p>
        </p:txBody>
      </p:sp>
      <p:pic>
        <p:nvPicPr>
          <p:cNvPr id="1026" name="Picture 2" descr="Image result for map of sargon first"/>
          <p:cNvPicPr>
            <a:picLocks noChangeAspect="1" noChangeArrowheads="1"/>
          </p:cNvPicPr>
          <p:nvPr/>
        </p:nvPicPr>
        <p:blipFill>
          <a:blip r:embed="rId2" cstate="print"/>
          <a:srcRect/>
          <a:stretch>
            <a:fillRect/>
          </a:stretch>
        </p:blipFill>
        <p:spPr bwMode="auto">
          <a:xfrm>
            <a:off x="229733" y="304800"/>
            <a:ext cx="8914267" cy="524827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the sources for studying human history?</a:t>
            </a:r>
            <a:endParaRPr lang="en-US" dirty="0"/>
          </a:p>
        </p:txBody>
      </p:sp>
      <p:sp>
        <p:nvSpPr>
          <p:cNvPr id="3" name="Content Placeholder 2"/>
          <p:cNvSpPr>
            <a:spLocks noGrp="1"/>
          </p:cNvSpPr>
          <p:nvPr>
            <p:ph idx="1"/>
          </p:nvPr>
        </p:nvSpPr>
        <p:spPr/>
        <p:txBody>
          <a:bodyPr>
            <a:normAutofit/>
          </a:bodyPr>
          <a:lstStyle/>
          <a:p>
            <a:pPr>
              <a:buNone/>
            </a:pPr>
            <a:r>
              <a:rPr lang="en-US" dirty="0"/>
              <a:t>	</a:t>
            </a:r>
            <a:r>
              <a:rPr lang="en-US" dirty="0" smtClean="0"/>
              <a:t>	Generally three types of sources:</a:t>
            </a:r>
          </a:p>
          <a:p>
            <a:pPr>
              <a:buNone/>
            </a:pPr>
            <a:r>
              <a:rPr lang="en-US" dirty="0" smtClean="0"/>
              <a:t>1.  Primary</a:t>
            </a:r>
          </a:p>
          <a:p>
            <a:pPr>
              <a:buNone/>
            </a:pPr>
            <a:r>
              <a:rPr lang="en-US" dirty="0" smtClean="0"/>
              <a:t>2.  Secondary</a:t>
            </a:r>
          </a:p>
          <a:p>
            <a:pPr>
              <a:buNone/>
            </a:pPr>
            <a:r>
              <a:rPr lang="en-US" dirty="0" smtClean="0"/>
              <a:t> 3. Environmental</a:t>
            </a:r>
          </a:p>
          <a:p>
            <a:pPr>
              <a:buNone/>
            </a:pPr>
            <a:r>
              <a:rPr lang="en-US" dirty="0"/>
              <a:t>	</a:t>
            </a:r>
            <a:r>
              <a:rPr lang="en-US" dirty="0" smtClean="0"/>
              <a:t>		</a:t>
            </a:r>
          </a:p>
          <a:p>
            <a:pPr>
              <a:buNone/>
            </a:pPr>
            <a:endParaRPr lang="en-US" dirty="0"/>
          </a:p>
          <a:p>
            <a:pPr>
              <a:buNone/>
            </a:pPr>
            <a:endParaRPr lang="en-US" dirty="0" smtClean="0"/>
          </a:p>
          <a:p>
            <a:pPr lvl="1"/>
            <a:endParaRPr lang="en-US" dirty="0"/>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Babylon</a:t>
            </a:r>
            <a:endParaRPr lang="en-US" dirty="0"/>
          </a:p>
        </p:txBody>
      </p:sp>
      <p:sp>
        <p:nvSpPr>
          <p:cNvPr id="3" name="Content Placeholder 2"/>
          <p:cNvSpPr>
            <a:spLocks noGrp="1"/>
          </p:cNvSpPr>
          <p:nvPr>
            <p:ph idx="1"/>
          </p:nvPr>
        </p:nvSpPr>
        <p:spPr/>
        <p:txBody>
          <a:bodyPr/>
          <a:lstStyle/>
          <a:p>
            <a:r>
              <a:rPr lang="en-US" dirty="0" smtClean="0"/>
              <a:t>Ca 1800 B.C.</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Early Babylon became an  international empire </a:t>
            </a:r>
            <a:endParaRPr lang="en-US" dirty="0"/>
          </a:p>
        </p:txBody>
      </p:sp>
      <p:sp>
        <p:nvSpPr>
          <p:cNvPr id="3" name="Content Placeholder 2"/>
          <p:cNvSpPr>
            <a:spLocks noGrp="1"/>
          </p:cNvSpPr>
          <p:nvPr>
            <p:ph idx="1"/>
          </p:nvPr>
        </p:nvSpPr>
        <p:spPr/>
        <p:txBody>
          <a:bodyPr/>
          <a:lstStyle/>
          <a:p>
            <a:pPr>
              <a:buNone/>
            </a:pPr>
            <a:r>
              <a:rPr lang="en-US" dirty="0" smtClean="0"/>
              <a:t>Early Babylon had political and economic power over most of the Middle East---from Iran to Egypt’s outpost in Palestine.</a:t>
            </a:r>
          </a:p>
          <a:p>
            <a:pPr>
              <a:buNone/>
            </a:pPr>
            <a:r>
              <a:rPr lang="en-US" dirty="0" smtClean="0"/>
              <a:t>Main god…</a:t>
            </a:r>
            <a:r>
              <a:rPr lang="en-US" dirty="0" err="1" smtClean="0"/>
              <a:t>Marduk</a:t>
            </a:r>
            <a:endParaRPr lang="en-US" dirty="0" smtClean="0"/>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ASSIGNMENT</a:t>
            </a:r>
            <a:endParaRPr lang="en-US" dirty="0"/>
          </a:p>
        </p:txBody>
      </p:sp>
      <p:sp>
        <p:nvSpPr>
          <p:cNvPr id="3" name="Content Placeholder 2"/>
          <p:cNvSpPr>
            <a:spLocks noGrp="1"/>
          </p:cNvSpPr>
          <p:nvPr>
            <p:ph idx="1"/>
          </p:nvPr>
        </p:nvSpPr>
        <p:spPr/>
        <p:txBody>
          <a:bodyPr/>
          <a:lstStyle/>
          <a:p>
            <a:pPr>
              <a:buNone/>
            </a:pPr>
            <a:r>
              <a:rPr lang="en-US" dirty="0" smtClean="0"/>
              <a:t>Article by Joshua J. Mark entitled Babylon.</a:t>
            </a:r>
          </a:p>
          <a:p>
            <a:pPr>
              <a:buNone/>
            </a:pPr>
            <a:r>
              <a:rPr lang="en-US" dirty="0" smtClean="0">
                <a:hlinkClick r:id="rId2"/>
              </a:rPr>
              <a:t>Http://www.ancient.eu/babylon/</a:t>
            </a:r>
            <a:r>
              <a:rPr lang="en-US" dirty="0" smtClean="0"/>
              <a:t>      </a:t>
            </a:r>
          </a:p>
          <a:p>
            <a:pPr>
              <a:buNone/>
            </a:pPr>
            <a:r>
              <a:rPr lang="en-US" dirty="0" smtClean="0"/>
              <a:t>Please read the first two paragraphs:  “Definition” and “The Old City and Hammurabi”</a:t>
            </a:r>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4400" y="6324600"/>
            <a:ext cx="8229600" cy="334963"/>
          </a:xfrm>
        </p:spPr>
        <p:txBody>
          <a:bodyPr>
            <a:normAutofit fontScale="32500" lnSpcReduction="20000"/>
          </a:bodyPr>
          <a:lstStyle/>
          <a:p>
            <a:r>
              <a:rPr lang="en-US" dirty="0" smtClean="0"/>
              <a:t>https://upload.wikimedia.org/wikipedia/commons/thumb/1/12/Hammurabi's_Babylonia_1.svg/2000px-Hammurabi's_Babylonia_1.svg.png</a:t>
            </a:r>
            <a:endParaRPr lang="en-US" dirty="0"/>
          </a:p>
        </p:txBody>
      </p:sp>
      <p:pic>
        <p:nvPicPr>
          <p:cNvPr id="84994" name="Picture 2" descr="Image result for first babylonian empire map creative common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7679" y="304800"/>
            <a:ext cx="8677141" cy="58674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Hammurabi</a:t>
            </a:r>
            <a:endParaRPr lang="en-US" dirty="0"/>
          </a:p>
        </p:txBody>
      </p:sp>
      <p:sp>
        <p:nvSpPr>
          <p:cNvPr id="3" name="Content Placeholder 2"/>
          <p:cNvSpPr>
            <a:spLocks noGrp="1"/>
          </p:cNvSpPr>
          <p:nvPr>
            <p:ph idx="1"/>
          </p:nvPr>
        </p:nvSpPr>
        <p:spPr/>
        <p:txBody>
          <a:bodyPr/>
          <a:lstStyle/>
          <a:p>
            <a:pPr>
              <a:buNone/>
            </a:pPr>
            <a:r>
              <a:rPr lang="en-US" b="1" dirty="0" smtClean="0"/>
              <a:t>	Hammurabi of Babylon defeated Rim-Sin of </a:t>
            </a:r>
            <a:r>
              <a:rPr lang="en-US" b="1" dirty="0" err="1" smtClean="0"/>
              <a:t>Larsa</a:t>
            </a:r>
            <a:r>
              <a:rPr lang="en-US" b="1" dirty="0" smtClean="0"/>
              <a:t> (r. about 1823-1763 BC) and became the sole ruler of Sumer and Akkad. </a:t>
            </a:r>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Hammurabi’s Code  ca 1754 B.C.</a:t>
            </a:r>
            <a:endParaRPr lang="en-US" dirty="0"/>
          </a:p>
        </p:txBody>
      </p:sp>
      <p:sp>
        <p:nvSpPr>
          <p:cNvPr id="3" name="Content Placeholder 2"/>
          <p:cNvSpPr>
            <a:spLocks noGrp="1"/>
          </p:cNvSpPr>
          <p:nvPr>
            <p:ph idx="1"/>
          </p:nvPr>
        </p:nvSpPr>
        <p:spPr/>
        <p:txBody>
          <a:bodyPr/>
          <a:lstStyle/>
          <a:p>
            <a:pPr>
              <a:buNone/>
            </a:pPr>
            <a:r>
              <a:rPr lang="en-US" dirty="0" smtClean="0"/>
              <a:t>Over 280 laws regulating mostly personal and business concerns…mostly dealing with appropriate fines or punishments.</a:t>
            </a:r>
          </a:p>
          <a:p>
            <a:pPr>
              <a:buNone/>
            </a:pPr>
            <a:r>
              <a:rPr lang="en-US" dirty="0" smtClean="0"/>
              <a:t>Engraved on basalt rock in </a:t>
            </a:r>
            <a:r>
              <a:rPr lang="en-US" dirty="0" err="1" smtClean="0"/>
              <a:t>Akkadian</a:t>
            </a:r>
            <a:r>
              <a:rPr lang="en-US" dirty="0" smtClean="0"/>
              <a:t> </a:t>
            </a:r>
            <a:r>
              <a:rPr lang="en-US" dirty="0" err="1" smtClean="0"/>
              <a:t>cuniform</a:t>
            </a:r>
            <a:r>
              <a:rPr lang="en-US" dirty="0" smtClean="0"/>
              <a:t>, shaped like a index finger.</a:t>
            </a:r>
          </a:p>
          <a:p>
            <a:pPr>
              <a:buNone/>
            </a:pPr>
            <a:r>
              <a:rPr lang="en-US" dirty="0" smtClean="0"/>
              <a:t>Asserts the ruler’s wisdom and authority as given to him by the gods. </a:t>
            </a:r>
          </a:p>
          <a:p>
            <a:pPr>
              <a:buNone/>
            </a:pPr>
            <a:r>
              <a:rPr lang="en-US" dirty="0" smtClean="0"/>
              <a:t>Many steles distributed throughout empire.</a:t>
            </a:r>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C:\Users\User\Pictures\100_130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33600" y="0"/>
            <a:ext cx="4965700" cy="662127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descr="C:\Users\User\Pictures\100_130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81200" y="0"/>
            <a:ext cx="5095611" cy="67945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Literary works published around this time</a:t>
            </a:r>
            <a:endParaRPr lang="en-US" dirty="0"/>
          </a:p>
        </p:txBody>
      </p:sp>
      <p:sp>
        <p:nvSpPr>
          <p:cNvPr id="3" name="Content Placeholder 2"/>
          <p:cNvSpPr>
            <a:spLocks noGrp="1"/>
          </p:cNvSpPr>
          <p:nvPr>
            <p:ph idx="1"/>
          </p:nvPr>
        </p:nvSpPr>
        <p:spPr/>
        <p:txBody>
          <a:bodyPr>
            <a:normAutofit lnSpcReduction="10000"/>
          </a:bodyPr>
          <a:lstStyle/>
          <a:p>
            <a:r>
              <a:rPr lang="en-US" dirty="0" smtClean="0"/>
              <a:t>Creation Story:  https://en.wikipedia.org/wiki/En%C3%BBma_Eli%C5%A1</a:t>
            </a:r>
          </a:p>
          <a:p>
            <a:r>
              <a:rPr lang="en-US" dirty="0" err="1" smtClean="0"/>
              <a:t>Gilgalmish</a:t>
            </a:r>
            <a:r>
              <a:rPr lang="en-US" dirty="0" smtClean="0"/>
              <a:t> epic…. </a:t>
            </a:r>
            <a:r>
              <a:rPr lang="en-US" dirty="0" smtClean="0">
                <a:hlinkClick r:id="rId2"/>
              </a:rPr>
              <a:t>http://www.ancient.eu/gilgamesh/</a:t>
            </a:r>
            <a:r>
              <a:rPr lang="en-US" dirty="0" smtClean="0"/>
              <a:t>   Article by Joshua J. Marks</a:t>
            </a:r>
          </a:p>
          <a:p>
            <a:r>
              <a:rPr lang="en-US" dirty="0" smtClean="0"/>
              <a:t>Flood Story:  https://en.wikipedia.org/wiki/Gilgamesh_flood_myth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Title 1"/>
          <p:cNvSpPr txBox="1">
            <a:spLocks/>
          </p:cNvSpPr>
          <p:nvPr/>
        </p:nvSpPr>
        <p:spPr>
          <a:xfrm>
            <a:off x="685800" y="2130425"/>
            <a:ext cx="7772400" cy="1470025"/>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Christian Leader’s Institute:</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World History 101</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The Beginnings of “Civilization” to 1500 A.D.</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Subtitle 2"/>
          <p:cNvSpPr txBox="1">
            <a:spLocks/>
          </p:cNvSpPr>
          <p:nvPr/>
        </p:nvSpPr>
        <p:spPr>
          <a:xfrm>
            <a:off x="1371600" y="3886200"/>
            <a:ext cx="6400800" cy="1752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Rev. Richard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Hamstra</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Primary Sources</a:t>
            </a:r>
            <a:endParaRPr lang="en-US" dirty="0"/>
          </a:p>
        </p:txBody>
      </p:sp>
      <p:sp>
        <p:nvSpPr>
          <p:cNvPr id="3" name="Content Placeholder 2"/>
          <p:cNvSpPr>
            <a:spLocks noGrp="1"/>
          </p:cNvSpPr>
          <p:nvPr>
            <p:ph idx="1"/>
          </p:nvPr>
        </p:nvSpPr>
        <p:spPr/>
        <p:txBody>
          <a:bodyPr>
            <a:normAutofit lnSpcReduction="10000"/>
          </a:bodyPr>
          <a:lstStyle/>
          <a:p>
            <a:pPr marL="971550" lvl="1" indent="-514350">
              <a:buNone/>
            </a:pPr>
            <a:r>
              <a:rPr lang="en-US" dirty="0" smtClean="0"/>
              <a:t>Primary Sources are those things directly left behind by past people, e.g. </a:t>
            </a:r>
          </a:p>
          <a:p>
            <a:pPr marL="971550" lvl="1" indent="-514350">
              <a:buNone/>
            </a:pPr>
            <a:r>
              <a:rPr lang="en-US" dirty="0"/>
              <a:t>	</a:t>
            </a:r>
            <a:r>
              <a:rPr lang="en-US" dirty="0" smtClean="0"/>
              <a:t>	archeological artifacts (carefully documented in the context in which the object was discovered!)</a:t>
            </a:r>
          </a:p>
          <a:p>
            <a:pPr marL="971550" lvl="1" indent="-514350">
              <a:buNone/>
            </a:pPr>
            <a:r>
              <a:rPr lang="en-US" dirty="0"/>
              <a:t>	</a:t>
            </a:r>
            <a:r>
              <a:rPr lang="en-US" dirty="0" smtClean="0"/>
              <a:t>	writings (carefully understood in the 	context in which they were written, edited, 	or produced!) </a:t>
            </a:r>
          </a:p>
          <a:p>
            <a:pPr marL="971550" lvl="1" indent="-514350">
              <a:buNone/>
            </a:pPr>
            <a:r>
              <a:rPr lang="en-US" dirty="0"/>
              <a:t>	</a:t>
            </a:r>
            <a:r>
              <a:rPr lang="en-US" dirty="0" smtClean="0"/>
              <a:t>	</a:t>
            </a:r>
          </a:p>
          <a:p>
            <a:pPr marL="971550" lvl="1" indent="-514350">
              <a:buNone/>
            </a:pPr>
            <a:r>
              <a:rPr lang="en-US" dirty="0"/>
              <a:t>	</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Three</a:t>
            </a:r>
            <a:endParaRPr lang="en-US" dirty="0"/>
          </a:p>
        </p:txBody>
      </p:sp>
      <p:sp>
        <p:nvSpPr>
          <p:cNvPr id="3" name="Content Placeholder 2"/>
          <p:cNvSpPr>
            <a:spLocks noGrp="1"/>
          </p:cNvSpPr>
          <p:nvPr>
            <p:ph idx="1"/>
          </p:nvPr>
        </p:nvSpPr>
        <p:spPr/>
        <p:txBody>
          <a:bodyPr/>
          <a:lstStyle/>
          <a:p>
            <a:r>
              <a:rPr lang="en-US" dirty="0" smtClean="0"/>
              <a:t>Assyrian Empire</a:t>
            </a:r>
          </a:p>
          <a:p>
            <a:r>
              <a:rPr lang="en-US" dirty="0" smtClean="0"/>
              <a:t>Collapse of 1200 B.C.</a:t>
            </a:r>
          </a:p>
          <a:p>
            <a:r>
              <a:rPr lang="en-US" dirty="0" smtClean="0"/>
              <a:t>Treaty of </a:t>
            </a:r>
            <a:r>
              <a:rPr lang="en-US" dirty="0" err="1" smtClean="0"/>
              <a:t>Kadesh</a:t>
            </a:r>
            <a:endParaRPr lang="en-US" dirty="0" smtClean="0"/>
          </a:p>
          <a:p>
            <a:r>
              <a:rPr lang="en-US" dirty="0" smtClean="0"/>
              <a:t>Early India</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Assyrian Empire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READING ASSIGNMENT</a:t>
            </a:r>
          </a:p>
          <a:p>
            <a:r>
              <a:rPr lang="en-US" dirty="0" smtClean="0"/>
              <a:t>Article on Assyria Empire by Jan van </a:t>
            </a:r>
            <a:r>
              <a:rPr lang="en-US" dirty="0" err="1" smtClean="0"/>
              <a:t>der</a:t>
            </a:r>
            <a:r>
              <a:rPr lang="en-US" dirty="0" smtClean="0"/>
              <a:t> </a:t>
            </a:r>
            <a:r>
              <a:rPr lang="en-US" dirty="0" err="1" smtClean="0"/>
              <a:t>Crabben</a:t>
            </a:r>
            <a:r>
              <a:rPr lang="en-US" dirty="0" smtClean="0"/>
              <a:t>  found at </a:t>
            </a:r>
            <a:r>
              <a:rPr lang="en-US" dirty="0" smtClean="0">
                <a:hlinkClick r:id="rId2"/>
              </a:rPr>
              <a:t>http://www.ancient.eu/article/106/</a:t>
            </a:r>
            <a:endParaRPr lang="en-US" dirty="0" smtClean="0"/>
          </a:p>
          <a:p>
            <a:pPr>
              <a:buNone/>
            </a:pPr>
            <a:endParaRPr lang="en-US" dirty="0" smtClean="0"/>
          </a:p>
          <a:p>
            <a:pPr>
              <a:buNone/>
            </a:pPr>
            <a:r>
              <a:rPr lang="en-US" dirty="0" smtClean="0"/>
              <a:t>AND  Article by Joshua J. Mark entitled Babylon:  </a:t>
            </a:r>
            <a:r>
              <a:rPr lang="en-US" dirty="0" smtClean="0">
                <a:hlinkClick r:id="rId3"/>
              </a:rPr>
              <a:t>http://www.ancient.eu/babylon/</a:t>
            </a:r>
            <a:endParaRPr lang="en-US" dirty="0" smtClean="0"/>
          </a:p>
          <a:p>
            <a:pPr>
              <a:buNone/>
            </a:pPr>
            <a:r>
              <a:rPr lang="en-US" dirty="0" smtClean="0"/>
              <a:t>Please read the paragraphs:  “The Assyrians, Chaldeans and </a:t>
            </a:r>
            <a:r>
              <a:rPr lang="en-US" dirty="0" err="1" smtClean="0"/>
              <a:t>Nebuchadnezzer</a:t>
            </a:r>
            <a:r>
              <a:rPr lang="en-US" dirty="0" smtClean="0"/>
              <a:t> II” .   You have previously read the sections on “The Old City and Hammurabi”</a:t>
            </a:r>
          </a:p>
          <a:p>
            <a:pPr>
              <a:buNone/>
            </a:pPr>
            <a:endParaRPr lang="en-US" dirty="0" smtClean="0"/>
          </a:p>
          <a:p>
            <a:pPr>
              <a:buNone/>
            </a:pPr>
            <a:r>
              <a:rPr lang="en-US" dirty="0" smtClean="0"/>
              <a:t>AND  In the Bible: II Kings 15:27-31; Chapters 17-20 and Isaiah 8:1-8 and Chapters 36-37</a:t>
            </a:r>
          </a:p>
          <a:p>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Assyrian Empire</a:t>
            </a:r>
            <a:endParaRPr lang="en-US" dirty="0"/>
          </a:p>
        </p:txBody>
      </p:sp>
      <p:sp>
        <p:nvSpPr>
          <p:cNvPr id="3" name="Content Placeholder 2"/>
          <p:cNvSpPr>
            <a:spLocks noGrp="1"/>
          </p:cNvSpPr>
          <p:nvPr>
            <p:ph idx="1"/>
          </p:nvPr>
        </p:nvSpPr>
        <p:spPr>
          <a:xfrm>
            <a:off x="685800" y="6172201"/>
            <a:ext cx="8229600" cy="685799"/>
          </a:xfrm>
        </p:spPr>
        <p:txBody>
          <a:bodyPr>
            <a:normAutofit lnSpcReduction="10000"/>
          </a:bodyPr>
          <a:lstStyle/>
          <a:p>
            <a:r>
              <a:rPr lang="en-US" sz="2000" dirty="0" smtClean="0"/>
              <a:t>https://upload.wikimedia.org/wikipedia/commons/c/c1/Map_of_Assyria.png</a:t>
            </a:r>
            <a:endParaRPr lang="en-US" sz="2000" dirty="0"/>
          </a:p>
        </p:txBody>
      </p:sp>
      <p:pic>
        <p:nvPicPr>
          <p:cNvPr id="91138" name="Picture 2" descr="Image result for map of assyrian empir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356" y="0"/>
            <a:ext cx="9117644" cy="6266944"/>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Assyrian Empire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Cities of </a:t>
            </a:r>
            <a:r>
              <a:rPr lang="en-US" dirty="0" err="1" smtClean="0"/>
              <a:t>Ashur</a:t>
            </a:r>
            <a:r>
              <a:rPr lang="en-US" dirty="0" smtClean="0"/>
              <a:t>, Nimrod, and Nineveh</a:t>
            </a:r>
          </a:p>
          <a:p>
            <a:r>
              <a:rPr lang="en-US" dirty="0" smtClean="0"/>
              <a:t>Chief god--</a:t>
            </a:r>
            <a:r>
              <a:rPr lang="en-US" dirty="0" err="1" smtClean="0"/>
              <a:t>Ashur</a:t>
            </a:r>
            <a:endParaRPr lang="en-US" dirty="0" smtClean="0"/>
          </a:p>
          <a:p>
            <a:r>
              <a:rPr lang="en-US" dirty="0" smtClean="0"/>
              <a:t>Lasted about 600 years; 1274-627 B.C.</a:t>
            </a:r>
          </a:p>
          <a:p>
            <a:r>
              <a:rPr lang="en-US" dirty="0" smtClean="0"/>
              <a:t>Ruthless in war, deportation of conquered populations.</a:t>
            </a:r>
          </a:p>
          <a:p>
            <a:r>
              <a:rPr lang="en-US" dirty="0" smtClean="0"/>
              <a:t>Conflict with Egypt…major international conflict of Middle East superpowers—lasted centuries. </a:t>
            </a:r>
          </a:p>
          <a:p>
            <a:r>
              <a:rPr lang="en-US" dirty="0" smtClean="0"/>
              <a:t>Late in empire, established administrative units that were taken over by the Neo-Babylonians, Persians, and eventually the Greeks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Assyria and Israel/Judah</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In the Bible: II Kings 15:27-31; Chapters 17-20 and Isaiah 8:1-8 and Chapters 36-37</a:t>
            </a:r>
          </a:p>
          <a:p>
            <a:r>
              <a:rPr lang="en-US" dirty="0" smtClean="0"/>
              <a:t>II Chronicles 32:1-23</a:t>
            </a:r>
          </a:p>
          <a:p>
            <a:r>
              <a:rPr lang="en-US" dirty="0" smtClean="0"/>
              <a:t> II Kings 15:17-21 Israel (Northern Kingdom)becomes a tribute paying </a:t>
            </a:r>
            <a:r>
              <a:rPr lang="en-US" dirty="0" err="1" smtClean="0"/>
              <a:t>vassel</a:t>
            </a:r>
            <a:r>
              <a:rPr lang="en-US" dirty="0" smtClean="0"/>
              <a:t> to Tiglath-Pileser—733 B.C….about 11 years later, </a:t>
            </a:r>
            <a:r>
              <a:rPr lang="en-US" dirty="0" err="1" smtClean="0"/>
              <a:t>Tiglath-Pileser</a:t>
            </a:r>
            <a:r>
              <a:rPr lang="en-US" dirty="0" smtClean="0"/>
              <a:t>, (actual </a:t>
            </a:r>
            <a:r>
              <a:rPr lang="en-US" dirty="0" err="1" smtClean="0"/>
              <a:t>Tig</a:t>
            </a:r>
            <a:r>
              <a:rPr lang="en-US" dirty="0" smtClean="0"/>
              <a:t>. the III)  deports large portion of North Kingdom’s people---part of Empire wide tactic.</a:t>
            </a:r>
          </a:p>
          <a:p>
            <a:r>
              <a:rPr lang="en-US" dirty="0" smtClean="0"/>
              <a:t>Judah, Southern Kingdom, becomes a tribute paying </a:t>
            </a:r>
            <a:r>
              <a:rPr lang="en-US" dirty="0" err="1" smtClean="0"/>
              <a:t>vassel</a:t>
            </a:r>
            <a:r>
              <a:rPr lang="en-US" dirty="0" smtClean="0"/>
              <a:t> state with King </a:t>
            </a:r>
            <a:r>
              <a:rPr lang="en-US" dirty="0" err="1" smtClean="0"/>
              <a:t>Ahaz</a:t>
            </a:r>
            <a:r>
              <a:rPr lang="en-US" dirty="0" smtClean="0"/>
              <a:t> of Judah, in return for Assyrian help against Syria/Israel  (II Kings 16, Isaiah 7-8);  </a:t>
            </a:r>
            <a:r>
              <a:rPr lang="en-US" dirty="0" err="1" smtClean="0"/>
              <a:t>Ahaz</a:t>
            </a:r>
            <a:r>
              <a:rPr lang="en-US" dirty="0" smtClean="0"/>
              <a:t> visits </a:t>
            </a:r>
            <a:r>
              <a:rPr lang="en-US" dirty="0" err="1" smtClean="0"/>
              <a:t>Tiglath-Pileser</a:t>
            </a:r>
            <a:r>
              <a:rPr lang="en-US" dirty="0" smtClean="0"/>
              <a:t> and is so impressed with the altar in Damascus, has it copied and becomes main altar in Jerusalem Temple.  </a:t>
            </a:r>
          </a:p>
          <a:p>
            <a:r>
              <a:rPr lang="en-US" dirty="0" smtClean="0"/>
              <a:t>II Kings 17:  Final conquest  and deportation of Israel comes around 717 B.C., when </a:t>
            </a:r>
            <a:r>
              <a:rPr lang="en-US" dirty="0" err="1" smtClean="0"/>
              <a:t>Hoshea</a:t>
            </a:r>
            <a:r>
              <a:rPr lang="en-US" dirty="0" smtClean="0"/>
              <a:t> (King of Israel) tries to become a </a:t>
            </a:r>
            <a:r>
              <a:rPr lang="en-US" dirty="0" err="1" smtClean="0"/>
              <a:t>vassel</a:t>
            </a:r>
            <a:r>
              <a:rPr lang="en-US" dirty="0" smtClean="0"/>
              <a:t> of Egypt….in response </a:t>
            </a:r>
            <a:r>
              <a:rPr lang="en-US" dirty="0" err="1" smtClean="0"/>
              <a:t>Shalmaneser</a:t>
            </a:r>
            <a:r>
              <a:rPr lang="en-US" dirty="0" smtClean="0"/>
              <a:t> (Assyria) captures Samaria (Israel’s capital) and has another final deportation of Israelites and resettlement of other captured people in land of Israel.</a:t>
            </a:r>
          </a:p>
          <a:p>
            <a:r>
              <a:rPr lang="en-US" dirty="0" smtClean="0"/>
              <a:t>II Kings 18:  About 706 B.C., Sennacherib of Assyria attacks Judah---Hezekiah , king--- takes most of Judah—not Jerusalem, Hezekiah pays heavy tribute to Assyria…not enough, so Sennacherib  lays siege  to Jerusalem (starve Jerusalem into submission).</a:t>
            </a:r>
          </a:p>
          <a:p>
            <a:endParaRPr lang="en-US" dirty="0" smtClean="0"/>
          </a:p>
          <a:p>
            <a:pPr>
              <a:buNone/>
            </a:pPr>
            <a:r>
              <a:rPr lang="en-US" dirty="0" smtClean="0"/>
              <a:t>	Sennacherib, Assyrian King vs. Hezekiah, Judah’s King---contest of the gods. </a:t>
            </a:r>
          </a:p>
          <a:p>
            <a:pPr>
              <a:buNone/>
            </a:pPr>
            <a:endParaRPr lang="en-US" dirty="0" smtClean="0"/>
          </a:p>
          <a:p>
            <a:pPr>
              <a:buNone/>
            </a:pPr>
            <a:r>
              <a:rPr lang="en-US" dirty="0" smtClean="0"/>
              <a:t>	Background  for  Jonah</a:t>
            </a:r>
          </a:p>
          <a:p>
            <a:pPr>
              <a:buNone/>
            </a:pPr>
            <a:endParaRPr lang="en-US" dirty="0" smtClean="0"/>
          </a:p>
          <a:p>
            <a:pPr>
              <a:buNone/>
            </a:pP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0_1309.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85950" y="0"/>
            <a:ext cx="4992886" cy="6657182"/>
          </a:xfrm>
        </p:spPr>
      </p:pic>
    </p:spTree>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Assyria falls</a:t>
            </a:r>
            <a:endParaRPr lang="en-US" dirty="0"/>
          </a:p>
        </p:txBody>
      </p:sp>
      <p:sp>
        <p:nvSpPr>
          <p:cNvPr id="3" name="Content Placeholder 2"/>
          <p:cNvSpPr>
            <a:spLocks noGrp="1"/>
          </p:cNvSpPr>
          <p:nvPr>
            <p:ph idx="1"/>
          </p:nvPr>
        </p:nvSpPr>
        <p:spPr/>
        <p:txBody>
          <a:bodyPr/>
          <a:lstStyle/>
          <a:p>
            <a:r>
              <a:rPr lang="en-US" dirty="0" smtClean="0"/>
              <a:t>Middle of 600 ‘s B.C.---civil wars, and depletion of resources, fall of Assyrian Empire to leaders from Babylon…esp. </a:t>
            </a:r>
            <a:r>
              <a:rPr lang="en-US" dirty="0" err="1" smtClean="0"/>
              <a:t>Nabo-polassar</a:t>
            </a:r>
            <a:r>
              <a:rPr lang="en-US" dirty="0" smtClean="0"/>
              <a:t>. </a:t>
            </a:r>
          </a:p>
          <a:p>
            <a:r>
              <a:rPr lang="en-US" dirty="0" smtClean="0"/>
              <a:t>Rise of Babylon ---new Empire is born.</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1200 B.C. COLLAPSE </a:t>
            </a:r>
            <a:endParaRPr lang="en-US" dirty="0"/>
          </a:p>
        </p:txBody>
      </p:sp>
      <p:sp>
        <p:nvSpPr>
          <p:cNvPr id="3" name="Content Placeholder 2"/>
          <p:cNvSpPr>
            <a:spLocks noGrp="1"/>
          </p:cNvSpPr>
          <p:nvPr>
            <p:ph idx="1"/>
          </p:nvPr>
        </p:nvSpPr>
        <p:spPr/>
        <p:txBody>
          <a:bodyPr>
            <a:normAutofit/>
          </a:bodyPr>
          <a:lstStyle/>
          <a:p>
            <a:r>
              <a:rPr lang="en-US" dirty="0" smtClean="0"/>
              <a:t>Reading assignment; </a:t>
            </a:r>
            <a:r>
              <a:rPr lang="en-US" dirty="0" smtClean="0">
                <a:hlinkClick r:id="rId2"/>
              </a:rPr>
              <a:t>https://en.wikipedia.org/wiki/Late_Bronze_Age_collapse</a:t>
            </a:r>
            <a:endParaRPr lang="en-US" dirty="0" smtClean="0"/>
          </a:p>
          <a:p>
            <a:pPr>
              <a:buNone/>
            </a:pPr>
            <a:r>
              <a:rPr lang="en-US" dirty="0" smtClean="0"/>
              <a:t> And Article on the Sea Peoples at</a:t>
            </a:r>
          </a:p>
          <a:p>
            <a:endParaRPr lang="en-US" dirty="0" smtClean="0"/>
          </a:p>
          <a:p>
            <a:r>
              <a:rPr lang="en-US" dirty="0" smtClean="0"/>
              <a:t>http://www.ancient.eu/Sea_Peoples/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Around 1200 B.C.—in eastern Mediterranean region (Greece, Turkey, Syria, Palestine, Egypt), destruction of many well established cities and cultures: </a:t>
            </a:r>
          </a:p>
          <a:p>
            <a:r>
              <a:rPr lang="en-US" dirty="0" smtClean="0"/>
              <a:t>1. environmental</a:t>
            </a:r>
          </a:p>
          <a:p>
            <a:r>
              <a:rPr lang="en-US" dirty="0" smtClean="0"/>
              <a:t>2. technological</a:t>
            </a:r>
          </a:p>
          <a:p>
            <a:r>
              <a:rPr lang="en-US" dirty="0" smtClean="0"/>
              <a:t>3. refugees/vast migrations</a:t>
            </a:r>
          </a:p>
          <a:p>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endParaRPr lang="en-US" dirty="0" smtClean="0"/>
          </a:p>
          <a:p>
            <a:r>
              <a:rPr lang="en-US" dirty="0" smtClean="0"/>
              <a:t>Sea Peoples—refugees/mercenaries—searching for a homeland—invaders take control of Med. Coastal areas from Greece to Egypt.  Overwhelm Hittite Empire of Anatolia.</a:t>
            </a:r>
          </a:p>
          <a:p>
            <a:r>
              <a:rPr lang="en-US" dirty="0" smtClean="0"/>
              <a:t>Only Egypt—late New Kingdom period, and Assyria survive mostly intact after ca. 1000 B.C.</a:t>
            </a:r>
          </a:p>
          <a:p>
            <a:r>
              <a:rPr lang="en-US" dirty="0" smtClean="0"/>
              <a:t>1200-1000 B.C.  Roughly time of the Biblical  Exodus by Moses, the Conquest under Joshua and the United Kingdom under David.</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C:\Users\User\Pictures\101_069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76" y="-152400"/>
            <a:ext cx="9159876" cy="68707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Egypt and the Hittite Empire</a:t>
            </a:r>
            <a:endParaRPr lang="en-US" dirty="0"/>
          </a:p>
        </p:txBody>
      </p:sp>
      <p:sp>
        <p:nvSpPr>
          <p:cNvPr id="3" name="Content Placeholder 2"/>
          <p:cNvSpPr>
            <a:spLocks noGrp="1"/>
          </p:cNvSpPr>
          <p:nvPr>
            <p:ph idx="1"/>
          </p:nvPr>
        </p:nvSpPr>
        <p:spPr/>
        <p:txBody>
          <a:bodyPr/>
          <a:lstStyle/>
          <a:p>
            <a:r>
              <a:rPr lang="en-US" dirty="0" smtClean="0"/>
              <a:t>1400-1200 B.C.</a:t>
            </a: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6400801"/>
            <a:ext cx="4724400" cy="457199"/>
          </a:xfrm>
        </p:spPr>
        <p:txBody>
          <a:bodyPr>
            <a:normAutofit lnSpcReduction="10000"/>
          </a:bodyPr>
          <a:lstStyle/>
          <a:p>
            <a:r>
              <a:rPr lang="en-US" sz="1200" dirty="0" smtClean="0"/>
              <a:t>https://upload.wikimedia.org/wikipedia/commons/e/e9/Hitt_Egypt_Perseus.png</a:t>
            </a:r>
            <a:endParaRPr lang="en-US" sz="1200" dirty="0"/>
          </a:p>
        </p:txBody>
      </p:sp>
      <p:pic>
        <p:nvPicPr>
          <p:cNvPr id="167938" name="Picture 2" descr="Image result for map of ancient hittite empir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0"/>
            <a:ext cx="6248400" cy="6248400"/>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Treaty of </a:t>
            </a:r>
            <a:r>
              <a:rPr lang="en-US" dirty="0" err="1" smtClean="0"/>
              <a:t>Kadesh</a:t>
            </a:r>
            <a:r>
              <a:rPr lang="en-US" dirty="0" smtClean="0"/>
              <a:t> 1259 B.C.</a:t>
            </a:r>
            <a:endParaRPr lang="en-US" dirty="0"/>
          </a:p>
        </p:txBody>
      </p:sp>
      <p:sp>
        <p:nvSpPr>
          <p:cNvPr id="3" name="Content Placeholder 2"/>
          <p:cNvSpPr>
            <a:spLocks noGrp="1"/>
          </p:cNvSpPr>
          <p:nvPr>
            <p:ph idx="1"/>
          </p:nvPr>
        </p:nvSpPr>
        <p:spPr/>
        <p:txBody>
          <a:bodyPr>
            <a:normAutofit fontScale="40000" lnSpcReduction="20000"/>
          </a:bodyPr>
          <a:lstStyle/>
          <a:p>
            <a:r>
              <a:rPr lang="en-US" dirty="0" smtClean="0"/>
              <a:t>First Peace Treaty---Treaty of </a:t>
            </a:r>
            <a:r>
              <a:rPr lang="en-US" dirty="0" err="1" smtClean="0"/>
              <a:t>Kadesh</a:t>
            </a:r>
            <a:r>
              <a:rPr lang="en-US" dirty="0" smtClean="0"/>
              <a:t>:</a:t>
            </a:r>
          </a:p>
          <a:p>
            <a:endParaRPr lang="en-US" dirty="0" smtClean="0"/>
          </a:p>
          <a:p>
            <a:r>
              <a:rPr lang="en-US" dirty="0" smtClean="0"/>
              <a:t> </a:t>
            </a:r>
            <a:r>
              <a:rPr lang="en-US" b="1" dirty="0" smtClean="0"/>
              <a:t>The Divine Witnesses to the Treaty</a:t>
            </a:r>
            <a:r>
              <a:rPr lang="en-US" dirty="0" smtClean="0"/>
              <a:t/>
            </a:r>
            <a:br>
              <a:rPr lang="en-US" dirty="0" smtClean="0"/>
            </a:br>
            <a:r>
              <a:rPr lang="en-US" dirty="0" smtClean="0"/>
              <a:t/>
            </a:r>
            <a:br>
              <a:rPr lang="en-US" dirty="0" smtClean="0"/>
            </a:br>
            <a:r>
              <a:rPr lang="en-US" dirty="0" smtClean="0"/>
              <a:t>As for these words of the regulation which the Great Prince of </a:t>
            </a:r>
            <a:r>
              <a:rPr lang="en-US" dirty="0" err="1" smtClean="0"/>
              <a:t>Hatti</a:t>
            </a:r>
            <a:r>
              <a:rPr lang="en-US" dirty="0" smtClean="0"/>
              <a:t> made with Ramses </a:t>
            </a:r>
            <a:r>
              <a:rPr lang="en-US" dirty="0" err="1" smtClean="0"/>
              <a:t>Meri-Amon</a:t>
            </a:r>
            <a:r>
              <a:rPr lang="en-US" dirty="0" smtClean="0"/>
              <a:t>, the great ruler of Egypt, in writing upon this tablet of silver-as for these words, a thousand gods of the male gods and of the female gods of them of the land of </a:t>
            </a:r>
            <a:r>
              <a:rPr lang="en-US" dirty="0" err="1" smtClean="0"/>
              <a:t>Hatti</a:t>
            </a:r>
            <a:r>
              <a:rPr lang="en-US" dirty="0" smtClean="0"/>
              <a:t>, together with a thousand gods of the male gods and of the female gods of them of the land of Egypt, are with me as witnesses hearing these words: the Re, the lord of the sky; the Re of the town of </a:t>
            </a:r>
            <a:r>
              <a:rPr lang="en-US" dirty="0" err="1" smtClean="0"/>
              <a:t>Arinna</a:t>
            </a:r>
            <a:r>
              <a:rPr lang="en-US" dirty="0" smtClean="0"/>
              <a:t>; Seth, the lord of the sky; Seth of </a:t>
            </a:r>
            <a:r>
              <a:rPr lang="en-US" dirty="0" err="1" smtClean="0"/>
              <a:t>Hatti</a:t>
            </a:r>
            <a:r>
              <a:rPr lang="en-US" dirty="0" smtClean="0"/>
              <a:t>; Seth of the town of </a:t>
            </a:r>
            <a:r>
              <a:rPr lang="en-US" dirty="0" err="1" smtClean="0"/>
              <a:t>Arinna</a:t>
            </a:r>
            <a:r>
              <a:rPr lang="en-US" dirty="0" smtClean="0"/>
              <a:t>; Seth of the town of </a:t>
            </a:r>
            <a:r>
              <a:rPr lang="en-US" dirty="0" err="1" smtClean="0"/>
              <a:t>Zippalanda</a:t>
            </a:r>
            <a:r>
              <a:rPr lang="en-US" dirty="0" smtClean="0"/>
              <a:t>; Seth of the town of </a:t>
            </a:r>
            <a:r>
              <a:rPr lang="en-US" dirty="0" err="1" smtClean="0"/>
              <a:t>Pe</a:t>
            </a:r>
            <a:r>
              <a:rPr lang="en-US" dirty="0" smtClean="0"/>
              <a:t>(</a:t>
            </a:r>
            <a:r>
              <a:rPr lang="en-US" dirty="0" err="1" smtClean="0"/>
              <a:t>tt</a:t>
            </a:r>
            <a:r>
              <a:rPr lang="en-US" dirty="0" smtClean="0"/>
              <a:t>)</a:t>
            </a:r>
            <a:r>
              <a:rPr lang="en-US" dirty="0" err="1" smtClean="0"/>
              <a:t>iyarik</a:t>
            </a:r>
            <a:r>
              <a:rPr lang="en-US" dirty="0" smtClean="0"/>
              <a:t>; Seth of the town of </a:t>
            </a:r>
            <a:r>
              <a:rPr lang="en-US" dirty="0" err="1" smtClean="0"/>
              <a:t>Hissas</a:t>
            </a:r>
            <a:r>
              <a:rPr lang="en-US" dirty="0" smtClean="0"/>
              <a:t>(ha)pa; Seth of the town of </a:t>
            </a:r>
            <a:r>
              <a:rPr lang="en-US" dirty="0" err="1" smtClean="0"/>
              <a:t>Sarissa</a:t>
            </a:r>
            <a:r>
              <a:rPr lang="en-US" dirty="0" smtClean="0"/>
              <a:t>; Seth of the town of Aleppo; Seth of the town of </a:t>
            </a:r>
            <a:r>
              <a:rPr lang="en-US" dirty="0" err="1" smtClean="0"/>
              <a:t>Lihzina</a:t>
            </a:r>
            <a:r>
              <a:rPr lang="en-US" dirty="0" smtClean="0"/>
              <a:t>; Seth of the town . . .; . . .; Seth of the town of </a:t>
            </a:r>
            <a:r>
              <a:rPr lang="en-US" dirty="0" err="1" smtClean="0"/>
              <a:t>Sahpin</a:t>
            </a:r>
            <a:r>
              <a:rPr lang="en-US" dirty="0" smtClean="0"/>
              <a:t>; Antaret16 of the land of </a:t>
            </a:r>
            <a:r>
              <a:rPr lang="en-US" dirty="0" err="1" smtClean="0"/>
              <a:t>Hatti</a:t>
            </a:r>
            <a:r>
              <a:rPr lang="en-US" dirty="0" smtClean="0"/>
              <a:t>; the god of </a:t>
            </a:r>
            <a:r>
              <a:rPr lang="en-US" dirty="0" err="1" smtClean="0"/>
              <a:t>Zithari</a:t>
            </a:r>
            <a:r>
              <a:rPr lang="en-US" dirty="0" smtClean="0"/>
              <a:t>(as); the god of </a:t>
            </a:r>
            <a:r>
              <a:rPr lang="en-US" dirty="0" err="1" smtClean="0"/>
              <a:t>Karzis</a:t>
            </a:r>
            <a:r>
              <a:rPr lang="en-US" dirty="0" smtClean="0"/>
              <a:t>; the god of </a:t>
            </a:r>
            <a:r>
              <a:rPr lang="en-US" dirty="0" err="1" smtClean="0"/>
              <a:t>Hapantaliyas</a:t>
            </a:r>
            <a:r>
              <a:rPr lang="en-US" dirty="0" smtClean="0"/>
              <a:t>; the goddess of the town of </a:t>
            </a:r>
            <a:r>
              <a:rPr lang="en-US" dirty="0" err="1" smtClean="0"/>
              <a:t>Karahna</a:t>
            </a:r>
            <a:r>
              <a:rPr lang="en-US" dirty="0" smtClean="0"/>
              <a:t>; the goddess of . . .  . . .  . . .; the Queen of the Sky; the gods, the lords of oaths; this goddess, the Lady of the Ground; the Lady of the Oath, </a:t>
            </a:r>
            <a:r>
              <a:rPr lang="en-US" dirty="0" err="1" smtClean="0"/>
              <a:t>Ishara</a:t>
            </a:r>
            <a:r>
              <a:rPr lang="en-US" dirty="0" smtClean="0"/>
              <a:t>; the Lady (of the) mountains and the rivers of the land of </a:t>
            </a:r>
            <a:r>
              <a:rPr lang="en-US" dirty="0" err="1" smtClean="0"/>
              <a:t>Hatti</a:t>
            </a:r>
            <a:r>
              <a:rPr lang="en-US" dirty="0" smtClean="0"/>
              <a:t>; the gods of the land of </a:t>
            </a:r>
            <a:r>
              <a:rPr lang="en-US" dirty="0" err="1" smtClean="0"/>
              <a:t>Kizuwadna</a:t>
            </a:r>
            <a:r>
              <a:rPr lang="en-US" dirty="0" smtClean="0"/>
              <a:t>; </a:t>
            </a:r>
            <a:r>
              <a:rPr lang="en-US" dirty="0" err="1" smtClean="0"/>
              <a:t>Amon</a:t>
            </a:r>
            <a:r>
              <a:rPr lang="en-US" dirty="0" smtClean="0"/>
              <a:t>; the Re; Seth; the male gods; the female gods; the mountains; and the rivers of the land of Egypt; the sky; the earth; the great sea; the winds; and the clouds.</a:t>
            </a:r>
            <a:br>
              <a:rPr lang="en-US" dirty="0" smtClean="0"/>
            </a:br>
            <a:r>
              <a:rPr lang="en-US" dirty="0" smtClean="0"/>
              <a:t/>
            </a:r>
            <a:br>
              <a:rPr lang="en-US" dirty="0" smtClean="0"/>
            </a:br>
            <a:r>
              <a:rPr lang="en-US" b="1" dirty="0" smtClean="0"/>
              <a:t>Curses and Blessings for this Treaty</a:t>
            </a:r>
            <a:r>
              <a:rPr lang="en-US" dirty="0" smtClean="0"/>
              <a:t/>
            </a:r>
            <a:br>
              <a:rPr lang="en-US" dirty="0" smtClean="0"/>
            </a:br>
            <a:r>
              <a:rPr lang="en-US" dirty="0" smtClean="0"/>
              <a:t/>
            </a:r>
            <a:br>
              <a:rPr lang="en-US" dirty="0" smtClean="0"/>
            </a:br>
            <a:r>
              <a:rPr lang="en-US" dirty="0" smtClean="0"/>
              <a:t>As for these words which are on this tablet of silver of the land of </a:t>
            </a:r>
            <a:r>
              <a:rPr lang="en-US" dirty="0" err="1" smtClean="0"/>
              <a:t>Hatti</a:t>
            </a:r>
            <a:r>
              <a:rPr lang="en-US" dirty="0" smtClean="0"/>
              <a:t> and of the land of Egypt--as for him who shall not keep them, a thousand gods of the land of </a:t>
            </a:r>
            <a:r>
              <a:rPr lang="en-US" dirty="0" err="1" smtClean="0"/>
              <a:t>Hatti</a:t>
            </a:r>
            <a:r>
              <a:rPr lang="en-US" dirty="0" smtClean="0"/>
              <a:t>, together with a thousand gods of the land of Egypt, shall destroy his house, his land, and his servants. But, as for him who shall keep these words which are this tablet of silver, whether they are </a:t>
            </a:r>
            <a:r>
              <a:rPr lang="en-US" dirty="0" err="1" smtClean="0"/>
              <a:t>Hatti</a:t>
            </a:r>
            <a:r>
              <a:rPr lang="en-US" dirty="0" smtClean="0"/>
              <a:t> or whether they are Egyptians, and they are not neglectful of them, a thousand gods of the land of </a:t>
            </a:r>
            <a:r>
              <a:rPr lang="en-US" dirty="0" err="1" smtClean="0"/>
              <a:t>Hatti</a:t>
            </a:r>
            <a:r>
              <a:rPr lang="en-US" dirty="0" smtClean="0"/>
              <a:t>, together with a thousand gods of the land of Egypt, shall cause that he be well, shall cause that he live, together with his houses and his (land) and his servants.</a:t>
            </a:r>
            <a:br>
              <a:rPr lang="en-US" dirty="0" smtClean="0"/>
            </a:br>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Treaties and Covenants</a:t>
            </a:r>
            <a:endParaRPr lang="en-US" dirty="0"/>
          </a:p>
        </p:txBody>
      </p:sp>
      <p:sp>
        <p:nvSpPr>
          <p:cNvPr id="3" name="Content Placeholder 2"/>
          <p:cNvSpPr>
            <a:spLocks noGrp="1"/>
          </p:cNvSpPr>
          <p:nvPr>
            <p:ph idx="1"/>
          </p:nvPr>
        </p:nvSpPr>
        <p:spPr/>
        <p:txBody>
          <a:bodyPr/>
          <a:lstStyle/>
          <a:p>
            <a:r>
              <a:rPr lang="en-US" dirty="0" smtClean="0"/>
              <a:t>Various forms used in the treaties, depending on the relationship between the parties:</a:t>
            </a:r>
          </a:p>
          <a:p>
            <a:r>
              <a:rPr lang="en-US" dirty="0" smtClean="0"/>
              <a:t>Treaty of </a:t>
            </a:r>
            <a:r>
              <a:rPr lang="en-US" dirty="0" err="1" smtClean="0"/>
              <a:t>Kadesh</a:t>
            </a:r>
            <a:r>
              <a:rPr lang="en-US" dirty="0" smtClean="0"/>
              <a:t>, equals—</a:t>
            </a:r>
          </a:p>
          <a:p>
            <a:r>
              <a:rPr lang="en-US" dirty="0" smtClean="0"/>
              <a:t>Consistently invocation of gods/God, and stipulations or terms, promises and threats, blessings and curses if violated, all enforced by the gods/God.</a:t>
            </a:r>
          </a:p>
          <a:p>
            <a:r>
              <a:rPr lang="en-US" dirty="0" smtClean="0"/>
              <a:t>OT covenants follow this pattern</a:t>
            </a:r>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143000" y="6172200"/>
            <a:ext cx="7010400" cy="457200"/>
          </a:xfrm>
        </p:spPr>
        <p:txBody>
          <a:bodyPr>
            <a:normAutofit/>
          </a:bodyPr>
          <a:lstStyle/>
          <a:p>
            <a:pPr>
              <a:buNone/>
            </a:pPr>
            <a:r>
              <a:rPr lang="en-US" sz="1200" dirty="0" smtClean="0"/>
              <a:t>https://upload.wikimedia.org/wikipedia/commons/thumb/9/96/KadeshTreaty.JPG/450px-KadeshTreaty.JPG</a:t>
            </a:r>
            <a:endParaRPr lang="en-US" sz="1200" dirty="0"/>
          </a:p>
        </p:txBody>
      </p:sp>
      <p:pic>
        <p:nvPicPr>
          <p:cNvPr id="1026" name="Picture 2" descr="https://upload.wikimedia.org/wikipedia/commons/9/96/KadeshTreat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0" y="0"/>
            <a:ext cx="4648200" cy="6197600"/>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Title 1"/>
          <p:cNvSpPr txBox="1">
            <a:spLocks/>
          </p:cNvSpPr>
          <p:nvPr/>
        </p:nvSpPr>
        <p:spPr>
          <a:xfrm>
            <a:off x="685800" y="2130425"/>
            <a:ext cx="7772400" cy="1470025"/>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Christian Leader’s Institute:</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World History 101</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The Beginnings of “Civilization” to 1500 A.D.</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Subtitle 2"/>
          <p:cNvSpPr txBox="1">
            <a:spLocks/>
          </p:cNvSpPr>
          <p:nvPr/>
        </p:nvSpPr>
        <p:spPr>
          <a:xfrm>
            <a:off x="1371600" y="3886200"/>
            <a:ext cx="6400800" cy="1752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Rev. Richard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Hamstra</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Four </a:t>
            </a:r>
            <a:endParaRPr lang="en-US" dirty="0"/>
          </a:p>
        </p:txBody>
      </p:sp>
      <p:sp>
        <p:nvSpPr>
          <p:cNvPr id="3" name="Content Placeholder 2"/>
          <p:cNvSpPr>
            <a:spLocks noGrp="1"/>
          </p:cNvSpPr>
          <p:nvPr>
            <p:ph idx="1"/>
          </p:nvPr>
        </p:nvSpPr>
        <p:spPr/>
        <p:txBody>
          <a:bodyPr/>
          <a:lstStyle/>
          <a:p>
            <a:r>
              <a:rPr lang="en-US" dirty="0" smtClean="0"/>
              <a:t>Early India</a:t>
            </a:r>
          </a:p>
          <a:p>
            <a:r>
              <a:rPr lang="en-US" dirty="0" smtClean="0"/>
              <a:t>Early China</a:t>
            </a:r>
          </a:p>
          <a:p>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 </a:t>
            </a:r>
            <a:endParaRPr lang="en-US" dirty="0"/>
          </a:p>
        </p:txBody>
      </p:sp>
      <p:sp>
        <p:nvSpPr>
          <p:cNvPr id="3" name="Content Placeholder 2"/>
          <p:cNvSpPr>
            <a:spLocks noGrp="1"/>
          </p:cNvSpPr>
          <p:nvPr>
            <p:ph idx="1"/>
          </p:nvPr>
        </p:nvSpPr>
        <p:spPr/>
        <p:txBody>
          <a:bodyPr/>
          <a:lstStyle/>
          <a:p>
            <a:endParaRPr lang="en-US"/>
          </a:p>
        </p:txBody>
      </p:sp>
      <p:pic>
        <p:nvPicPr>
          <p:cNvPr id="4" name="Picture 2" descr="Image result for map of worl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0"/>
            <a:ext cx="9144000" cy="5943600"/>
          </a:xfrm>
          <a:prstGeom prst="ellipse">
            <a:avLst/>
          </a:prstGeom>
          <a:noFill/>
        </p:spPr>
      </p:pic>
      <p:sp>
        <p:nvSpPr>
          <p:cNvPr id="5" name="Rectangle 4"/>
          <p:cNvSpPr/>
          <p:nvPr/>
        </p:nvSpPr>
        <p:spPr>
          <a:xfrm>
            <a:off x="6019800" y="3124200"/>
            <a:ext cx="3810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Indus Valley </a:t>
            </a:r>
            <a:br>
              <a:rPr lang="en-US" dirty="0" smtClean="0"/>
            </a:br>
            <a:endParaRPr lang="en-US" dirty="0"/>
          </a:p>
        </p:txBody>
      </p:sp>
      <p:sp>
        <p:nvSpPr>
          <p:cNvPr id="3" name="Content Placeholder 2"/>
          <p:cNvSpPr>
            <a:spLocks noGrp="1"/>
          </p:cNvSpPr>
          <p:nvPr>
            <p:ph idx="1"/>
          </p:nvPr>
        </p:nvSpPr>
        <p:spPr/>
        <p:txBody>
          <a:bodyPr>
            <a:normAutofit/>
          </a:bodyPr>
          <a:lstStyle/>
          <a:p>
            <a:pPr>
              <a:buNone/>
            </a:pPr>
            <a:endParaRPr lang="en-US" dirty="0" smtClean="0"/>
          </a:p>
          <a:p>
            <a:pPr>
              <a:buNone/>
            </a:pPr>
            <a:r>
              <a:rPr lang="en-US" dirty="0" smtClean="0"/>
              <a:t>Recommended viewing:  Ancient India From the Indus Valley </a:t>
            </a:r>
            <a:r>
              <a:rPr lang="en-US" dirty="0" err="1" smtClean="0"/>
              <a:t>Civilisation</a:t>
            </a:r>
            <a:r>
              <a:rPr lang="en-US" dirty="0" smtClean="0"/>
              <a:t> to </a:t>
            </a:r>
            <a:r>
              <a:rPr lang="en-US" dirty="0" err="1" smtClean="0"/>
              <a:t>Mughal</a:t>
            </a:r>
            <a:r>
              <a:rPr lang="en-US" dirty="0" smtClean="0"/>
              <a:t> </a:t>
            </a:r>
            <a:r>
              <a:rPr lang="en-US" dirty="0" err="1" smtClean="0"/>
              <a:t>Imperialism:https</a:t>
            </a:r>
            <a:r>
              <a:rPr lang="en-US" dirty="0" smtClean="0"/>
              <a:t>://</a:t>
            </a:r>
            <a:r>
              <a:rPr lang="en-US" dirty="0" err="1" smtClean="0"/>
              <a:t>www.youtube.com</a:t>
            </a:r>
            <a:r>
              <a:rPr lang="en-US" dirty="0" smtClean="0"/>
              <a:t>/</a:t>
            </a:r>
            <a:r>
              <a:rPr lang="en-US" dirty="0" err="1" smtClean="0"/>
              <a:t>watch?v</a:t>
            </a:r>
            <a:r>
              <a:rPr lang="en-US" dirty="0" smtClean="0"/>
              <a:t>=ywzVUEzmK6M</a:t>
            </a:r>
          </a:p>
          <a:p>
            <a:pPr>
              <a:buNone/>
            </a:pPr>
            <a:r>
              <a:rPr lang="en-US" dirty="0" smtClean="0"/>
              <a:t>First 8 minutes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6019800"/>
            <a:ext cx="4572000" cy="646331"/>
          </a:xfrm>
          <a:prstGeom prst="rect">
            <a:avLst/>
          </a:prstGeom>
        </p:spPr>
        <p:txBody>
          <a:bodyPr wrap="square">
            <a:spAutoFit/>
          </a:bodyPr>
          <a:lstStyle/>
          <a:p>
            <a:r>
              <a:rPr lang="en-US" dirty="0" smtClean="0"/>
              <a:t>https://upload.wikimedia.org/wikipedia/commons/9/97/Indiarivers.png</a:t>
            </a:r>
            <a:endParaRPr lang="en-US" dirty="0"/>
          </a:p>
        </p:txBody>
      </p:sp>
      <p:pic>
        <p:nvPicPr>
          <p:cNvPr id="83970" name="Picture 2" descr="Image result for map of ancient india"/>
          <p:cNvPicPr>
            <a:picLocks noChangeAspect="1" noChangeArrowheads="1"/>
          </p:cNvPicPr>
          <p:nvPr/>
        </p:nvPicPr>
        <p:blipFill>
          <a:blip r:embed="rId2" cstate="print"/>
          <a:srcRect/>
          <a:stretch>
            <a:fillRect/>
          </a:stretch>
        </p:blipFill>
        <p:spPr bwMode="auto">
          <a:xfrm>
            <a:off x="2438400" y="0"/>
            <a:ext cx="5199132" cy="5971576"/>
          </a:xfrm>
          <a:prstGeom prst="rect">
            <a:avLst/>
          </a:prstGeom>
          <a:noFill/>
        </p:spPr>
      </p:pic>
    </p:spTree>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50418</TotalTime>
  <Words>16562</Words>
  <Application>Microsoft Macintosh PowerPoint</Application>
  <PresentationFormat>On-screen Show (4:3)</PresentationFormat>
  <Paragraphs>1410</Paragraphs>
  <Slides>507</Slides>
  <Notes>6</Notes>
  <HiddenSlides>0</HiddenSlides>
  <MMClips>0</MMClips>
  <ScaleCrop>false</ScaleCrop>
  <HeadingPairs>
    <vt:vector size="4" baseType="variant">
      <vt:variant>
        <vt:lpstr>Theme</vt:lpstr>
      </vt:variant>
      <vt:variant>
        <vt:i4>1</vt:i4>
      </vt:variant>
      <vt:variant>
        <vt:lpstr>Slide Titles</vt:lpstr>
      </vt:variant>
      <vt:variant>
        <vt:i4>507</vt:i4>
      </vt:variant>
    </vt:vector>
  </HeadingPairs>
  <TitlesOfParts>
    <vt:vector size="508" baseType="lpstr">
      <vt:lpstr>Black</vt:lpstr>
      <vt:lpstr>Christian Leader’s Institute: World History 101 The Beginnings of “Civilization” to 1500 A.D.</vt:lpstr>
      <vt:lpstr>Introductory Matters</vt:lpstr>
      <vt:lpstr>Why Study History as a part of your CLI education?</vt:lpstr>
      <vt:lpstr>PowerPoint Presentation</vt:lpstr>
      <vt:lpstr>Assumptions</vt:lpstr>
      <vt:lpstr>What does one study when one studies human history?</vt:lpstr>
      <vt:lpstr>What are the sources for studying human history?</vt:lpstr>
      <vt:lpstr>1.  Primary Sources</vt:lpstr>
      <vt:lpstr>PowerPoint Presentation</vt:lpstr>
      <vt:lpstr>PowerPoint Presentation</vt:lpstr>
      <vt:lpstr>PowerPoint Presentation</vt:lpstr>
      <vt:lpstr>2. Secondary Sources</vt:lpstr>
      <vt:lpstr> 3.  Environmental/Genetic Source Evidence</vt:lpstr>
      <vt:lpstr>Environment  Matters!</vt:lpstr>
      <vt:lpstr>Genetics</vt:lpstr>
      <vt:lpstr>So when does history begin?</vt:lpstr>
      <vt:lpstr>The written word</vt:lpstr>
      <vt:lpstr>PowerPoint Presentation</vt:lpstr>
      <vt:lpstr>A socially diversified, agriculturally based settlement—is an “ancient city”….i.e.  a CIVILIZATION</vt:lpstr>
      <vt:lpstr>Sustainable Agriculture</vt:lpstr>
      <vt:lpstr>PowerPoint Presentation</vt:lpstr>
      <vt:lpstr>The Agricultural Revolution</vt:lpstr>
      <vt:lpstr>Bronze Age (ca. 3200 B.C.)</vt:lpstr>
      <vt:lpstr>PowerPoint Presentation</vt:lpstr>
      <vt:lpstr> Common Characteristics of many early civilizations</vt:lpstr>
      <vt:lpstr>6 Centers of Early Civilization</vt:lpstr>
      <vt:lpstr>Between 5000 and 3500 B.C.</vt:lpstr>
      <vt:lpstr>PowerPoint Presentation</vt:lpstr>
      <vt:lpstr>Indo/Europeans</vt:lpstr>
      <vt:lpstr>READING ASSIGNMENT about  Indo/Europeans</vt:lpstr>
      <vt:lpstr>PowerPoint Presentation</vt:lpstr>
      <vt:lpstr>Indo/European influence</vt:lpstr>
      <vt:lpstr>I/E influence cont.</vt:lpstr>
      <vt:lpstr>PowerPoint Presentation</vt:lpstr>
      <vt:lpstr>Christian Leader’s Institute: World History 101 The Beginnings of “Civilization” to 1500 A.D.</vt:lpstr>
      <vt:lpstr>Session Two</vt:lpstr>
      <vt:lpstr>Mesopotamia</vt:lpstr>
      <vt:lpstr>PowerPoint Presentation</vt:lpstr>
      <vt:lpstr>Map of Mesopotamia</vt:lpstr>
      <vt:lpstr>Sumer:  The Land Between the Rivers</vt:lpstr>
      <vt:lpstr>Early  Sumer</vt:lpstr>
      <vt:lpstr>The Early Sumerian Civilization 3000 B.C.-2300 B.C.</vt:lpstr>
      <vt:lpstr>PowerPoint Presentation</vt:lpstr>
      <vt:lpstr>Temples/Religion</vt:lpstr>
      <vt:lpstr>Reflections on Religion</vt:lpstr>
      <vt:lpstr>Most Ancient Religions develop as a Means to an End</vt:lpstr>
      <vt:lpstr>PowerPoint Presentation</vt:lpstr>
      <vt:lpstr>PowerPoint Presentation</vt:lpstr>
      <vt:lpstr>PowerPoint Presentation</vt:lpstr>
      <vt:lpstr>PowerPoint Presentation</vt:lpstr>
      <vt:lpstr>PowerPoint Presentation</vt:lpstr>
      <vt:lpstr>PowerPoint Presentation</vt:lpstr>
      <vt:lpstr>Religions are often the means to sway these forces to be good to us.</vt:lpstr>
      <vt:lpstr>Worshippers’ attitudes to the god are not significant as long as the proper rites and rituals are performed.</vt:lpstr>
      <vt:lpstr>Religion and Civic Organization</vt:lpstr>
      <vt:lpstr>Religion as a means to an End</vt:lpstr>
      <vt:lpstr>Is Christianity such a Religion?</vt:lpstr>
      <vt:lpstr>PowerPoint Presentation</vt:lpstr>
      <vt:lpstr>In the Biblical Faith:</vt:lpstr>
      <vt:lpstr>Assignment:</vt:lpstr>
      <vt:lpstr>Notable Sumerian Achievements</vt:lpstr>
      <vt:lpstr>Cuneiform</vt:lpstr>
      <vt:lpstr>PowerPoint Presentation</vt:lpstr>
      <vt:lpstr>Temple Mounds</vt:lpstr>
      <vt:lpstr>PowerPoint Presentation</vt:lpstr>
      <vt:lpstr>Math and Organization</vt:lpstr>
      <vt:lpstr>Sumer—Akkadian Empire</vt:lpstr>
      <vt:lpstr>    READING ASSIGNMENT on Sargon the First   http://www.ancient.eu/Sargon_of_Akkad/</vt:lpstr>
      <vt:lpstr>PowerPoint Presentation</vt:lpstr>
      <vt:lpstr>EARLY Babylon</vt:lpstr>
      <vt:lpstr>Early Babylon became an  international empire </vt:lpstr>
      <vt:lpstr>READING ASSIGNMENT</vt:lpstr>
      <vt:lpstr>PowerPoint Presentation</vt:lpstr>
      <vt:lpstr>Hammurabi</vt:lpstr>
      <vt:lpstr>Hammurabi’s Code  ca 1754 B.C.</vt:lpstr>
      <vt:lpstr>PowerPoint Presentation</vt:lpstr>
      <vt:lpstr>PowerPoint Presentation</vt:lpstr>
      <vt:lpstr>Literary works published around this time</vt:lpstr>
      <vt:lpstr>PowerPoint Presentation</vt:lpstr>
      <vt:lpstr>Session Three</vt:lpstr>
      <vt:lpstr> Assyrian Empire</vt:lpstr>
      <vt:lpstr>Assyrian Empire</vt:lpstr>
      <vt:lpstr>The Assyrian Empire</vt:lpstr>
      <vt:lpstr>Assyria and Israel/Judah</vt:lpstr>
      <vt:lpstr>PowerPoint Presentation</vt:lpstr>
      <vt:lpstr>Assyria falls</vt:lpstr>
      <vt:lpstr>1200 B.C. COLLAPSE </vt:lpstr>
      <vt:lpstr>PowerPoint Presentation</vt:lpstr>
      <vt:lpstr>PowerPoint Presentation</vt:lpstr>
      <vt:lpstr>Egypt and the Hittite Empire</vt:lpstr>
      <vt:lpstr>PowerPoint Presentation</vt:lpstr>
      <vt:lpstr>Treaty of Kadesh 1259 B.C.</vt:lpstr>
      <vt:lpstr>Treaties and Covenants</vt:lpstr>
      <vt:lpstr>PowerPoint Presentation</vt:lpstr>
      <vt:lpstr>PowerPoint Presentation</vt:lpstr>
      <vt:lpstr>Session Four </vt:lpstr>
      <vt:lpstr>India </vt:lpstr>
      <vt:lpstr>Indus Valley  </vt:lpstr>
      <vt:lpstr>PowerPoint Presentation</vt:lpstr>
      <vt:lpstr>Early India 2500-1500 B.C.</vt:lpstr>
      <vt:lpstr>The Harrapan and Dravidic cultures: </vt:lpstr>
      <vt:lpstr>Aryan invasion of India beginning of Vedic Civilization 1500-500 B.C.</vt:lpstr>
      <vt:lpstr>Vedic Culture</vt:lpstr>
      <vt:lpstr>Hinduism</vt:lpstr>
      <vt:lpstr>PowerPoint Presentation</vt:lpstr>
      <vt:lpstr>PowerPoint Presentation</vt:lpstr>
      <vt:lpstr>Reincarnation</vt:lpstr>
      <vt:lpstr>Buddaism</vt:lpstr>
      <vt:lpstr>Siddhartha Gautama (563-483 BCE)</vt:lpstr>
      <vt:lpstr>PowerPoint Presentation</vt:lpstr>
      <vt:lpstr>      Main Buddhist teaching: The Middle Way---middle between self denial and  self-indulgence </vt:lpstr>
      <vt:lpstr>PowerPoint Presentation</vt:lpstr>
      <vt:lpstr>PowerPoint Presentation</vt:lpstr>
      <vt:lpstr>OTHER KEY TERMS</vt:lpstr>
      <vt:lpstr>Jainism</vt:lpstr>
      <vt:lpstr>PowerPoint Presentation</vt:lpstr>
      <vt:lpstr>PowerPoint Presentation</vt:lpstr>
      <vt:lpstr>CHINA</vt:lpstr>
      <vt:lpstr>PowerPoint Presentation</vt:lpstr>
      <vt:lpstr>PowerPoint Presentation</vt:lpstr>
      <vt:lpstr>Early China</vt:lpstr>
      <vt:lpstr>PowerPoint Presentation</vt:lpstr>
      <vt:lpstr>Shang (Shahng) Dynasty  1600-1046 B.C.</vt:lpstr>
      <vt:lpstr>PowerPoint Presentation</vt:lpstr>
      <vt:lpstr>PowerPoint Presentation</vt:lpstr>
      <vt:lpstr>PowerPoint Presentation</vt:lpstr>
      <vt:lpstr>PowerPoint Presentation</vt:lpstr>
      <vt:lpstr>Zhou (JOE) Dynasty 1046-771 B.C.</vt:lpstr>
      <vt:lpstr>PowerPoint Presentation</vt:lpstr>
      <vt:lpstr>PowerPoint Presentation</vt:lpstr>
      <vt:lpstr>Autumn and Spring Period</vt:lpstr>
      <vt:lpstr>PowerPoint Presentation</vt:lpstr>
      <vt:lpstr>Chinese religions</vt:lpstr>
      <vt:lpstr>PowerPoint Presentation</vt:lpstr>
      <vt:lpstr>PowerPoint Presentation</vt:lpstr>
      <vt:lpstr>Confucius 551-479 B.C.</vt:lpstr>
      <vt:lpstr>End of Session 4</vt:lpstr>
      <vt:lpstr>PowerPoint Presentation</vt:lpstr>
      <vt:lpstr>Session 5   Egypt</vt:lpstr>
      <vt:lpstr>Egypt</vt:lpstr>
      <vt:lpstr>PowerPoint Presentation</vt:lpstr>
      <vt:lpstr>Ancient Egypt: 3150-331 B.C.</vt:lpstr>
      <vt:lpstr>PowerPoint Presentation</vt:lpstr>
      <vt:lpstr>PowerPoint Presentation</vt:lpstr>
      <vt:lpstr>3 Kingdoms or periods</vt:lpstr>
      <vt:lpstr>PowerPoint Presentation</vt:lpstr>
      <vt:lpstr>PowerPoint Presentation</vt:lpstr>
      <vt:lpstr>Writing</vt:lpstr>
      <vt:lpstr>Rosette Stone</vt:lpstr>
      <vt:lpstr>PowerPoint Presentation</vt:lpstr>
      <vt:lpstr>Unification of Upper and Lower Egypt</vt:lpstr>
      <vt:lpstr>PowerPoint Presentation</vt:lpstr>
      <vt:lpstr>PowerPoint Presentation</vt:lpstr>
      <vt:lpstr>Old Kingdom 2613-2128 B.C.</vt:lpstr>
      <vt:lpstr>PowerPoint Presentation</vt:lpstr>
      <vt:lpstr>PowerPoint Presentation</vt:lpstr>
      <vt:lpstr>Middle Kingdom 2040-1782 B.C.</vt:lpstr>
      <vt:lpstr>PowerPoint Presentation</vt:lpstr>
      <vt:lpstr>PowerPoint Presentation</vt:lpstr>
      <vt:lpstr>PowerPoint Presentation</vt:lpstr>
      <vt:lpstr>PowerPoint Presentation</vt:lpstr>
      <vt:lpstr>PowerPoint Presentation</vt:lpstr>
      <vt:lpstr>PowerPoint Presentation</vt:lpstr>
      <vt:lpstr>Hyksos: 1782-1570 B.C.</vt:lpstr>
      <vt:lpstr>PowerPoint Presentation</vt:lpstr>
      <vt:lpstr>New Kingdom  1570-1069 B.C.</vt:lpstr>
      <vt:lpstr>PowerPoint Presentation</vt:lpstr>
      <vt:lpstr>Moses</vt:lpstr>
      <vt:lpstr>New Kingdom cont.</vt:lpstr>
      <vt:lpstr>PowerPoint Presentation</vt:lpstr>
      <vt:lpstr>PowerPoint Presentation</vt:lpstr>
      <vt:lpstr>PowerPoint Presentation</vt:lpstr>
      <vt:lpstr>PowerPoint Presentation</vt:lpstr>
      <vt:lpstr>Ramses II 1279-1213 B.C.</vt:lpstr>
      <vt:lpstr>PowerPoint Presentation</vt:lpstr>
      <vt:lpstr>PowerPoint Presentation</vt:lpstr>
      <vt:lpstr>PowerPoint Presentation</vt:lpstr>
      <vt:lpstr>PowerPoint Presentation</vt:lpstr>
      <vt:lpstr>PowerPoint Presentation</vt:lpstr>
      <vt:lpstr>Coming of the Sea-People to Egypt 1276-1178 B.C.</vt:lpstr>
      <vt:lpstr>PowerPoint Presentation</vt:lpstr>
      <vt:lpstr>PowerPoint Presentation</vt:lpstr>
      <vt:lpstr>Merneptah Stele</vt:lpstr>
      <vt:lpstr>PowerPoint Presentation</vt:lpstr>
      <vt:lpstr>PowerPoint Presentation</vt:lpstr>
      <vt:lpstr>Post New Kingdom---</vt:lpstr>
      <vt:lpstr>Ancient Egyptian Religion</vt:lpstr>
      <vt:lpstr>PowerPoint Presentation</vt:lpstr>
      <vt:lpstr>PowerPoint Presentation</vt:lpstr>
      <vt:lpstr>PowerPoint Presentation</vt:lpstr>
      <vt:lpstr>End of Session Five</vt:lpstr>
      <vt:lpstr>PowerPoint Presentation</vt:lpstr>
      <vt:lpstr>Session 6</vt:lpstr>
      <vt:lpstr>Early Peru</vt:lpstr>
      <vt:lpstr>PowerPoint Presentation</vt:lpstr>
      <vt:lpstr>Peru</vt:lpstr>
      <vt:lpstr>Reading Assignments on early Peru</vt:lpstr>
      <vt:lpstr>Pre-Inca Cultures</vt:lpstr>
      <vt:lpstr>PowerPoint Presentation</vt:lpstr>
      <vt:lpstr>Chavin  900-200 B.C.</vt:lpstr>
      <vt:lpstr>Peru</vt:lpstr>
      <vt:lpstr>PowerPoint Presentation</vt:lpstr>
      <vt:lpstr>PowerPoint Presentation</vt:lpstr>
      <vt:lpstr>Chavin Religion</vt:lpstr>
      <vt:lpstr>Tiwanaku</vt:lpstr>
      <vt:lpstr>PowerPoint Presentation</vt:lpstr>
      <vt:lpstr>PowerPoint Presentation</vt:lpstr>
      <vt:lpstr>PowerPoint Presentation</vt:lpstr>
      <vt:lpstr>Mesoamerica</vt:lpstr>
      <vt:lpstr>PowerPoint Presentation</vt:lpstr>
      <vt:lpstr>Reading Assignment</vt:lpstr>
      <vt:lpstr>Early Mesoamerica</vt:lpstr>
      <vt:lpstr>Olmec Civilization 1200-400 B.C.</vt:lpstr>
      <vt:lpstr>PowerPoint Presentation</vt:lpstr>
      <vt:lpstr>Olmec Building/Art</vt:lpstr>
      <vt:lpstr>PowerPoint Presentation</vt:lpstr>
      <vt:lpstr>PowerPoint Presentation</vt:lpstr>
      <vt:lpstr>PowerPoint Presentation</vt:lpstr>
      <vt:lpstr>Olmec writing and calendar</vt:lpstr>
      <vt:lpstr>Mesoamerican Calendars</vt:lpstr>
      <vt:lpstr>Olmec Religion</vt:lpstr>
      <vt:lpstr>PowerPoint Presentation</vt:lpstr>
      <vt:lpstr>PowerPoint Presentation</vt:lpstr>
      <vt:lpstr>PowerPoint Presentation</vt:lpstr>
      <vt:lpstr>PowerPoint Presentation</vt:lpstr>
      <vt:lpstr>End of Part One</vt:lpstr>
      <vt:lpstr> Common Characteristics of many early civilizations</vt:lpstr>
      <vt:lpstr>Section One: 3500-500 B.C.</vt:lpstr>
      <vt:lpstr>World History 101 Section 2  500 B.C.-1000 A.D.</vt:lpstr>
      <vt:lpstr>Persia</vt:lpstr>
      <vt:lpstr>Cyrus the Great: READING ASSIGNMENT: Achaemenid Empire</vt:lpstr>
      <vt:lpstr>Cyrus the Great</vt:lpstr>
      <vt:lpstr>Cyrus the Great</vt:lpstr>
      <vt:lpstr>PowerPoint Presentation</vt:lpstr>
      <vt:lpstr>Cyrus the Great allows local cultures and religious to be practiced</vt:lpstr>
      <vt:lpstr>PowerPoint Presentation</vt:lpstr>
      <vt:lpstr>Cyrus Cylinder</vt:lpstr>
      <vt:lpstr>Cyrus and the Jews</vt:lpstr>
      <vt:lpstr>Cyrus and the Jews cont.</vt:lpstr>
      <vt:lpstr>Persia Expands </vt:lpstr>
      <vt:lpstr>Darius I  549-486 B.C.</vt:lpstr>
      <vt:lpstr>PowerPoint Presentation</vt:lpstr>
      <vt:lpstr>PowerPoint Presentation</vt:lpstr>
      <vt:lpstr>Darius I’s Persia</vt:lpstr>
      <vt:lpstr>Zoroastrianism</vt:lpstr>
      <vt:lpstr>PowerPoint Presentation</vt:lpstr>
      <vt:lpstr>PowerPoint Presentation</vt:lpstr>
      <vt:lpstr>Greek/Persian Wars Reading Assignment</vt:lpstr>
      <vt:lpstr>PowerPoint Presentation</vt:lpstr>
      <vt:lpstr> Greek Persian Wars</vt:lpstr>
      <vt:lpstr>Xerxes  480 B.C.</vt:lpstr>
      <vt:lpstr>Salamis, fall of 480 B.C.</vt:lpstr>
      <vt:lpstr>Plataea</vt:lpstr>
      <vt:lpstr>PowerPoint Presentation</vt:lpstr>
      <vt:lpstr>Achaemenid Empire</vt:lpstr>
      <vt:lpstr>PowerPoint Presentation</vt:lpstr>
      <vt:lpstr>Ancient India</vt:lpstr>
      <vt:lpstr>PowerPoint Presentation</vt:lpstr>
      <vt:lpstr>PowerPoint Presentation</vt:lpstr>
      <vt:lpstr>Magadha culture</vt:lpstr>
      <vt:lpstr>PowerPoint Presentation</vt:lpstr>
      <vt:lpstr>The Maurya Empire</vt:lpstr>
      <vt:lpstr>Ashoka</vt:lpstr>
      <vt:lpstr>PowerPoint Presentation</vt:lpstr>
      <vt:lpstr>PowerPoint Presentation</vt:lpstr>
      <vt:lpstr>Ashoka and Buddhism</vt:lpstr>
      <vt:lpstr>India: 200 B.C.-320 A.D.</vt:lpstr>
      <vt:lpstr>Gupta Empire </vt:lpstr>
      <vt:lpstr>Gupta Empire</vt:lpstr>
      <vt:lpstr>PowerPoint Presentation</vt:lpstr>
      <vt:lpstr>Huns in India</vt:lpstr>
      <vt:lpstr>Muslim Conquest</vt:lpstr>
      <vt:lpstr>Muslim Control</vt:lpstr>
      <vt:lpstr>PowerPoint Presentation</vt:lpstr>
      <vt:lpstr>China  500 B.C. 1000 A.D.</vt:lpstr>
      <vt:lpstr>Qin Dynasty 221-206 B.C.</vt:lpstr>
      <vt:lpstr>PowerPoint Presentation</vt:lpstr>
      <vt:lpstr>Han Dynasty 202 B.C.-220 A.D.</vt:lpstr>
      <vt:lpstr>PowerPoint Presentation</vt:lpstr>
      <vt:lpstr>Han Wu the Great</vt:lpstr>
      <vt:lpstr>China: 220-589 A.D.</vt:lpstr>
      <vt:lpstr>Sui Dynasty 589-618</vt:lpstr>
      <vt:lpstr>Tang Dynasty 618-907 A.D.</vt:lpstr>
      <vt:lpstr>PowerPoint Presentation</vt:lpstr>
      <vt:lpstr>Divided China  960-1200</vt:lpstr>
      <vt:lpstr>https://upload.wikimedia.org/wikipedia/commons/thumb/4/4f/China_-_Southern_Song_Dynasty_-_cs.svg/2000px-China_-_Southern_Song_Dynasty_-_cs.svg.png</vt:lpstr>
      <vt:lpstr>Mongol Empire</vt:lpstr>
      <vt:lpstr>Peru 200B.C.-1000 A.D.</vt:lpstr>
      <vt:lpstr>PowerPoint Presentation</vt:lpstr>
      <vt:lpstr>Mochica</vt:lpstr>
      <vt:lpstr>PowerPoint Presentation</vt:lpstr>
      <vt:lpstr>                  </vt:lpstr>
      <vt:lpstr>Mochu Culture</vt:lpstr>
      <vt:lpstr>Nazca</vt:lpstr>
      <vt:lpstr>PowerPoint Presentation</vt:lpstr>
      <vt:lpstr>Nazca Culture</vt:lpstr>
      <vt:lpstr>              </vt:lpstr>
      <vt:lpstr> around 650-1470 A.D.</vt:lpstr>
      <vt:lpstr>PowerPoint Presentation</vt:lpstr>
      <vt:lpstr>Mesoamerica 500 B.C. -1000 A.D.</vt:lpstr>
      <vt:lpstr>Zapotec Civilization 500 B.C.-900 A.D.</vt:lpstr>
      <vt:lpstr>PowerPoint Presentation</vt:lpstr>
      <vt:lpstr>PowerPoint Presentation</vt:lpstr>
      <vt:lpstr>Old Man God              </vt:lpstr>
      <vt:lpstr>PowerPoint Presentation</vt:lpstr>
      <vt:lpstr>Teotihuacan</vt:lpstr>
      <vt:lpstr>PowerPoint Presentation</vt:lpstr>
      <vt:lpstr>PowerPoint Presentation</vt:lpstr>
      <vt:lpstr>PowerPoint Presentation</vt:lpstr>
      <vt:lpstr>Mayan Culture</vt:lpstr>
      <vt:lpstr>PowerPoint Presentation</vt:lpstr>
      <vt:lpstr>Maya Culture </vt:lpstr>
      <vt:lpstr>Journey of Person</vt:lpstr>
      <vt:lpstr>PowerPoint Presentation</vt:lpstr>
      <vt:lpstr>One of the Chichen Itza Temples</vt:lpstr>
      <vt:lpstr>PowerPoint Presentation</vt:lpstr>
      <vt:lpstr>Greco/Roman Culture  500 B.C.-1000 A.D.</vt:lpstr>
      <vt:lpstr>Ancient Greece </vt:lpstr>
      <vt:lpstr>PowerPoint Presentation</vt:lpstr>
      <vt:lpstr>PowerPoint Presentation</vt:lpstr>
      <vt:lpstr>Sparta</vt:lpstr>
      <vt:lpstr>PowerPoint Presentation</vt:lpstr>
      <vt:lpstr>Magna Graecia</vt:lpstr>
      <vt:lpstr>PowerPoint Presentation</vt:lpstr>
      <vt:lpstr>PowerPoint Presentation</vt:lpstr>
      <vt:lpstr>Leadership in Greek Polis-City States</vt:lpstr>
      <vt:lpstr>First Among Equals</vt:lpstr>
      <vt:lpstr>Classical Greece 500 B.C.-350 B.C.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Alexander the Great 336-323 B.C.</vt:lpstr>
      <vt:lpstr>PowerPoint Presentation</vt:lpstr>
      <vt:lpstr>PowerPoint Presentation</vt:lpstr>
      <vt:lpstr>Hellenistic Culture</vt:lpstr>
      <vt:lpstr>Hellenistic World 323-30 B.C.</vt:lpstr>
      <vt:lpstr>PowerPoint Presentation</vt:lpstr>
      <vt:lpstr>Rome</vt:lpstr>
      <vt:lpstr>Early Rome</vt:lpstr>
      <vt:lpstr>PowerPoint Presentation</vt:lpstr>
      <vt:lpstr>Roman Republic</vt:lpstr>
      <vt:lpstr>PowerPoint Presentation</vt:lpstr>
      <vt:lpstr>Roman Government in Republic</vt:lpstr>
      <vt:lpstr>Roman Society during Republic</vt:lpstr>
      <vt:lpstr>Roman Legions</vt:lpstr>
      <vt:lpstr>PowerPoint Presentation</vt:lpstr>
      <vt:lpstr>PowerPoint Presentation</vt:lpstr>
      <vt:lpstr>PowerPoint Presentation</vt:lpstr>
      <vt:lpstr>PowerPoint Presentation</vt:lpstr>
      <vt:lpstr>Social Life</vt:lpstr>
      <vt:lpstr>PowerPoint Presentation</vt:lpstr>
      <vt:lpstr>PowerPoint Presentation</vt:lpstr>
      <vt:lpstr>End of Republic </vt:lpstr>
      <vt:lpstr>Roman Empire  31 B.C.-476 A.D.</vt:lpstr>
      <vt:lpstr>Imperial Expansion</vt:lpstr>
      <vt:lpstr>Roman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Divided Roman Empire</vt:lpstr>
      <vt:lpstr>PowerPoint Presentation</vt:lpstr>
      <vt:lpstr>PowerPoint Presentation</vt:lpstr>
      <vt:lpstr>PowerPoint Presentation</vt:lpstr>
      <vt:lpstr>Early Christianity</vt:lpstr>
      <vt:lpstr>Nicaea, 325 A.D.</vt:lpstr>
      <vt:lpstr>PowerPoint Presentation</vt:lpstr>
      <vt:lpstr>Eastern Roman Empire--Byzantium</vt:lpstr>
      <vt:lpstr>Byzantine 330-1453 A.D.</vt:lpstr>
      <vt:lpstr>PowerPoint Presentation</vt:lpstr>
      <vt:lpstr>Conversion of the Slavs</vt:lpstr>
      <vt:lpstr>Fall of Rome </vt:lpstr>
      <vt:lpstr> Saint Augustine</vt:lpstr>
      <vt:lpstr>St. Augustine</vt:lpstr>
      <vt:lpstr>Early Medieval Europe </vt:lpstr>
      <vt:lpstr>PowerPoint Presentation</vt:lpstr>
      <vt:lpstr>Church/Rome</vt:lpstr>
      <vt:lpstr>Holy Roman Empire</vt:lpstr>
      <vt:lpstr>Early Feudalism</vt:lpstr>
      <vt:lpstr>Britain</vt:lpstr>
      <vt:lpstr>Islam</vt:lpstr>
      <vt:lpstr>Foundations</vt:lpstr>
      <vt:lpstr>PowerPoint Presentation</vt:lpstr>
      <vt:lpstr>Century of Conquest</vt:lpstr>
      <vt:lpstr>PowerPoint Presentation</vt:lpstr>
      <vt:lpstr>Ali ibn Abi  Talib, </vt:lpstr>
      <vt:lpstr>Umayyad Dynasty</vt:lpstr>
      <vt:lpstr>PowerPoint Presentation</vt:lpstr>
      <vt:lpstr>Abbasid Dynasty: 750-810</vt:lpstr>
      <vt:lpstr>PowerPoint Presentation</vt:lpstr>
      <vt:lpstr>Islam: around 1000</vt:lpstr>
      <vt:lpstr> Section Three:  </vt:lpstr>
      <vt:lpstr>“Silk” Routes  200-1500 A.D.</vt:lpstr>
      <vt:lpstr>Reading Assignment</vt:lpstr>
      <vt:lpstr>International Trade 1000-1500 A.D.</vt:lpstr>
      <vt:lpstr>Silk Road Trade Cities</vt:lpstr>
      <vt:lpstr>Cultural Exchanges</vt:lpstr>
      <vt:lpstr>Sea Routes</vt:lpstr>
      <vt:lpstr>Spice Routes</vt:lpstr>
      <vt:lpstr>Viking Trade Routes</vt:lpstr>
      <vt:lpstr>Viking trade routes</vt:lpstr>
      <vt:lpstr>Disruptions of Trade Routes between 1000 and 1500 A.D.</vt:lpstr>
      <vt:lpstr>      Inca Roads READING ASSINGMENT   Article by  Mark Cartwright: The Inca Road System https://www.ancient.eu/article/757/the-inca-road-system/</vt:lpstr>
      <vt:lpstr>Inca Roads</vt:lpstr>
      <vt:lpstr>PowerPoint Presentation</vt:lpstr>
      <vt:lpstr>Aztec Trade Routes</vt:lpstr>
      <vt:lpstr>Major Conquests 1000-1500 A.D.</vt:lpstr>
      <vt:lpstr>Norman Invasion of England; 1066</vt:lpstr>
      <vt:lpstr>PowerPoint Presentation</vt:lpstr>
      <vt:lpstr>William the Conqueror</vt:lpstr>
      <vt:lpstr>PowerPoint Presentation</vt:lpstr>
      <vt:lpstr>PowerPoint Presentation</vt:lpstr>
      <vt:lpstr>PowerPoint Presentation</vt:lpstr>
      <vt:lpstr>Turkish Invasion</vt:lpstr>
      <vt:lpstr>PowerPoint Presentation</vt:lpstr>
      <vt:lpstr>Turkish Invasion</vt:lpstr>
      <vt:lpstr>PowerPoint Presentation</vt:lpstr>
      <vt:lpstr>Early Turkish Importance</vt:lpstr>
      <vt:lpstr>Ottoman Empire</vt:lpstr>
      <vt:lpstr>Turkish rule in Asia Minor interrupted by Mongols for 100 years, but after 1300 back in hands of Turks</vt:lpstr>
      <vt:lpstr>Constantinople to Istanbul</vt:lpstr>
      <vt:lpstr>PowerPoint Presentation</vt:lpstr>
      <vt:lpstr>Implications for 1300-1500</vt:lpstr>
      <vt:lpstr>Aztec Empire</vt:lpstr>
      <vt:lpstr>PowerPoint Presentation</vt:lpstr>
      <vt:lpstr>Aztec Expansion</vt:lpstr>
      <vt:lpstr>PowerPoint Presentation</vt:lpstr>
      <vt:lpstr>Inca Empire</vt:lpstr>
      <vt:lpstr>Inca Empire</vt:lpstr>
      <vt:lpstr>Inca Empire</vt:lpstr>
      <vt:lpstr>PowerPoint Presentation</vt:lpstr>
      <vt:lpstr>Inca Empire </vt:lpstr>
      <vt:lpstr>Mongol Conquest</vt:lpstr>
      <vt:lpstr>Genghis Khan born c. 1162 – August 18, 1227</vt:lpstr>
      <vt:lpstr>PowerPoint Presentation</vt:lpstr>
      <vt:lpstr>PowerPoint Presentation</vt:lpstr>
      <vt:lpstr>PowerPoint Presentation</vt:lpstr>
      <vt:lpstr>PowerPoint Presentation</vt:lpstr>
      <vt:lpstr>PowerPoint Presentation</vt:lpstr>
      <vt:lpstr>Genghis: South and West to Persia</vt:lpstr>
      <vt:lpstr>PowerPoint Presentation</vt:lpstr>
      <vt:lpstr>Persia</vt:lpstr>
      <vt:lpstr>Empire split into four parts</vt:lpstr>
      <vt:lpstr>PowerPoint Presentation</vt:lpstr>
      <vt:lpstr>Mongol Legacy Empires  </vt:lpstr>
      <vt:lpstr>Tamerlane Control Area</vt:lpstr>
      <vt:lpstr>Russia and Mongols</vt:lpstr>
      <vt:lpstr>PowerPoint Presentation</vt:lpstr>
      <vt:lpstr>Mongol’s Lasting Significance</vt:lpstr>
      <vt:lpstr>Lasting significance</vt:lpstr>
      <vt:lpstr>PowerPoint Presentation</vt:lpstr>
      <vt:lpstr>Clash of religions</vt:lpstr>
      <vt:lpstr>Buddhism in Asia</vt:lpstr>
      <vt:lpstr>Theravada Buddhism</vt:lpstr>
      <vt:lpstr>Mahayana Buddhism</vt:lpstr>
      <vt:lpstr>https://upload.wikimedia.org/wikipedia/commons/7/7c/Buddhism_Map.png</vt:lpstr>
      <vt:lpstr>So major difference is goal of practice</vt:lpstr>
      <vt:lpstr>Buddhism and Confucianism</vt:lpstr>
      <vt:lpstr>Christian Internal conflicts 1000-1500</vt:lpstr>
      <vt:lpstr>                                                                 </vt:lpstr>
      <vt:lpstr>Papal “Captivity”</vt:lpstr>
      <vt:lpstr>PowerPoint Presentation</vt:lpstr>
      <vt:lpstr>PowerPoint Presentation</vt:lpstr>
      <vt:lpstr>Christianity and Islam</vt:lpstr>
      <vt:lpstr>Spanish Reconquista</vt:lpstr>
      <vt:lpstr>PowerPoint Presentation</vt:lpstr>
      <vt:lpstr>Reconquista---results </vt:lpstr>
      <vt:lpstr>Reading ASSIGNMENT</vt:lpstr>
      <vt:lpstr>Crusades to Palestine</vt:lpstr>
      <vt:lpstr>Other Factors for the Crusades</vt:lpstr>
      <vt:lpstr>PowerPoint Presentation</vt:lpstr>
      <vt:lpstr>PowerPoint Presentation</vt:lpstr>
      <vt:lpstr>PowerPoint Presentation</vt:lpstr>
      <vt:lpstr>PowerPoint Presentation</vt:lpstr>
      <vt:lpstr>Crusades cont.</vt:lpstr>
      <vt:lpstr>PowerPoint Presentation</vt:lpstr>
      <vt:lpstr>Christianity and Islam?</vt:lpstr>
      <vt:lpstr>Political and Social Life 1000-1500</vt:lpstr>
      <vt:lpstr>China</vt:lpstr>
      <vt:lpstr>PowerPoint Presentation</vt:lpstr>
      <vt:lpstr>PowerPoint Presentation</vt:lpstr>
      <vt:lpstr>PowerPoint Presentation</vt:lpstr>
      <vt:lpstr>Yuan Dynasty</vt:lpstr>
      <vt:lpstr>PowerPoint Presentation</vt:lpstr>
      <vt:lpstr>PowerPoint Presentation</vt:lpstr>
      <vt:lpstr>PowerPoint Presentation</vt:lpstr>
      <vt:lpstr>                 </vt:lpstr>
      <vt:lpstr>Yuan decline</vt:lpstr>
      <vt:lpstr>Ming Dynasty 1368-1644</vt:lpstr>
      <vt:lpstr>PowerPoint Presentation</vt:lpstr>
      <vt:lpstr>Western Europe 1000-1500 Political and Social life</vt:lpstr>
      <vt:lpstr>Rise of Nation States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History 101 The Beginnings of Civilization to 1500 A.D.</dc:title>
  <dc:creator>User</dc:creator>
  <cp:lastModifiedBy>Wally</cp:lastModifiedBy>
  <cp:revision>560</cp:revision>
  <dcterms:created xsi:type="dcterms:W3CDTF">2016-04-22T19:18:58Z</dcterms:created>
  <dcterms:modified xsi:type="dcterms:W3CDTF">2018-04-24T19:04:05Z</dcterms:modified>
</cp:coreProperties>
</file>