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3" r:id="rId6"/>
    <p:sldId id="264" r:id="rId7"/>
    <p:sldId id="265" r:id="rId8"/>
    <p:sldId id="266" r:id="rId9"/>
    <p:sldId id="267" r:id="rId10"/>
    <p:sldId id="268" r:id="rId11"/>
    <p:sldId id="269" r:id="rId12"/>
    <p:sldId id="270" r:id="rId13"/>
    <p:sldId id="271" r:id="rId14"/>
    <p:sldId id="261"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11" autoAdjust="0"/>
    <p:restoredTop sz="94660"/>
  </p:normalViewPr>
  <p:slideViewPr>
    <p:cSldViewPr snapToGrid="0">
      <p:cViewPr>
        <p:scale>
          <a:sx n="56" d="100"/>
          <a:sy n="56" d="100"/>
        </p:scale>
        <p:origin x="447" y="11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27F7F5B-405B-4211-A333-9218733B19CF}" type="datetimeFigureOut">
              <a:rPr lang="en-US" smtClean="0"/>
              <a:t>7/9/2017</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A377133-3178-4699-B5CC-54F2C18EA4A8}" type="slidenum">
              <a:rPr lang="en-US" smtClean="0"/>
              <a:t>‹#›</a:t>
            </a:fld>
            <a:endParaRPr lang="en-US"/>
          </a:p>
        </p:txBody>
      </p:sp>
    </p:spTree>
    <p:extLst>
      <p:ext uri="{BB962C8B-B14F-4D97-AF65-F5344CB8AC3E}">
        <p14:creationId xmlns:p14="http://schemas.microsoft.com/office/powerpoint/2010/main" val="4253316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27F7F5B-405B-4211-A333-9218733B19CF}" type="datetimeFigureOut">
              <a:rPr lang="en-US" smtClean="0"/>
              <a:t>7/9/2017</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A377133-3178-4699-B5CC-54F2C18EA4A8}" type="slidenum">
              <a:rPr lang="en-US" smtClean="0"/>
              <a:t>‹#›</a:t>
            </a:fld>
            <a:endParaRPr lang="en-US"/>
          </a:p>
        </p:txBody>
      </p:sp>
    </p:spTree>
    <p:extLst>
      <p:ext uri="{BB962C8B-B14F-4D97-AF65-F5344CB8AC3E}">
        <p14:creationId xmlns:p14="http://schemas.microsoft.com/office/powerpoint/2010/main" val="776571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27F7F5B-405B-4211-A333-9218733B19CF}" type="datetimeFigureOut">
              <a:rPr lang="en-US" smtClean="0"/>
              <a:t>7/9/2017</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A377133-3178-4699-B5CC-54F2C18EA4A8}"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984828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027F7F5B-405B-4211-A333-9218733B19CF}" type="datetimeFigureOut">
              <a:rPr lang="en-US" smtClean="0"/>
              <a:t>7/9/2017</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A377133-3178-4699-B5CC-54F2C18EA4A8}" type="slidenum">
              <a:rPr lang="en-US" smtClean="0"/>
              <a:t>‹#›</a:t>
            </a:fld>
            <a:endParaRPr lang="en-US"/>
          </a:p>
        </p:txBody>
      </p:sp>
    </p:spTree>
    <p:extLst>
      <p:ext uri="{BB962C8B-B14F-4D97-AF65-F5344CB8AC3E}">
        <p14:creationId xmlns:p14="http://schemas.microsoft.com/office/powerpoint/2010/main" val="36659159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027F7F5B-405B-4211-A333-9218733B19CF}" type="datetimeFigureOut">
              <a:rPr lang="en-US" smtClean="0"/>
              <a:t>7/9/2017</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A377133-3178-4699-B5CC-54F2C18EA4A8}"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48996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027F7F5B-405B-4211-A333-9218733B19CF}" type="datetimeFigureOut">
              <a:rPr lang="en-US" smtClean="0"/>
              <a:t>7/9/2017</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A377133-3178-4699-B5CC-54F2C18EA4A8}" type="slidenum">
              <a:rPr lang="en-US" smtClean="0"/>
              <a:t>‹#›</a:t>
            </a:fld>
            <a:endParaRPr lang="en-US"/>
          </a:p>
        </p:txBody>
      </p:sp>
    </p:spTree>
    <p:extLst>
      <p:ext uri="{BB962C8B-B14F-4D97-AF65-F5344CB8AC3E}">
        <p14:creationId xmlns:p14="http://schemas.microsoft.com/office/powerpoint/2010/main" val="18223919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7F7F5B-405B-4211-A333-9218733B19CF}" type="datetimeFigureOut">
              <a:rPr lang="en-US" smtClean="0"/>
              <a:t>7/9/2017</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A377133-3178-4699-B5CC-54F2C18EA4A8}" type="slidenum">
              <a:rPr lang="en-US" smtClean="0"/>
              <a:t>‹#›</a:t>
            </a:fld>
            <a:endParaRPr lang="en-US"/>
          </a:p>
        </p:txBody>
      </p:sp>
    </p:spTree>
    <p:extLst>
      <p:ext uri="{BB962C8B-B14F-4D97-AF65-F5344CB8AC3E}">
        <p14:creationId xmlns:p14="http://schemas.microsoft.com/office/powerpoint/2010/main" val="26194354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7F7F5B-405B-4211-A333-9218733B19CF}" type="datetimeFigureOut">
              <a:rPr lang="en-US" smtClean="0"/>
              <a:t>7/9/2017</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A377133-3178-4699-B5CC-54F2C18EA4A8}" type="slidenum">
              <a:rPr lang="en-US" smtClean="0"/>
              <a:t>‹#›</a:t>
            </a:fld>
            <a:endParaRPr lang="en-US"/>
          </a:p>
        </p:txBody>
      </p:sp>
    </p:spTree>
    <p:extLst>
      <p:ext uri="{BB962C8B-B14F-4D97-AF65-F5344CB8AC3E}">
        <p14:creationId xmlns:p14="http://schemas.microsoft.com/office/powerpoint/2010/main" val="1369411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7F7F5B-405B-4211-A333-9218733B19CF}" type="datetimeFigureOut">
              <a:rPr lang="en-US" smtClean="0"/>
              <a:t>7/9/2017</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A377133-3178-4699-B5CC-54F2C18EA4A8}" type="slidenum">
              <a:rPr lang="en-US" smtClean="0"/>
              <a:t>‹#›</a:t>
            </a:fld>
            <a:endParaRPr lang="en-US"/>
          </a:p>
        </p:txBody>
      </p:sp>
    </p:spTree>
    <p:extLst>
      <p:ext uri="{BB962C8B-B14F-4D97-AF65-F5344CB8AC3E}">
        <p14:creationId xmlns:p14="http://schemas.microsoft.com/office/powerpoint/2010/main" val="2708302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27F7F5B-405B-4211-A333-9218733B19CF}" type="datetimeFigureOut">
              <a:rPr lang="en-US" smtClean="0"/>
              <a:t>7/9/2017</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A377133-3178-4699-B5CC-54F2C18EA4A8}" type="slidenum">
              <a:rPr lang="en-US" smtClean="0"/>
              <a:t>‹#›</a:t>
            </a:fld>
            <a:endParaRPr lang="en-US"/>
          </a:p>
        </p:txBody>
      </p:sp>
    </p:spTree>
    <p:extLst>
      <p:ext uri="{BB962C8B-B14F-4D97-AF65-F5344CB8AC3E}">
        <p14:creationId xmlns:p14="http://schemas.microsoft.com/office/powerpoint/2010/main" val="3591062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27F7F5B-405B-4211-A333-9218733B19CF}" type="datetimeFigureOut">
              <a:rPr lang="en-US" smtClean="0"/>
              <a:t>7/9/2017</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A377133-3178-4699-B5CC-54F2C18EA4A8}" type="slidenum">
              <a:rPr lang="en-US" smtClean="0"/>
              <a:t>‹#›</a:t>
            </a:fld>
            <a:endParaRPr lang="en-US"/>
          </a:p>
        </p:txBody>
      </p:sp>
    </p:spTree>
    <p:extLst>
      <p:ext uri="{BB962C8B-B14F-4D97-AF65-F5344CB8AC3E}">
        <p14:creationId xmlns:p14="http://schemas.microsoft.com/office/powerpoint/2010/main" val="2915842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7F7F5B-405B-4211-A333-9218733B19CF}" type="datetimeFigureOut">
              <a:rPr lang="en-US" smtClean="0"/>
              <a:t>7/9/2017</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A377133-3178-4699-B5CC-54F2C18EA4A8}" type="slidenum">
              <a:rPr lang="en-US" smtClean="0"/>
              <a:t>‹#›</a:t>
            </a:fld>
            <a:endParaRPr lang="en-US"/>
          </a:p>
        </p:txBody>
      </p:sp>
    </p:spTree>
    <p:extLst>
      <p:ext uri="{BB962C8B-B14F-4D97-AF65-F5344CB8AC3E}">
        <p14:creationId xmlns:p14="http://schemas.microsoft.com/office/powerpoint/2010/main" val="1996148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27F7F5B-405B-4211-A333-9218733B19CF}" type="datetimeFigureOut">
              <a:rPr lang="en-US" smtClean="0"/>
              <a:t>7/9/2017</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A377133-3178-4699-B5CC-54F2C18EA4A8}" type="slidenum">
              <a:rPr lang="en-US" smtClean="0"/>
              <a:t>‹#›</a:t>
            </a:fld>
            <a:endParaRPr lang="en-US"/>
          </a:p>
        </p:txBody>
      </p:sp>
    </p:spTree>
    <p:extLst>
      <p:ext uri="{BB962C8B-B14F-4D97-AF65-F5344CB8AC3E}">
        <p14:creationId xmlns:p14="http://schemas.microsoft.com/office/powerpoint/2010/main" val="22609981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7F7F5B-405B-4211-A333-9218733B19CF}" type="datetimeFigureOut">
              <a:rPr lang="en-US" smtClean="0"/>
              <a:t>7/9/2017</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A377133-3178-4699-B5CC-54F2C18EA4A8}" type="slidenum">
              <a:rPr lang="en-US" smtClean="0"/>
              <a:t>‹#›</a:t>
            </a:fld>
            <a:endParaRPr lang="en-US"/>
          </a:p>
        </p:txBody>
      </p:sp>
    </p:spTree>
    <p:extLst>
      <p:ext uri="{BB962C8B-B14F-4D97-AF65-F5344CB8AC3E}">
        <p14:creationId xmlns:p14="http://schemas.microsoft.com/office/powerpoint/2010/main" val="578637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27F7F5B-405B-4211-A333-9218733B19CF}" type="datetimeFigureOut">
              <a:rPr lang="en-US" smtClean="0"/>
              <a:t>7/9/2017</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A377133-3178-4699-B5CC-54F2C18EA4A8}" type="slidenum">
              <a:rPr lang="en-US" smtClean="0"/>
              <a:t>‹#›</a:t>
            </a:fld>
            <a:endParaRPr lang="en-US"/>
          </a:p>
        </p:txBody>
      </p:sp>
    </p:spTree>
    <p:extLst>
      <p:ext uri="{BB962C8B-B14F-4D97-AF65-F5344CB8AC3E}">
        <p14:creationId xmlns:p14="http://schemas.microsoft.com/office/powerpoint/2010/main" val="2420418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27F7F5B-405B-4211-A333-9218733B19CF}" type="datetimeFigureOut">
              <a:rPr lang="en-US" smtClean="0"/>
              <a:t>7/9/2017</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A377133-3178-4699-B5CC-54F2C18EA4A8}" type="slidenum">
              <a:rPr lang="en-US" smtClean="0"/>
              <a:t>‹#›</a:t>
            </a:fld>
            <a:endParaRPr lang="en-US"/>
          </a:p>
        </p:txBody>
      </p:sp>
    </p:spTree>
    <p:extLst>
      <p:ext uri="{BB962C8B-B14F-4D97-AF65-F5344CB8AC3E}">
        <p14:creationId xmlns:p14="http://schemas.microsoft.com/office/powerpoint/2010/main" val="3537099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27F7F5B-405B-4211-A333-9218733B19CF}" type="datetimeFigureOut">
              <a:rPr lang="en-US" smtClean="0"/>
              <a:t>7/9/2017</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A377133-3178-4699-B5CC-54F2C18EA4A8}" type="slidenum">
              <a:rPr lang="en-US" smtClean="0"/>
              <a:t>‹#›</a:t>
            </a:fld>
            <a:endParaRPr lang="en-US"/>
          </a:p>
        </p:txBody>
      </p:sp>
    </p:spTree>
    <p:extLst>
      <p:ext uri="{BB962C8B-B14F-4D97-AF65-F5344CB8AC3E}">
        <p14:creationId xmlns:p14="http://schemas.microsoft.com/office/powerpoint/2010/main" val="28190910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74F74-82B2-4380-9CE7-694740FBCF7C}"/>
              </a:ext>
            </a:extLst>
          </p:cNvPr>
          <p:cNvSpPr>
            <a:spLocks noGrp="1"/>
          </p:cNvSpPr>
          <p:nvPr>
            <p:ph type="ctrTitle"/>
          </p:nvPr>
        </p:nvSpPr>
        <p:spPr/>
        <p:txBody>
          <a:bodyPr/>
          <a:lstStyle/>
          <a:p>
            <a:r>
              <a:rPr lang="en-US" dirty="0"/>
              <a:t>Marketing Fundamentals</a:t>
            </a:r>
          </a:p>
        </p:txBody>
      </p:sp>
      <p:sp>
        <p:nvSpPr>
          <p:cNvPr id="3" name="Subtitle 2">
            <a:extLst>
              <a:ext uri="{FF2B5EF4-FFF2-40B4-BE49-F238E27FC236}">
                <a16:creationId xmlns:a16="http://schemas.microsoft.com/office/drawing/2014/main" id="{0989CC26-8C6E-4369-A131-C76790FD5393}"/>
              </a:ext>
            </a:extLst>
          </p:cNvPr>
          <p:cNvSpPr>
            <a:spLocks noGrp="1"/>
          </p:cNvSpPr>
          <p:nvPr>
            <p:ph type="subTitle" idx="1"/>
          </p:nvPr>
        </p:nvSpPr>
        <p:spPr/>
        <p:txBody>
          <a:bodyPr/>
          <a:lstStyle/>
          <a:p>
            <a:r>
              <a:rPr lang="en-US" dirty="0"/>
              <a:t>The Customer Value Optimization Journey</a:t>
            </a:r>
          </a:p>
        </p:txBody>
      </p:sp>
    </p:spTree>
    <p:extLst>
      <p:ext uri="{BB962C8B-B14F-4D97-AF65-F5344CB8AC3E}">
        <p14:creationId xmlns:p14="http://schemas.microsoft.com/office/powerpoint/2010/main" val="20602332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BDCAB-95F6-48B0-A429-E56D73604B9B}"/>
              </a:ext>
            </a:extLst>
          </p:cNvPr>
          <p:cNvSpPr>
            <a:spLocks noGrp="1"/>
          </p:cNvSpPr>
          <p:nvPr>
            <p:ph type="title"/>
          </p:nvPr>
        </p:nvSpPr>
        <p:spPr>
          <a:xfrm>
            <a:off x="1995715" y="624110"/>
            <a:ext cx="9754420" cy="1280890"/>
          </a:xfrm>
        </p:spPr>
        <p:txBody>
          <a:bodyPr/>
          <a:lstStyle/>
          <a:p>
            <a:r>
              <a:rPr lang="en-US" dirty="0"/>
              <a:t>Excite…</a:t>
            </a:r>
          </a:p>
        </p:txBody>
      </p:sp>
      <p:pic>
        <p:nvPicPr>
          <p:cNvPr id="4" name="Content Placeholder 4" descr="A screenshot of a cell phone&#10;&#10;Description generated with very high confidence">
            <a:extLst>
              <a:ext uri="{FF2B5EF4-FFF2-40B4-BE49-F238E27FC236}">
                <a16:creationId xmlns:a16="http://schemas.microsoft.com/office/drawing/2014/main" id="{20263D8F-6513-4155-8305-A61E8847688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203371" y="1856090"/>
            <a:ext cx="6546764" cy="4187370"/>
          </a:xfrm>
        </p:spPr>
      </p:pic>
      <p:sp>
        <p:nvSpPr>
          <p:cNvPr id="3" name="TextBox 2">
            <a:extLst>
              <a:ext uri="{FF2B5EF4-FFF2-40B4-BE49-F238E27FC236}">
                <a16:creationId xmlns:a16="http://schemas.microsoft.com/office/drawing/2014/main" id="{FB2985CD-0B36-4D9F-9938-E34863FCD1FD}"/>
              </a:ext>
            </a:extLst>
          </p:cNvPr>
          <p:cNvSpPr txBox="1"/>
          <p:nvPr/>
        </p:nvSpPr>
        <p:spPr>
          <a:xfrm>
            <a:off x="979715" y="1796143"/>
            <a:ext cx="4143828" cy="4247317"/>
          </a:xfrm>
          <a:prstGeom prst="rect">
            <a:avLst/>
          </a:prstGeom>
          <a:noFill/>
        </p:spPr>
        <p:txBody>
          <a:bodyPr wrap="square" rtlCol="0">
            <a:spAutoFit/>
          </a:bodyPr>
          <a:lstStyle/>
          <a:p>
            <a:r>
              <a:rPr lang="en-US" dirty="0"/>
              <a:t>You can usually identify a new believer pretty quickly can’t you?  We describe them as being ‘on fire’ for the Lord.</a:t>
            </a:r>
          </a:p>
          <a:p>
            <a:endParaRPr lang="en-US" dirty="0"/>
          </a:p>
          <a:p>
            <a:r>
              <a:rPr lang="en-US" dirty="0"/>
              <a:t>People at this stage of the journey will provide a big part of your people resources and energy for your ministry. They’re eager to share their experiences with others in their group.</a:t>
            </a:r>
          </a:p>
          <a:p>
            <a:endParaRPr lang="en-US" dirty="0"/>
          </a:p>
          <a:p>
            <a:r>
              <a:rPr lang="en-US" dirty="0"/>
              <a:t>The nurturing process continues, perhaps at a higher pace and to a deeper level.</a:t>
            </a:r>
          </a:p>
        </p:txBody>
      </p:sp>
    </p:spTree>
    <p:extLst>
      <p:ext uri="{BB962C8B-B14F-4D97-AF65-F5344CB8AC3E}">
        <p14:creationId xmlns:p14="http://schemas.microsoft.com/office/powerpoint/2010/main" val="27730089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BDCAB-95F6-48B0-A429-E56D73604B9B}"/>
              </a:ext>
            </a:extLst>
          </p:cNvPr>
          <p:cNvSpPr>
            <a:spLocks noGrp="1"/>
          </p:cNvSpPr>
          <p:nvPr>
            <p:ph type="title"/>
          </p:nvPr>
        </p:nvSpPr>
        <p:spPr>
          <a:xfrm>
            <a:off x="1995715" y="624110"/>
            <a:ext cx="9754420" cy="1280890"/>
          </a:xfrm>
        </p:spPr>
        <p:txBody>
          <a:bodyPr/>
          <a:lstStyle/>
          <a:p>
            <a:r>
              <a:rPr lang="en-US" dirty="0"/>
              <a:t>Ascend…</a:t>
            </a:r>
          </a:p>
        </p:txBody>
      </p:sp>
      <p:pic>
        <p:nvPicPr>
          <p:cNvPr id="4" name="Content Placeholder 4" descr="A screenshot of a cell phone&#10;&#10;Description generated with very high confidence">
            <a:extLst>
              <a:ext uri="{FF2B5EF4-FFF2-40B4-BE49-F238E27FC236}">
                <a16:creationId xmlns:a16="http://schemas.microsoft.com/office/drawing/2014/main" id="{20263D8F-6513-4155-8305-A61E8847688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203371" y="1856090"/>
            <a:ext cx="6546764" cy="4187370"/>
          </a:xfrm>
        </p:spPr>
      </p:pic>
      <p:sp>
        <p:nvSpPr>
          <p:cNvPr id="3" name="TextBox 2">
            <a:extLst>
              <a:ext uri="{FF2B5EF4-FFF2-40B4-BE49-F238E27FC236}">
                <a16:creationId xmlns:a16="http://schemas.microsoft.com/office/drawing/2014/main" id="{FB2985CD-0B36-4D9F-9938-E34863FCD1FD}"/>
              </a:ext>
            </a:extLst>
          </p:cNvPr>
          <p:cNvSpPr txBox="1"/>
          <p:nvPr/>
        </p:nvSpPr>
        <p:spPr>
          <a:xfrm>
            <a:off x="1059543" y="1410618"/>
            <a:ext cx="4143828" cy="5078313"/>
          </a:xfrm>
          <a:prstGeom prst="rect">
            <a:avLst/>
          </a:prstGeom>
          <a:noFill/>
        </p:spPr>
        <p:txBody>
          <a:bodyPr wrap="square" rtlCol="0">
            <a:spAutoFit/>
          </a:bodyPr>
          <a:lstStyle/>
          <a:p>
            <a:r>
              <a:rPr lang="en-US" dirty="0"/>
              <a:t>It always puzzled me where these people that are on fire for the Lord disappear to.  And then it occurred to me, they just graduate to the next level on their journey.</a:t>
            </a:r>
          </a:p>
          <a:p>
            <a:endParaRPr lang="en-US" dirty="0"/>
          </a:p>
          <a:p>
            <a:r>
              <a:rPr lang="en-US" dirty="0"/>
              <a:t>People at this level have provided a lot of the day to day hands-on involvement in your ministry.  They’ve got experience, and have learned what things work, and what doesn’t.</a:t>
            </a:r>
          </a:p>
          <a:p>
            <a:endParaRPr lang="en-US" dirty="0"/>
          </a:p>
          <a:p>
            <a:r>
              <a:rPr lang="en-US" dirty="0"/>
              <a:t>Providing them with continued personal growth continues to be important but these people are now at the point where they can help with decisions and strategy.</a:t>
            </a:r>
          </a:p>
        </p:txBody>
      </p:sp>
    </p:spTree>
    <p:extLst>
      <p:ext uri="{BB962C8B-B14F-4D97-AF65-F5344CB8AC3E}">
        <p14:creationId xmlns:p14="http://schemas.microsoft.com/office/powerpoint/2010/main" val="28251504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BDCAB-95F6-48B0-A429-E56D73604B9B}"/>
              </a:ext>
            </a:extLst>
          </p:cNvPr>
          <p:cNvSpPr>
            <a:spLocks noGrp="1"/>
          </p:cNvSpPr>
          <p:nvPr>
            <p:ph type="title"/>
          </p:nvPr>
        </p:nvSpPr>
        <p:spPr>
          <a:xfrm>
            <a:off x="1995715" y="624110"/>
            <a:ext cx="9754420" cy="1280890"/>
          </a:xfrm>
        </p:spPr>
        <p:txBody>
          <a:bodyPr/>
          <a:lstStyle/>
          <a:p>
            <a:r>
              <a:rPr lang="en-US" dirty="0"/>
              <a:t>Advocate…</a:t>
            </a:r>
          </a:p>
        </p:txBody>
      </p:sp>
      <p:pic>
        <p:nvPicPr>
          <p:cNvPr id="4" name="Content Placeholder 4" descr="A screenshot of a cell phone&#10;&#10;Description generated with very high confidence">
            <a:extLst>
              <a:ext uri="{FF2B5EF4-FFF2-40B4-BE49-F238E27FC236}">
                <a16:creationId xmlns:a16="http://schemas.microsoft.com/office/drawing/2014/main" id="{20263D8F-6513-4155-8305-A61E8847688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203371" y="1856090"/>
            <a:ext cx="6546764" cy="4187370"/>
          </a:xfrm>
        </p:spPr>
      </p:pic>
      <p:sp>
        <p:nvSpPr>
          <p:cNvPr id="3" name="TextBox 2">
            <a:extLst>
              <a:ext uri="{FF2B5EF4-FFF2-40B4-BE49-F238E27FC236}">
                <a16:creationId xmlns:a16="http://schemas.microsoft.com/office/drawing/2014/main" id="{FB2985CD-0B36-4D9F-9938-E34863FCD1FD}"/>
              </a:ext>
            </a:extLst>
          </p:cNvPr>
          <p:cNvSpPr txBox="1"/>
          <p:nvPr/>
        </p:nvSpPr>
        <p:spPr>
          <a:xfrm>
            <a:off x="1059543" y="1584790"/>
            <a:ext cx="4143828" cy="5078313"/>
          </a:xfrm>
          <a:prstGeom prst="rect">
            <a:avLst/>
          </a:prstGeom>
          <a:noFill/>
        </p:spPr>
        <p:txBody>
          <a:bodyPr wrap="square" rtlCol="0">
            <a:spAutoFit/>
          </a:bodyPr>
          <a:lstStyle/>
          <a:p>
            <a:r>
              <a:rPr lang="en-US" dirty="0"/>
              <a:t>I think of advocate as being at least somewhat </a:t>
            </a:r>
            <a:r>
              <a:rPr lang="en-US" dirty="0" err="1"/>
              <a:t>synonomous</a:t>
            </a:r>
            <a:r>
              <a:rPr lang="en-US" dirty="0"/>
              <a:t> with ‘ambassador’.</a:t>
            </a:r>
          </a:p>
          <a:p>
            <a:endParaRPr lang="en-US" dirty="0"/>
          </a:p>
          <a:p>
            <a:r>
              <a:rPr lang="en-US" dirty="0"/>
              <a:t>The advocate level may well be the ‘end point’ on the Value Journey for many people, whether its in a secular marketing context or in a ministry setting.</a:t>
            </a:r>
          </a:p>
          <a:p>
            <a:endParaRPr lang="en-US" dirty="0"/>
          </a:p>
          <a:p>
            <a:r>
              <a:rPr lang="en-US" dirty="0"/>
              <a:t>These individuals know what they believe, and they actively and ardently support the product, cause, service, ministry.  This is the step where financial support dramatically increases as they have less time and more perhaps more personal resources. </a:t>
            </a:r>
          </a:p>
        </p:txBody>
      </p:sp>
    </p:spTree>
    <p:extLst>
      <p:ext uri="{BB962C8B-B14F-4D97-AF65-F5344CB8AC3E}">
        <p14:creationId xmlns:p14="http://schemas.microsoft.com/office/powerpoint/2010/main" val="36667026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BDCAB-95F6-48B0-A429-E56D73604B9B}"/>
              </a:ext>
            </a:extLst>
          </p:cNvPr>
          <p:cNvSpPr>
            <a:spLocks noGrp="1"/>
          </p:cNvSpPr>
          <p:nvPr>
            <p:ph type="title"/>
          </p:nvPr>
        </p:nvSpPr>
        <p:spPr>
          <a:xfrm>
            <a:off x="1995715" y="624110"/>
            <a:ext cx="9754420" cy="1280890"/>
          </a:xfrm>
        </p:spPr>
        <p:txBody>
          <a:bodyPr/>
          <a:lstStyle/>
          <a:p>
            <a:r>
              <a:rPr lang="en-US" dirty="0"/>
              <a:t>Promote…</a:t>
            </a:r>
          </a:p>
        </p:txBody>
      </p:sp>
      <p:pic>
        <p:nvPicPr>
          <p:cNvPr id="4" name="Content Placeholder 4" descr="A screenshot of a cell phone&#10;&#10;Description generated with very high confidence">
            <a:extLst>
              <a:ext uri="{FF2B5EF4-FFF2-40B4-BE49-F238E27FC236}">
                <a16:creationId xmlns:a16="http://schemas.microsoft.com/office/drawing/2014/main" id="{20263D8F-6513-4155-8305-A61E8847688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203371" y="1856090"/>
            <a:ext cx="6546764" cy="4187370"/>
          </a:xfrm>
        </p:spPr>
      </p:pic>
      <p:sp>
        <p:nvSpPr>
          <p:cNvPr id="3" name="TextBox 2">
            <a:extLst>
              <a:ext uri="{FF2B5EF4-FFF2-40B4-BE49-F238E27FC236}">
                <a16:creationId xmlns:a16="http://schemas.microsoft.com/office/drawing/2014/main" id="{FB2985CD-0B36-4D9F-9938-E34863FCD1FD}"/>
              </a:ext>
            </a:extLst>
          </p:cNvPr>
          <p:cNvSpPr txBox="1"/>
          <p:nvPr/>
        </p:nvSpPr>
        <p:spPr>
          <a:xfrm>
            <a:off x="1059543" y="1584790"/>
            <a:ext cx="4143828" cy="3970318"/>
          </a:xfrm>
          <a:prstGeom prst="rect">
            <a:avLst/>
          </a:prstGeom>
          <a:noFill/>
        </p:spPr>
        <p:txBody>
          <a:bodyPr wrap="square" rtlCol="0">
            <a:spAutoFit/>
          </a:bodyPr>
          <a:lstStyle/>
          <a:p>
            <a:r>
              <a:rPr lang="en-US" dirty="0"/>
              <a:t>It’s safe to assume that each one of you is taking this marketing course and the other courses here at CLI because you’ve felt the ‘call’ to promote the Gospel.</a:t>
            </a:r>
          </a:p>
          <a:p>
            <a:endParaRPr lang="en-US" dirty="0"/>
          </a:p>
          <a:p>
            <a:r>
              <a:rPr lang="en-US" dirty="0"/>
              <a:t>You’re equipping yourself with the fundamental knowledge, with the deepest level of faith, and with the tools necessary to take your calling in ministry and make it into reality.</a:t>
            </a:r>
          </a:p>
          <a:p>
            <a:endParaRPr lang="en-US" dirty="0"/>
          </a:p>
          <a:p>
            <a:r>
              <a:rPr lang="en-US" dirty="0"/>
              <a:t>And I am so honored and blessed to help you achieve those goals.</a:t>
            </a:r>
          </a:p>
        </p:txBody>
      </p:sp>
    </p:spTree>
    <p:extLst>
      <p:ext uri="{BB962C8B-B14F-4D97-AF65-F5344CB8AC3E}">
        <p14:creationId xmlns:p14="http://schemas.microsoft.com/office/powerpoint/2010/main" val="40975569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01778-857C-4848-84F1-06FAE71B7B98}"/>
              </a:ext>
            </a:extLst>
          </p:cNvPr>
          <p:cNvSpPr>
            <a:spLocks noGrp="1"/>
          </p:cNvSpPr>
          <p:nvPr>
            <p:ph type="title"/>
          </p:nvPr>
        </p:nvSpPr>
        <p:spPr/>
        <p:txBody>
          <a:bodyPr/>
          <a:lstStyle/>
          <a:p>
            <a:r>
              <a:rPr lang="en-US" dirty="0"/>
              <a:t>In our next module…</a:t>
            </a:r>
          </a:p>
        </p:txBody>
      </p:sp>
      <p:sp>
        <p:nvSpPr>
          <p:cNvPr id="3" name="Content Placeholder 2">
            <a:extLst>
              <a:ext uri="{FF2B5EF4-FFF2-40B4-BE49-F238E27FC236}">
                <a16:creationId xmlns:a16="http://schemas.microsoft.com/office/drawing/2014/main" id="{2442BD56-BF13-408C-A850-121B9A3EC16D}"/>
              </a:ext>
            </a:extLst>
          </p:cNvPr>
          <p:cNvSpPr>
            <a:spLocks noGrp="1"/>
          </p:cNvSpPr>
          <p:nvPr>
            <p:ph idx="1"/>
          </p:nvPr>
        </p:nvSpPr>
        <p:spPr/>
        <p:txBody>
          <a:bodyPr>
            <a:normAutofit/>
          </a:bodyPr>
          <a:lstStyle/>
          <a:p>
            <a:r>
              <a:rPr lang="en-US" sz="2800" dirty="0"/>
              <a:t>We’ll look at specific message strategies that you can use each level of the Customer Value Journey</a:t>
            </a:r>
          </a:p>
        </p:txBody>
      </p:sp>
    </p:spTree>
    <p:extLst>
      <p:ext uri="{BB962C8B-B14F-4D97-AF65-F5344CB8AC3E}">
        <p14:creationId xmlns:p14="http://schemas.microsoft.com/office/powerpoint/2010/main" val="2078002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4422B-E55F-443B-940F-7F7569CBAF79}"/>
              </a:ext>
            </a:extLst>
          </p:cNvPr>
          <p:cNvSpPr>
            <a:spLocks noGrp="1"/>
          </p:cNvSpPr>
          <p:nvPr>
            <p:ph type="title"/>
          </p:nvPr>
        </p:nvSpPr>
        <p:spPr>
          <a:xfrm>
            <a:off x="2592925" y="624110"/>
            <a:ext cx="8911687" cy="767368"/>
          </a:xfrm>
        </p:spPr>
        <p:txBody>
          <a:bodyPr/>
          <a:lstStyle/>
          <a:p>
            <a:r>
              <a:rPr lang="en-US" dirty="0"/>
              <a:t>There’s a distinct path…</a:t>
            </a:r>
          </a:p>
        </p:txBody>
      </p:sp>
      <p:pic>
        <p:nvPicPr>
          <p:cNvPr id="5" name="Content Placeholder 4" descr="A screenshot of a cell phone&#10;&#10;Description generated with very high confidence">
            <a:extLst>
              <a:ext uri="{FF2B5EF4-FFF2-40B4-BE49-F238E27FC236}">
                <a16:creationId xmlns:a16="http://schemas.microsoft.com/office/drawing/2014/main" id="{07303EC0-2137-4629-8A92-BBFEB7CC11F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106281" y="2389935"/>
            <a:ext cx="6581903" cy="3674896"/>
          </a:xfrm>
        </p:spPr>
      </p:pic>
      <p:sp>
        <p:nvSpPr>
          <p:cNvPr id="3" name="TextBox 2">
            <a:extLst>
              <a:ext uri="{FF2B5EF4-FFF2-40B4-BE49-F238E27FC236}">
                <a16:creationId xmlns:a16="http://schemas.microsoft.com/office/drawing/2014/main" id="{A2EBB596-9FF0-41A2-8D3F-91DE3F3D8B81}"/>
              </a:ext>
            </a:extLst>
          </p:cNvPr>
          <p:cNvSpPr txBox="1"/>
          <p:nvPr/>
        </p:nvSpPr>
        <p:spPr>
          <a:xfrm flipH="1">
            <a:off x="1817724" y="1476669"/>
            <a:ext cx="9524244" cy="646331"/>
          </a:xfrm>
          <a:prstGeom prst="rect">
            <a:avLst/>
          </a:prstGeom>
          <a:noFill/>
        </p:spPr>
        <p:txBody>
          <a:bodyPr wrap="square" rtlCol="0">
            <a:spAutoFit/>
          </a:bodyPr>
          <a:lstStyle/>
          <a:p>
            <a:r>
              <a:rPr lang="en-US" dirty="0"/>
              <a:t>From having an awareness of a product or service (or your ministry) to becoming your most ardent supporter</a:t>
            </a:r>
          </a:p>
        </p:txBody>
      </p:sp>
    </p:spTree>
    <p:extLst>
      <p:ext uri="{BB962C8B-B14F-4D97-AF65-F5344CB8AC3E}">
        <p14:creationId xmlns:p14="http://schemas.microsoft.com/office/powerpoint/2010/main" val="1031443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308E5-34F7-4CCA-9385-D55736354E23}"/>
              </a:ext>
            </a:extLst>
          </p:cNvPr>
          <p:cNvSpPr>
            <a:spLocks noGrp="1"/>
          </p:cNvSpPr>
          <p:nvPr>
            <p:ph type="title"/>
          </p:nvPr>
        </p:nvSpPr>
        <p:spPr/>
        <p:txBody>
          <a:bodyPr/>
          <a:lstStyle/>
          <a:p>
            <a:r>
              <a:rPr lang="en-US" dirty="0"/>
              <a:t>Here’s why this journey is important…</a:t>
            </a:r>
          </a:p>
        </p:txBody>
      </p:sp>
      <p:sp>
        <p:nvSpPr>
          <p:cNvPr id="3" name="Content Placeholder 2">
            <a:extLst>
              <a:ext uri="{FF2B5EF4-FFF2-40B4-BE49-F238E27FC236}">
                <a16:creationId xmlns:a16="http://schemas.microsoft.com/office/drawing/2014/main" id="{8E36DA30-CF7B-4099-8B5A-DFEF7D651FFF}"/>
              </a:ext>
            </a:extLst>
          </p:cNvPr>
          <p:cNvSpPr>
            <a:spLocks noGrp="1"/>
          </p:cNvSpPr>
          <p:nvPr>
            <p:ph idx="1"/>
          </p:nvPr>
        </p:nvSpPr>
        <p:spPr/>
        <p:txBody>
          <a:bodyPr/>
          <a:lstStyle/>
          <a:p>
            <a:r>
              <a:rPr lang="en-US" dirty="0"/>
              <a:t>People at each step of this journey will have different ‘needs and wants’;</a:t>
            </a:r>
          </a:p>
          <a:p>
            <a:r>
              <a:rPr lang="en-US" dirty="0"/>
              <a:t>They will form impressions and perceptions of you at each level, especially early in the process;</a:t>
            </a:r>
          </a:p>
          <a:p>
            <a:r>
              <a:rPr lang="en-US" dirty="0"/>
              <a:t>The message and content strategy at each step will change as they are nurtured further along the path;</a:t>
            </a:r>
          </a:p>
        </p:txBody>
      </p:sp>
    </p:spTree>
    <p:extLst>
      <p:ext uri="{BB962C8B-B14F-4D97-AF65-F5344CB8AC3E}">
        <p14:creationId xmlns:p14="http://schemas.microsoft.com/office/powerpoint/2010/main" val="28381549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BDCAB-95F6-48B0-A429-E56D73604B9B}"/>
              </a:ext>
            </a:extLst>
          </p:cNvPr>
          <p:cNvSpPr>
            <a:spLocks noGrp="1"/>
          </p:cNvSpPr>
          <p:nvPr>
            <p:ph type="title"/>
          </p:nvPr>
        </p:nvSpPr>
        <p:spPr/>
        <p:txBody>
          <a:bodyPr/>
          <a:lstStyle/>
          <a:p>
            <a:r>
              <a:rPr lang="en-US" dirty="0"/>
              <a:t>Let’s take a quick look at each of the steps</a:t>
            </a:r>
          </a:p>
        </p:txBody>
      </p:sp>
      <p:pic>
        <p:nvPicPr>
          <p:cNvPr id="4" name="Content Placeholder 4" descr="A screenshot of a cell phone&#10;&#10;Description generated with very high confidence">
            <a:extLst>
              <a:ext uri="{FF2B5EF4-FFF2-40B4-BE49-F238E27FC236}">
                <a16:creationId xmlns:a16="http://schemas.microsoft.com/office/drawing/2014/main" id="{20263D8F-6513-4155-8305-A61E8847688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203371" y="2032001"/>
            <a:ext cx="6546764" cy="4187370"/>
          </a:xfrm>
        </p:spPr>
      </p:pic>
    </p:spTree>
    <p:extLst>
      <p:ext uri="{BB962C8B-B14F-4D97-AF65-F5344CB8AC3E}">
        <p14:creationId xmlns:p14="http://schemas.microsoft.com/office/powerpoint/2010/main" val="27511158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BDCAB-95F6-48B0-A429-E56D73604B9B}"/>
              </a:ext>
            </a:extLst>
          </p:cNvPr>
          <p:cNvSpPr>
            <a:spLocks noGrp="1"/>
          </p:cNvSpPr>
          <p:nvPr>
            <p:ph type="title"/>
          </p:nvPr>
        </p:nvSpPr>
        <p:spPr>
          <a:xfrm>
            <a:off x="1995715" y="624110"/>
            <a:ext cx="9754420" cy="1280890"/>
          </a:xfrm>
        </p:spPr>
        <p:txBody>
          <a:bodyPr/>
          <a:lstStyle/>
          <a:p>
            <a:r>
              <a:rPr lang="en-US" dirty="0"/>
              <a:t>Let’s take a quick look at each of the steps</a:t>
            </a:r>
          </a:p>
        </p:txBody>
      </p:sp>
      <p:pic>
        <p:nvPicPr>
          <p:cNvPr id="4" name="Content Placeholder 4" descr="A screenshot of a cell phone&#10;&#10;Description generated with very high confidence">
            <a:extLst>
              <a:ext uri="{FF2B5EF4-FFF2-40B4-BE49-F238E27FC236}">
                <a16:creationId xmlns:a16="http://schemas.microsoft.com/office/drawing/2014/main" id="{20263D8F-6513-4155-8305-A61E8847688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203371" y="2032001"/>
            <a:ext cx="6546764" cy="4187370"/>
          </a:xfrm>
        </p:spPr>
      </p:pic>
      <p:sp>
        <p:nvSpPr>
          <p:cNvPr id="3" name="TextBox 2">
            <a:extLst>
              <a:ext uri="{FF2B5EF4-FFF2-40B4-BE49-F238E27FC236}">
                <a16:creationId xmlns:a16="http://schemas.microsoft.com/office/drawing/2014/main" id="{FB2985CD-0B36-4D9F-9938-E34863FCD1FD}"/>
              </a:ext>
            </a:extLst>
          </p:cNvPr>
          <p:cNvSpPr txBox="1"/>
          <p:nvPr/>
        </p:nvSpPr>
        <p:spPr>
          <a:xfrm>
            <a:off x="1270000" y="1905000"/>
            <a:ext cx="3759199" cy="4524315"/>
          </a:xfrm>
          <a:prstGeom prst="rect">
            <a:avLst/>
          </a:prstGeom>
          <a:noFill/>
        </p:spPr>
        <p:txBody>
          <a:bodyPr wrap="square" rtlCol="0">
            <a:spAutoFit/>
          </a:bodyPr>
          <a:lstStyle/>
          <a:p>
            <a:r>
              <a:rPr lang="en-US" dirty="0"/>
              <a:t>There are eight distinct steps beginning with ‘Aware’ in the lower left hand corner. </a:t>
            </a:r>
          </a:p>
          <a:p>
            <a:endParaRPr lang="en-US" dirty="0"/>
          </a:p>
          <a:p>
            <a:r>
              <a:rPr lang="en-US" dirty="0"/>
              <a:t>The journey is completed with ‘Promote’ in the upper right hand corner. </a:t>
            </a:r>
          </a:p>
          <a:p>
            <a:endParaRPr lang="en-US" dirty="0"/>
          </a:p>
          <a:p>
            <a:r>
              <a:rPr lang="en-US" dirty="0"/>
              <a:t>The amount of time spent at each step depends on the individual and your content &amp; message strategy.</a:t>
            </a:r>
          </a:p>
          <a:p>
            <a:endParaRPr lang="en-US" dirty="0"/>
          </a:p>
          <a:p>
            <a:r>
              <a:rPr lang="en-US" dirty="0"/>
              <a:t>It’s your responsibility to develop the content and message that moves them to the next level.</a:t>
            </a:r>
          </a:p>
        </p:txBody>
      </p:sp>
    </p:spTree>
    <p:extLst>
      <p:ext uri="{BB962C8B-B14F-4D97-AF65-F5344CB8AC3E}">
        <p14:creationId xmlns:p14="http://schemas.microsoft.com/office/powerpoint/2010/main" val="19660905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BDCAB-95F6-48B0-A429-E56D73604B9B}"/>
              </a:ext>
            </a:extLst>
          </p:cNvPr>
          <p:cNvSpPr>
            <a:spLocks noGrp="1"/>
          </p:cNvSpPr>
          <p:nvPr>
            <p:ph type="title"/>
          </p:nvPr>
        </p:nvSpPr>
        <p:spPr>
          <a:xfrm>
            <a:off x="1995715" y="624110"/>
            <a:ext cx="9754420" cy="1280890"/>
          </a:xfrm>
        </p:spPr>
        <p:txBody>
          <a:bodyPr/>
          <a:lstStyle/>
          <a:p>
            <a:r>
              <a:rPr lang="en-US" dirty="0"/>
              <a:t>Aware…</a:t>
            </a:r>
          </a:p>
        </p:txBody>
      </p:sp>
      <p:pic>
        <p:nvPicPr>
          <p:cNvPr id="4" name="Content Placeholder 4" descr="A screenshot of a cell phone&#10;&#10;Description generated with very high confidence">
            <a:extLst>
              <a:ext uri="{FF2B5EF4-FFF2-40B4-BE49-F238E27FC236}">
                <a16:creationId xmlns:a16="http://schemas.microsoft.com/office/drawing/2014/main" id="{20263D8F-6513-4155-8305-A61E8847688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203371" y="2032001"/>
            <a:ext cx="6546764" cy="4187370"/>
          </a:xfrm>
        </p:spPr>
      </p:pic>
      <p:sp>
        <p:nvSpPr>
          <p:cNvPr id="3" name="TextBox 2">
            <a:extLst>
              <a:ext uri="{FF2B5EF4-FFF2-40B4-BE49-F238E27FC236}">
                <a16:creationId xmlns:a16="http://schemas.microsoft.com/office/drawing/2014/main" id="{FB2985CD-0B36-4D9F-9938-E34863FCD1FD}"/>
              </a:ext>
            </a:extLst>
          </p:cNvPr>
          <p:cNvSpPr txBox="1"/>
          <p:nvPr/>
        </p:nvSpPr>
        <p:spPr>
          <a:xfrm>
            <a:off x="885372" y="1905000"/>
            <a:ext cx="4143828" cy="4524315"/>
          </a:xfrm>
          <a:prstGeom prst="rect">
            <a:avLst/>
          </a:prstGeom>
          <a:noFill/>
        </p:spPr>
        <p:txBody>
          <a:bodyPr wrap="square" rtlCol="0">
            <a:spAutoFit/>
          </a:bodyPr>
          <a:lstStyle/>
          <a:p>
            <a:r>
              <a:rPr lang="en-US" dirty="0"/>
              <a:t>Many of you have shared on the CLI forums of how you came to a saving knowledge in Christ.  </a:t>
            </a:r>
          </a:p>
          <a:p>
            <a:endParaRPr lang="en-US" dirty="0"/>
          </a:p>
          <a:p>
            <a:r>
              <a:rPr lang="en-US" dirty="0"/>
              <a:t>It began with an awareness; in some fashion ‘it’ was just there.</a:t>
            </a:r>
          </a:p>
          <a:p>
            <a:endParaRPr lang="en-US" dirty="0"/>
          </a:p>
          <a:p>
            <a:r>
              <a:rPr lang="en-US" dirty="0"/>
              <a:t>Your strategy here is to understand the ‘need’ in a marketing context for someone to investigate your ministry. Then you need to begin carefully planting the right seeds in the right places to be discovered.</a:t>
            </a:r>
          </a:p>
          <a:p>
            <a:endParaRPr lang="en-US" dirty="0"/>
          </a:p>
          <a:p>
            <a:r>
              <a:rPr lang="en-US" dirty="0"/>
              <a:t>We’ll talk about this is much more detail in later modules.</a:t>
            </a:r>
          </a:p>
        </p:txBody>
      </p:sp>
    </p:spTree>
    <p:extLst>
      <p:ext uri="{BB962C8B-B14F-4D97-AF65-F5344CB8AC3E}">
        <p14:creationId xmlns:p14="http://schemas.microsoft.com/office/powerpoint/2010/main" val="33225922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BDCAB-95F6-48B0-A429-E56D73604B9B}"/>
              </a:ext>
            </a:extLst>
          </p:cNvPr>
          <p:cNvSpPr>
            <a:spLocks noGrp="1"/>
          </p:cNvSpPr>
          <p:nvPr>
            <p:ph type="title"/>
          </p:nvPr>
        </p:nvSpPr>
        <p:spPr>
          <a:xfrm>
            <a:off x="1995715" y="624110"/>
            <a:ext cx="9754420" cy="1280890"/>
          </a:xfrm>
        </p:spPr>
        <p:txBody>
          <a:bodyPr/>
          <a:lstStyle/>
          <a:p>
            <a:r>
              <a:rPr lang="en-US" dirty="0"/>
              <a:t>Engage…</a:t>
            </a:r>
          </a:p>
        </p:txBody>
      </p:sp>
      <p:pic>
        <p:nvPicPr>
          <p:cNvPr id="4" name="Content Placeholder 4" descr="A screenshot of a cell phone&#10;&#10;Description generated with very high confidence">
            <a:extLst>
              <a:ext uri="{FF2B5EF4-FFF2-40B4-BE49-F238E27FC236}">
                <a16:creationId xmlns:a16="http://schemas.microsoft.com/office/drawing/2014/main" id="{20263D8F-6513-4155-8305-A61E8847688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203371" y="2032001"/>
            <a:ext cx="6546764" cy="4187370"/>
          </a:xfrm>
        </p:spPr>
      </p:pic>
      <p:sp>
        <p:nvSpPr>
          <p:cNvPr id="3" name="TextBox 2">
            <a:extLst>
              <a:ext uri="{FF2B5EF4-FFF2-40B4-BE49-F238E27FC236}">
                <a16:creationId xmlns:a16="http://schemas.microsoft.com/office/drawing/2014/main" id="{FB2985CD-0B36-4D9F-9938-E34863FCD1FD}"/>
              </a:ext>
            </a:extLst>
          </p:cNvPr>
          <p:cNvSpPr txBox="1"/>
          <p:nvPr/>
        </p:nvSpPr>
        <p:spPr>
          <a:xfrm>
            <a:off x="885372" y="1905000"/>
            <a:ext cx="4143828" cy="4524315"/>
          </a:xfrm>
          <a:prstGeom prst="rect">
            <a:avLst/>
          </a:prstGeom>
          <a:noFill/>
        </p:spPr>
        <p:txBody>
          <a:bodyPr wrap="square" rtlCol="0">
            <a:spAutoFit/>
          </a:bodyPr>
          <a:lstStyle/>
          <a:p>
            <a:r>
              <a:rPr lang="en-US" dirty="0"/>
              <a:t>They’re aware, they’ve heard of you. And they haven’t yet slammed the door.</a:t>
            </a:r>
          </a:p>
          <a:p>
            <a:endParaRPr lang="en-US" dirty="0"/>
          </a:p>
          <a:p>
            <a:r>
              <a:rPr lang="en-US" dirty="0"/>
              <a:t>It’s during the ‘Engage’ step where your prospects are checking you out.  Are you legitimate? What perceptions or initial impressions have you created? Exactly what needs are you meeting?</a:t>
            </a:r>
          </a:p>
          <a:p>
            <a:endParaRPr lang="en-US" dirty="0"/>
          </a:p>
          <a:p>
            <a:r>
              <a:rPr lang="en-US" dirty="0"/>
              <a:t>Be aware that this is not a sales pitch you send off that’s skin deep or shallow, but honest “here’s who we are, and what we’re doing, and how we’re doing it this week.”</a:t>
            </a:r>
          </a:p>
        </p:txBody>
      </p:sp>
    </p:spTree>
    <p:extLst>
      <p:ext uri="{BB962C8B-B14F-4D97-AF65-F5344CB8AC3E}">
        <p14:creationId xmlns:p14="http://schemas.microsoft.com/office/powerpoint/2010/main" val="25622028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BDCAB-95F6-48B0-A429-E56D73604B9B}"/>
              </a:ext>
            </a:extLst>
          </p:cNvPr>
          <p:cNvSpPr>
            <a:spLocks noGrp="1"/>
          </p:cNvSpPr>
          <p:nvPr>
            <p:ph type="title"/>
          </p:nvPr>
        </p:nvSpPr>
        <p:spPr>
          <a:xfrm>
            <a:off x="1995715" y="624110"/>
            <a:ext cx="9754420" cy="1280890"/>
          </a:xfrm>
        </p:spPr>
        <p:txBody>
          <a:bodyPr/>
          <a:lstStyle/>
          <a:p>
            <a:r>
              <a:rPr lang="en-US" dirty="0"/>
              <a:t>Subscribe…</a:t>
            </a:r>
          </a:p>
        </p:txBody>
      </p:sp>
      <p:pic>
        <p:nvPicPr>
          <p:cNvPr id="4" name="Content Placeholder 4" descr="A screenshot of a cell phone&#10;&#10;Description generated with very high confidence">
            <a:extLst>
              <a:ext uri="{FF2B5EF4-FFF2-40B4-BE49-F238E27FC236}">
                <a16:creationId xmlns:a16="http://schemas.microsoft.com/office/drawing/2014/main" id="{20263D8F-6513-4155-8305-A61E8847688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203371" y="1856090"/>
            <a:ext cx="6546764" cy="4187370"/>
          </a:xfrm>
        </p:spPr>
      </p:pic>
      <p:sp>
        <p:nvSpPr>
          <p:cNvPr id="3" name="TextBox 2">
            <a:extLst>
              <a:ext uri="{FF2B5EF4-FFF2-40B4-BE49-F238E27FC236}">
                <a16:creationId xmlns:a16="http://schemas.microsoft.com/office/drawing/2014/main" id="{FB2985CD-0B36-4D9F-9938-E34863FCD1FD}"/>
              </a:ext>
            </a:extLst>
          </p:cNvPr>
          <p:cNvSpPr txBox="1"/>
          <p:nvPr/>
        </p:nvSpPr>
        <p:spPr>
          <a:xfrm>
            <a:off x="979715" y="1796143"/>
            <a:ext cx="4143828" cy="4247317"/>
          </a:xfrm>
          <a:prstGeom prst="rect">
            <a:avLst/>
          </a:prstGeom>
          <a:noFill/>
        </p:spPr>
        <p:txBody>
          <a:bodyPr wrap="square" rtlCol="0">
            <a:spAutoFit/>
          </a:bodyPr>
          <a:lstStyle/>
          <a:p>
            <a:r>
              <a:rPr lang="en-US" dirty="0"/>
              <a:t>There is a distinct decision point that people reach where they’ve become aware of you; they’re reading some preliminary stuff about you and your goals, and they haven’t yet found a reason to turn off the sound.</a:t>
            </a:r>
          </a:p>
          <a:p>
            <a:endParaRPr lang="en-US" dirty="0"/>
          </a:p>
          <a:p>
            <a:r>
              <a:rPr lang="en-US" dirty="0"/>
              <a:t>Perhaps they subscribe to your blog. They might stop by your office or storefront or church or daycare center. They’re becoming involved.</a:t>
            </a:r>
          </a:p>
          <a:p>
            <a:endParaRPr lang="en-US" dirty="0"/>
          </a:p>
          <a:p>
            <a:r>
              <a:rPr lang="en-US" dirty="0"/>
              <a:t>This step makes a distinct shift towards ‘nurturing’ or ‘growing’.</a:t>
            </a:r>
          </a:p>
        </p:txBody>
      </p:sp>
    </p:spTree>
    <p:extLst>
      <p:ext uri="{BB962C8B-B14F-4D97-AF65-F5344CB8AC3E}">
        <p14:creationId xmlns:p14="http://schemas.microsoft.com/office/powerpoint/2010/main" val="4236052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BDCAB-95F6-48B0-A429-E56D73604B9B}"/>
              </a:ext>
            </a:extLst>
          </p:cNvPr>
          <p:cNvSpPr>
            <a:spLocks noGrp="1"/>
          </p:cNvSpPr>
          <p:nvPr>
            <p:ph type="title"/>
          </p:nvPr>
        </p:nvSpPr>
        <p:spPr>
          <a:xfrm>
            <a:off x="1995715" y="624110"/>
            <a:ext cx="9754420" cy="1280890"/>
          </a:xfrm>
        </p:spPr>
        <p:txBody>
          <a:bodyPr/>
          <a:lstStyle/>
          <a:p>
            <a:r>
              <a:rPr lang="en-US" dirty="0"/>
              <a:t>Convert…</a:t>
            </a:r>
          </a:p>
        </p:txBody>
      </p:sp>
      <p:pic>
        <p:nvPicPr>
          <p:cNvPr id="4" name="Content Placeholder 4" descr="A screenshot of a cell phone&#10;&#10;Description generated with very high confidence">
            <a:extLst>
              <a:ext uri="{FF2B5EF4-FFF2-40B4-BE49-F238E27FC236}">
                <a16:creationId xmlns:a16="http://schemas.microsoft.com/office/drawing/2014/main" id="{20263D8F-6513-4155-8305-A61E8847688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203371" y="1856090"/>
            <a:ext cx="6546764" cy="4187370"/>
          </a:xfrm>
        </p:spPr>
      </p:pic>
      <p:sp>
        <p:nvSpPr>
          <p:cNvPr id="3" name="TextBox 2">
            <a:extLst>
              <a:ext uri="{FF2B5EF4-FFF2-40B4-BE49-F238E27FC236}">
                <a16:creationId xmlns:a16="http://schemas.microsoft.com/office/drawing/2014/main" id="{FB2985CD-0B36-4D9F-9938-E34863FCD1FD}"/>
              </a:ext>
            </a:extLst>
          </p:cNvPr>
          <p:cNvSpPr txBox="1"/>
          <p:nvPr/>
        </p:nvSpPr>
        <p:spPr>
          <a:xfrm>
            <a:off x="979715" y="1796143"/>
            <a:ext cx="4143828" cy="3970318"/>
          </a:xfrm>
          <a:prstGeom prst="rect">
            <a:avLst/>
          </a:prstGeom>
          <a:noFill/>
        </p:spPr>
        <p:txBody>
          <a:bodyPr wrap="square" rtlCol="0">
            <a:spAutoFit/>
          </a:bodyPr>
          <a:lstStyle/>
          <a:p>
            <a:r>
              <a:rPr lang="en-US" dirty="0"/>
              <a:t>When people have had the chance to investigate you and your product or service (or ministry); when they’ve had an opportunity to qualify the impressions and perceptions you’re creating, their needs that you’re meeting, and you have consistently and carefully nurtured their growth…</a:t>
            </a:r>
          </a:p>
          <a:p>
            <a:endParaRPr lang="en-US" dirty="0"/>
          </a:p>
          <a:p>
            <a:r>
              <a:rPr lang="en-US" dirty="0"/>
              <a:t>They will convert, they will acknowledge.</a:t>
            </a:r>
          </a:p>
          <a:p>
            <a:endParaRPr lang="en-US" dirty="0"/>
          </a:p>
          <a:p>
            <a:r>
              <a:rPr lang="en-US" dirty="0"/>
              <a:t>They will believe.</a:t>
            </a:r>
          </a:p>
        </p:txBody>
      </p:sp>
    </p:spTree>
    <p:extLst>
      <p:ext uri="{BB962C8B-B14F-4D97-AF65-F5344CB8AC3E}">
        <p14:creationId xmlns:p14="http://schemas.microsoft.com/office/powerpoint/2010/main" val="204551409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TM02892315[[fn=Wisp]]</Template>
  <TotalTime>85</TotalTime>
  <Words>872</Words>
  <Application>Microsoft Office PowerPoint</Application>
  <PresentationFormat>Widescreen</PresentationFormat>
  <Paragraphs>69</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Century Gothic</vt:lpstr>
      <vt:lpstr>Wingdings 3</vt:lpstr>
      <vt:lpstr>Wisp</vt:lpstr>
      <vt:lpstr>Marketing Fundamentals</vt:lpstr>
      <vt:lpstr>There’s a distinct path…</vt:lpstr>
      <vt:lpstr>Here’s why this journey is important…</vt:lpstr>
      <vt:lpstr>Let’s take a quick look at each of the steps</vt:lpstr>
      <vt:lpstr>Let’s take a quick look at each of the steps</vt:lpstr>
      <vt:lpstr>Aware…</vt:lpstr>
      <vt:lpstr>Engage…</vt:lpstr>
      <vt:lpstr>Subscribe…</vt:lpstr>
      <vt:lpstr>Convert…</vt:lpstr>
      <vt:lpstr>Excite…</vt:lpstr>
      <vt:lpstr>Ascend…</vt:lpstr>
      <vt:lpstr>Advocate…</vt:lpstr>
      <vt:lpstr>Promote…</vt:lpstr>
      <vt:lpstr>In our next module…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Marketing Fundamentals</dc:title>
  <dc:creator>Tom Tubergen</dc:creator>
  <cp:lastModifiedBy>Tom Tubergen</cp:lastModifiedBy>
  <cp:revision>13</cp:revision>
  <dcterms:created xsi:type="dcterms:W3CDTF">2017-07-08T14:32:07Z</dcterms:created>
  <dcterms:modified xsi:type="dcterms:W3CDTF">2017-07-09T18:07:01Z</dcterms:modified>
</cp:coreProperties>
</file>