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7" r:id="rId2"/>
    <p:sldId id="279" r:id="rId3"/>
    <p:sldId id="280" r:id="rId4"/>
    <p:sldId id="281" r:id="rId5"/>
    <p:sldId id="285" r:id="rId6"/>
    <p:sldId id="282" r:id="rId7"/>
    <p:sldId id="283" r:id="rId8"/>
    <p:sldId id="284" r:id="rId9"/>
    <p:sldId id="286" r:id="rId10"/>
    <p:sldId id="288" r:id="rId11"/>
    <p:sldId id="287" r:id="rId12"/>
    <p:sldId id="289" r:id="rId13"/>
    <p:sldId id="290" r:id="rId14"/>
    <p:sldId id="291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674"/>
  </p:normalViewPr>
  <p:slideViewPr>
    <p:cSldViewPr snapToGrid="0" snapToObjects="1">
      <p:cViewPr varScale="1">
        <p:scale>
          <a:sx n="117" d="100"/>
          <a:sy n="117" d="100"/>
        </p:scale>
        <p:origin x="264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1F5B64-BD60-DC4E-8B1F-DDFA4CDD003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6AD9E33-FA54-6F41-8542-78B6D136338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259959D-724C-044C-9A15-77B1295F1F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2F8AA1-2E0E-D245-8C96-13AB87A8A1FD}" type="datetimeFigureOut">
              <a:rPr lang="en-US" smtClean="0"/>
              <a:t>4/7/18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DA2A0F3-24E2-144A-95CA-8C8D8531EE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00B6EFF-EA8E-964C-8628-88EA72F2B7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5F493-53E0-4F49-B4F0-C5F76FF153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32332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76BFDB-88C1-F845-8103-C586748301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3311D57-A7E8-BC40-B967-8F803E39205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6EAFF15-E79D-2944-B6EC-0023CEA888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2F8AA1-2E0E-D245-8C96-13AB87A8A1FD}" type="datetimeFigureOut">
              <a:rPr lang="en-US" smtClean="0"/>
              <a:t>4/7/18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4823A43-C30E-E442-9A5D-64B802C86C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09F2C3A-1828-F24C-838D-15F155795C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5F493-53E0-4F49-B4F0-C5F76FF153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01824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C9EBC8C-EC8F-DD41-9687-1613010D496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84B4F0C-D3F4-3C40-A052-276A006E6BD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DD5D4D6-B0C6-FC4B-8C86-19A27984B3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2F8AA1-2E0E-D245-8C96-13AB87A8A1FD}" type="datetimeFigureOut">
              <a:rPr lang="en-US" smtClean="0"/>
              <a:t>4/7/18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3749A4F-E67A-A44D-83FE-0FFCCE2702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9FDAC31-87DA-FD40-AB13-8010614591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5F493-53E0-4F49-B4F0-C5F76FF153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12220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7A29FF-6975-7C47-A1C7-FFAA5358DB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B00D431-AF15-304D-9076-BFA6F86D878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432A82B-8D66-224C-B5EE-B61987B76B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2F8AA1-2E0E-D245-8C96-13AB87A8A1FD}" type="datetimeFigureOut">
              <a:rPr lang="en-US" smtClean="0"/>
              <a:t>4/7/18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654C52-1E85-5F45-8A55-902E2B6C8F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0A37190-28DB-1D46-AA10-7289C2952A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5F493-53E0-4F49-B4F0-C5F76FF153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68782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DF6D06-42A7-3840-8037-30EE4F339A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F17AC3E-CAC1-074E-BA37-1A895F35DA7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395A2C5-03FA-2A46-AF93-B0748508CB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2F8AA1-2E0E-D245-8C96-13AB87A8A1FD}" type="datetimeFigureOut">
              <a:rPr lang="en-US" smtClean="0"/>
              <a:t>4/7/18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EA3989B-A156-9347-84B2-10F0FB1F9F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8E499DF-D5D6-8145-BEE9-A2FA6BB4A7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5F493-53E0-4F49-B4F0-C5F76FF153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48932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01CA60-32FA-F942-8FE9-8CB02AE963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F6B43A-1445-D745-B9B0-D0045B9E845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104C7B9-BE5D-8645-97A5-D2C7BB12909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0B5A858-7B30-0943-9154-BBBEA68F33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2F8AA1-2E0E-D245-8C96-13AB87A8A1FD}" type="datetimeFigureOut">
              <a:rPr lang="en-US" smtClean="0"/>
              <a:t>4/7/18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7C61D9A-476F-C648-8E83-0EDFA6973E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ECC1942-AE68-5A47-87D6-F6D365509C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5F493-53E0-4F49-B4F0-C5F76FF153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1857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E76089-4F01-1D44-B8CE-1C9778E903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7A1E768-BE18-3940-AB4A-8B1A7A51D3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A57F00F-5265-8B41-9AC3-3373BE2FF7B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C9A792B-2C47-C647-913B-05317056B94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D0FA4BE-D6A8-8845-872A-22807283714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C9F43D1-C1DC-A248-B18D-6090D4F1E6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2F8AA1-2E0E-D245-8C96-13AB87A8A1FD}" type="datetimeFigureOut">
              <a:rPr lang="en-US" smtClean="0"/>
              <a:t>4/7/18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EE78ED0-D744-E342-9EED-8EC8F2EA21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CE7B753-2E50-3441-B956-979123341C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5F493-53E0-4F49-B4F0-C5F76FF153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59874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3C8590-B9BA-7D47-88DB-A48B62158B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D3FFEB7-BF8D-E742-ADC9-B385F66D2A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2F8AA1-2E0E-D245-8C96-13AB87A8A1FD}" type="datetimeFigureOut">
              <a:rPr lang="en-US" smtClean="0"/>
              <a:t>4/7/18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D5DC699-0061-2B4E-9C8C-E518FC860F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7CF5E80-2AB3-674B-8D76-3F16F484FF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5F493-53E0-4F49-B4F0-C5F76FF153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68110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B038811-0946-0546-9522-2A5154570B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2F8AA1-2E0E-D245-8C96-13AB87A8A1FD}" type="datetimeFigureOut">
              <a:rPr lang="en-US" smtClean="0"/>
              <a:t>4/7/18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9CA269B-7A16-824B-9A13-E30044730E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2B732F4-457C-5247-B9B5-2D4E26D7E8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5F493-53E0-4F49-B4F0-C5F76FF153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64664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9ABD6B-3BB7-984B-A75D-D35EFB08E8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90A9AA-0EA8-5B4F-A7A2-297FB7D008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6F10AA7-9F5F-444E-92F2-1AB77CF635D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FB83F7B-64EE-C043-B12B-B7550AF113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2F8AA1-2E0E-D245-8C96-13AB87A8A1FD}" type="datetimeFigureOut">
              <a:rPr lang="en-US" smtClean="0"/>
              <a:t>4/7/18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0EA25C9-67DA-384C-8C8D-0DB24E63CA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4E4BEF8-A2E3-1240-AD08-6F00D54274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5F493-53E0-4F49-B4F0-C5F76FF153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6603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F3441B-EDE2-634D-9DF1-0922486C29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33719C2-EBBD-0B4F-A078-009BDD0D627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2DC8F58-1F32-9B4C-84D8-BA41C15591A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E0D057D-9165-B749-9AC9-C1198FB071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2F8AA1-2E0E-D245-8C96-13AB87A8A1FD}" type="datetimeFigureOut">
              <a:rPr lang="en-US" smtClean="0"/>
              <a:t>4/7/18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68C2F20-8100-0041-BCFE-04798FE5EB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EAC5D0D-B134-2F42-99A9-FEDFF3F2FC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5F493-53E0-4F49-B4F0-C5F76FF153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9532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97856FA-1989-4D48-89F4-50DEFC98CF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A477946-5FE6-3B47-965D-B4C062B4A9A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A427889-645B-6146-8368-D451DCF1447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2F8AA1-2E0E-D245-8C96-13AB87A8A1FD}" type="datetimeFigureOut">
              <a:rPr lang="en-US" smtClean="0"/>
              <a:t>4/7/18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2076063-1B21-1242-A517-F954A86BA9E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FB2009C-3793-9F4B-8CCD-A57D0DB1882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55F493-53E0-4F49-B4F0-C5F76FF153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57982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tiff"/><Relationship Id="rId2" Type="http://schemas.openxmlformats.org/officeDocument/2006/relationships/image" Target="../media/image2.tiff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tiff"/><Relationship Id="rId2" Type="http://schemas.openxmlformats.org/officeDocument/2006/relationships/image" Target="../media/image2.tiff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tiff"/><Relationship Id="rId2" Type="http://schemas.openxmlformats.org/officeDocument/2006/relationships/image" Target="../media/image2.tif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if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if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tiff"/><Relationship Id="rId2" Type="http://schemas.openxmlformats.org/officeDocument/2006/relationships/image" Target="../media/image2.tiff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tiff"/><Relationship Id="rId2" Type="http://schemas.openxmlformats.org/officeDocument/2006/relationships/image" Target="../media/image2.tiff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tiff"/><Relationship Id="rId2" Type="http://schemas.openxmlformats.org/officeDocument/2006/relationships/image" Target="../media/image2.tiff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tiff"/><Relationship Id="rId2" Type="http://schemas.openxmlformats.org/officeDocument/2006/relationships/image" Target="../media/image2.tiff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146302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3">
            <a:extLst>
              <a:ext uri="{FF2B5EF4-FFF2-40B4-BE49-F238E27FC236}">
                <a16:creationId xmlns:a16="http://schemas.microsoft.com/office/drawing/2014/main" id="{976BC8AD-6F4E-E744-BA63-0C53413843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715" y="25059"/>
            <a:ext cx="12177285" cy="684972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AC79496-D24A-8343-ABE7-64F4417ACD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6600" b="1" dirty="0"/>
              <a:t>ПРИМЕНЕНИЕ </a:t>
            </a:r>
            <a:r>
              <a:rPr lang="ru-RU" dirty="0"/>
              <a:t> 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F9BD79F-F39F-844E-AABE-A962EF5A66E8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Autofit/>
          </a:bodyPr>
          <a:lstStyle/>
          <a:p>
            <a:pPr marL="693738" lvl="2" indent="-227013"/>
            <a:r>
              <a:rPr lang="ru-RU" sz="2800" b="1" dirty="0"/>
              <a:t>Не приписывать себе и своим заслугам свое положение</a:t>
            </a:r>
            <a:endParaRPr lang="en-US" sz="2800" b="1" dirty="0"/>
          </a:p>
          <a:p>
            <a:pPr marL="693738" lvl="2" indent="-227013"/>
            <a:r>
              <a:rPr lang="ru-RU" sz="2800" b="1" dirty="0"/>
              <a:t>Полагаться на Бога, а не на богатства </a:t>
            </a:r>
            <a:endParaRPr lang="en-US" sz="2800" b="1" dirty="0"/>
          </a:p>
          <a:p>
            <a:pPr marL="693738" lvl="2" indent="-227013"/>
            <a:r>
              <a:rPr lang="ru-RU" sz="2800" b="1" dirty="0"/>
              <a:t>Делать то, что на благо другим</a:t>
            </a:r>
            <a:endParaRPr lang="en-US" sz="2800" b="1" dirty="0"/>
          </a:p>
          <a:p>
            <a:pPr marL="693738" lvl="2" indent="-227013"/>
            <a:r>
              <a:rPr lang="ru-RU" sz="2800" b="1" dirty="0"/>
              <a:t>Развивать хороший бизнес</a:t>
            </a:r>
          </a:p>
          <a:p>
            <a:pPr marL="693738" lvl="2" indent="-227013"/>
            <a:r>
              <a:rPr lang="ru-RU" sz="2800" b="1" dirty="0"/>
              <a:t>Были щедрыми</a:t>
            </a:r>
            <a:endParaRPr lang="en-US" sz="2800" b="1" dirty="0"/>
          </a:p>
          <a:p>
            <a:pPr marL="693738" indent="-227013"/>
            <a:r>
              <a:rPr lang="ru-RU" b="1" dirty="0"/>
              <a:t>Делились бы свободно</a:t>
            </a:r>
            <a:endParaRPr lang="en-US" b="1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8C53C6C-3532-E642-8BB0-BECCF7E10F2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60024" y="2209799"/>
            <a:ext cx="3973976" cy="2976646"/>
          </a:xfrm>
          <a:prstGeom prst="rect">
            <a:avLst/>
          </a:prstGeom>
        </p:spPr>
      </p:pic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E86BA3EB-60C5-574F-AB92-A6023E9AC6D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22912" y="1836510"/>
            <a:ext cx="4648200" cy="3967163"/>
          </a:xfrm>
        </p:spPr>
        <p:txBody>
          <a:bodyPr/>
          <a:lstStyle/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142565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7200" b="1" dirty="0">
                <a:latin typeface="+mn-lt"/>
              </a:rPr>
              <a:t>Рим. 5:3-5</a:t>
            </a:r>
            <a:endParaRPr lang="en-US" sz="7200" b="1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60914" y="1825625"/>
            <a:ext cx="8392886" cy="4351338"/>
          </a:xfrm>
        </p:spPr>
        <p:txBody>
          <a:bodyPr>
            <a:normAutofit fontScale="62500" lnSpcReduction="20000"/>
          </a:bodyPr>
          <a:lstStyle/>
          <a:p>
            <a:r>
              <a:rPr lang="ru-RU" sz="6600" b="1" dirty="0"/>
              <a:t>И не сим только, но хвалимся и скорбями, зная, что от скорби происходит терпение, 4 от терпения опытность, от опытности надежда, 5 а надежда не </a:t>
            </a:r>
            <a:r>
              <a:rPr lang="ru-RU" sz="6600" b="1" dirty="0" err="1"/>
              <a:t>постыжает</a:t>
            </a:r>
            <a:r>
              <a:rPr lang="ru-RU" sz="6600" b="1" dirty="0"/>
              <a:t>, потому что любовь Божия излилась в сердца наши Духом Святым, данным нам</a:t>
            </a:r>
            <a:r>
              <a:rPr lang="ru-RU" b="1" dirty="0"/>
              <a:t>.</a:t>
            </a:r>
            <a:r>
              <a:rPr lang="en-US" sz="3200" dirty="0">
                <a:effectLst/>
              </a:rPr>
              <a:t> </a:t>
            </a:r>
            <a:r>
              <a:rPr lang="ru-RU" sz="3000" b="1" dirty="0"/>
              <a:t> 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742716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3">
            <a:extLst>
              <a:ext uri="{FF2B5EF4-FFF2-40B4-BE49-F238E27FC236}">
                <a16:creationId xmlns:a16="http://schemas.microsoft.com/office/drawing/2014/main" id="{976BC8AD-6F4E-E744-BA63-0C53413843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715" y="25059"/>
            <a:ext cx="12177285" cy="684972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AC79496-D24A-8343-ABE7-64F4417ACD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6600" b="1" dirty="0"/>
              <a:t>ПРИМЕНЕНИЕ </a:t>
            </a:r>
            <a:r>
              <a:rPr lang="ru-RU" dirty="0"/>
              <a:t> 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F9BD79F-F39F-844E-AABE-A962EF5A66E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426028"/>
            <a:ext cx="5181600" cy="4963885"/>
          </a:xfrm>
        </p:spPr>
        <p:txBody>
          <a:bodyPr>
            <a:noAutofit/>
          </a:bodyPr>
          <a:lstStyle/>
          <a:p>
            <a:pPr marL="693738" lvl="2" indent="-227013"/>
            <a:r>
              <a:rPr lang="ru-RU" sz="2400" b="1" dirty="0"/>
              <a:t>Радоваться притеснениям за Христа Фил. 1:29</a:t>
            </a:r>
            <a:endParaRPr lang="en-US" sz="2400" b="1" dirty="0"/>
          </a:p>
          <a:p>
            <a:pPr marL="693738" lvl="2" indent="-227013"/>
            <a:r>
              <a:rPr lang="ru-RU" sz="2400" b="1" dirty="0"/>
              <a:t>Притеснение производит терпение, которое сродни вере. Иова 2:10 </a:t>
            </a:r>
          </a:p>
          <a:p>
            <a:pPr marL="693738" lvl="2" indent="-227013"/>
            <a:r>
              <a:rPr lang="ru-RU" sz="2400" b="1" dirty="0"/>
              <a:t>Приобретенный опыт страданий формирует наш характер и укрепляет нашу надежду. Евреям 10:36 </a:t>
            </a:r>
          </a:p>
          <a:p>
            <a:pPr marL="693738" lvl="2" indent="-227013"/>
            <a:r>
              <a:rPr lang="ru-RU" sz="2400" b="1" dirty="0"/>
              <a:t>Трудности и испытания только укрепляют нашу надежду. Рим. 5:5</a:t>
            </a:r>
          </a:p>
          <a:p>
            <a:pPr marL="693738" lvl="2" indent="-227013"/>
            <a:r>
              <a:rPr lang="ru-RU" sz="2400" b="1" dirty="0"/>
              <a:t>Уже сейчас мы испытываем в нашей жизни Божью любовь. </a:t>
            </a:r>
            <a:endParaRPr lang="en-US" sz="2400" b="1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8C53C6C-3532-E642-8BB0-BECCF7E10F2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60024" y="2209799"/>
            <a:ext cx="3973976" cy="2976646"/>
          </a:xfrm>
          <a:prstGeom prst="rect">
            <a:avLst/>
          </a:prstGeom>
        </p:spPr>
      </p:pic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E86BA3EB-60C5-574F-AB92-A6023E9AC6D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22912" y="1836510"/>
            <a:ext cx="4648200" cy="3967163"/>
          </a:xfrm>
        </p:spPr>
        <p:txBody>
          <a:bodyPr/>
          <a:lstStyle/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563454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715" y="25059"/>
            <a:ext cx="12177285" cy="684972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78629" y="3021859"/>
            <a:ext cx="8233228" cy="1325563"/>
          </a:xfrm>
        </p:spPr>
        <p:txBody>
          <a:bodyPr>
            <a:noAutofit/>
          </a:bodyPr>
          <a:lstStyle/>
          <a:p>
            <a:endParaRPr lang="en-US" sz="9600" b="1" dirty="0">
              <a:latin typeface="Calibri" charset="0"/>
              <a:ea typeface="Calibri" charset="0"/>
              <a:cs typeface="Calibri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C9C162E-4AB2-E043-B36E-8167BF99272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85243" y="1303620"/>
            <a:ext cx="7620000" cy="4292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060363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715" y="25059"/>
            <a:ext cx="12177285" cy="684972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78629" y="3021859"/>
            <a:ext cx="8233228" cy="1325563"/>
          </a:xfrm>
        </p:spPr>
        <p:txBody>
          <a:bodyPr>
            <a:noAutofit/>
          </a:bodyPr>
          <a:lstStyle/>
          <a:p>
            <a:pPr algn="ctr"/>
            <a:r>
              <a:rPr lang="ru-RU" sz="9800" b="1" dirty="0">
                <a:latin typeface="+mn-lt"/>
              </a:rPr>
              <a:t>Подчини Богу свою жизнь</a:t>
            </a:r>
            <a:endParaRPr lang="en-US" sz="9800" b="1" dirty="0">
              <a:latin typeface="+mn-lt"/>
              <a:ea typeface="Calibri" charset="0"/>
              <a:cs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57510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715" y="25059"/>
            <a:ext cx="12177285" cy="684972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78629" y="3021859"/>
            <a:ext cx="8233228" cy="1325563"/>
          </a:xfrm>
        </p:spPr>
        <p:txBody>
          <a:bodyPr>
            <a:noAutofit/>
          </a:bodyPr>
          <a:lstStyle/>
          <a:p>
            <a:r>
              <a:rPr lang="ru-RU" sz="9600" b="1" dirty="0">
                <a:latin typeface="Calibri" charset="0"/>
                <a:ea typeface="Calibri" charset="0"/>
                <a:cs typeface="Calibri" charset="0"/>
              </a:rPr>
              <a:t>СЕЛФИ ИЗ АДА</a:t>
            </a:r>
            <a:br>
              <a:rPr lang="ru-RU" sz="9600" b="1" dirty="0">
                <a:latin typeface="Calibri" charset="0"/>
                <a:ea typeface="Calibri" charset="0"/>
                <a:cs typeface="Calibri" charset="0"/>
              </a:rPr>
            </a:br>
            <a:r>
              <a:rPr lang="ru-RU" sz="9600" b="1" dirty="0">
                <a:latin typeface="Calibri" charset="0"/>
                <a:ea typeface="Calibri" charset="0"/>
                <a:cs typeface="Calibri" charset="0"/>
              </a:rPr>
              <a:t>ЛУКИ 16:19-31</a:t>
            </a:r>
            <a:endParaRPr lang="en-US" sz="9600" b="1" dirty="0">
              <a:latin typeface="Calibri" charset="0"/>
              <a:ea typeface="Calibri" charset="0"/>
              <a:cs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73740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7200" b="1" dirty="0">
                <a:latin typeface="+mn-lt"/>
              </a:rPr>
              <a:t>ЛУКИ 16:19-31</a:t>
            </a:r>
            <a:endParaRPr lang="en-US" sz="7200" b="1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60914" y="1825625"/>
            <a:ext cx="8392886" cy="4351338"/>
          </a:xfrm>
        </p:spPr>
        <p:txBody>
          <a:bodyPr>
            <a:normAutofit fontScale="85000" lnSpcReduction="20000"/>
          </a:bodyPr>
          <a:lstStyle/>
          <a:p>
            <a:r>
              <a:rPr lang="ru-RU" sz="3000" b="1" dirty="0"/>
              <a:t>19 Некоторый человек был богат, одевался в порфиру и виссон и каждый день пиршествовал блистательно. 20 Был также некоторый нищий, именем Лазарь, который лежал у ворот его в струпьях 21 и желал напитаться крошками, падающими со стола богача, и псы, приходя, лизали струпья его. 22 Умер нищий и отнесен был Ангелами на лоно </a:t>
            </a:r>
            <a:r>
              <a:rPr lang="ru-RU" sz="3000" b="1" dirty="0" err="1"/>
              <a:t>Авраамово</a:t>
            </a:r>
            <a:r>
              <a:rPr lang="ru-RU" sz="3000" b="1" dirty="0"/>
              <a:t>. Умер и богач, и похоронили его. 23 И в аде, будучи в муках, он поднял глаза свои, увидел вдали Авраама и Лазаря на лоне его 24 и, возопив, сказал: отче Аврааме! умилосердись надо мною и пошли Лазаря, чтобы омочил конец перста своего в воде и прохладил язык мой, ибо я мучаюсь в пламени сем. 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18239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7200" b="1" dirty="0">
                <a:latin typeface="+mn-lt"/>
              </a:rPr>
              <a:t>ЛУКИ 16:19-31</a:t>
            </a:r>
            <a:endParaRPr lang="en-US" sz="7200" b="1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60914" y="1825625"/>
            <a:ext cx="8392886" cy="4351338"/>
          </a:xfrm>
        </p:spPr>
        <p:txBody>
          <a:bodyPr>
            <a:normAutofit fontScale="92500" lnSpcReduction="20000"/>
          </a:bodyPr>
          <a:lstStyle/>
          <a:p>
            <a:r>
              <a:rPr lang="ru-RU" b="1" dirty="0"/>
              <a:t>25 Но Авраам сказал: чадо! вспомни, что ты получил уже доброе твое в жизни твоей, а Лазарь - злое; ныне же он здесь утешается, а ты страдаешь; 26 и сверх всего того между нами и вами утверждена великая пропасть, так что хотящие перейти отсюда к вам не могут, также и оттуда к нам не переходят. 27 Тогда сказал он: так прошу тебя, отче, пошли его в дом отца моего, 28 ибо у меня пять братьев; пусть он засвидетельствует им, чтобы и они не пришли в это место мучения. 29 Авраам сказал ему: у них есть Моисей и пророки; пусть слушают их. 30 Он же сказал: нет, отче Аврааме, но если кто из мертвых придет к ним, покаются. 31 Тогда </a:t>
            </a:r>
            <a:r>
              <a:rPr lang="ru-RU" b="1" i="1" dirty="0"/>
              <a:t>Авраам</a:t>
            </a:r>
            <a:r>
              <a:rPr lang="ru-RU" b="1" dirty="0"/>
              <a:t> сказал ему: если Моисея и пророков не слушают, то если бы кто и из мертвых воскрес, не поверят. 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26595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3">
            <a:extLst>
              <a:ext uri="{FF2B5EF4-FFF2-40B4-BE49-F238E27FC236}">
                <a16:creationId xmlns:a16="http://schemas.microsoft.com/office/drawing/2014/main" id="{976BC8AD-6F4E-E744-BA63-0C53413843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715" y="25059"/>
            <a:ext cx="12177285" cy="684972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AC79496-D24A-8343-ABE7-64F4417ACD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6600" b="1" dirty="0"/>
              <a:t>БОГАТЫЙ</a:t>
            </a:r>
            <a:r>
              <a:rPr lang="ru-RU" dirty="0"/>
              <a:t> </a:t>
            </a:r>
            <a:endParaRPr lang="en-US" dirty="0"/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088B9B2F-BE53-824C-85A6-459D1D9B040B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2503714" y="1823098"/>
            <a:ext cx="3341915" cy="4359681"/>
          </a:xfrm>
          <a:prstGeom prst="rect">
            <a:avLst/>
          </a:prstGeo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F9BD79F-F39F-844E-AABE-A962EF5A66E8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Autofit/>
          </a:bodyPr>
          <a:lstStyle/>
          <a:p>
            <a:pPr marL="693738" lvl="1" indent="-227013"/>
            <a:r>
              <a:rPr lang="ru-RU" sz="2600" b="1" dirty="0"/>
              <a:t>Богатый – евреи считали богатство знаком Божьей расположенности</a:t>
            </a:r>
            <a:endParaRPr lang="en-US" sz="2600" b="1" dirty="0"/>
          </a:p>
          <a:p>
            <a:pPr marL="693738" lvl="1" indent="-227013"/>
            <a:r>
              <a:rPr lang="ru-RU" sz="2600" b="1" dirty="0"/>
              <a:t>Высокое положение в обществе – одевался в порфиру</a:t>
            </a:r>
            <a:endParaRPr lang="en-US" sz="2600" b="1" dirty="0"/>
          </a:p>
          <a:p>
            <a:pPr marL="693738" lvl="1" indent="-227013"/>
            <a:r>
              <a:rPr lang="ru-RU" sz="2600" b="1" dirty="0"/>
              <a:t>Роскошь – </a:t>
            </a:r>
            <a:r>
              <a:rPr lang="ru-RU" sz="2600" b="1" dirty="0" err="1"/>
              <a:t>висон</a:t>
            </a:r>
            <a:r>
              <a:rPr lang="ru-RU" sz="2600" b="1" dirty="0"/>
              <a:t> – лен мягкий и нежный, белого или желтого цвета</a:t>
            </a:r>
            <a:endParaRPr lang="en-US" sz="2600" b="1" dirty="0"/>
          </a:p>
          <a:p>
            <a:pPr marL="693738" indent="-227013"/>
            <a:r>
              <a:rPr lang="ru-RU" sz="2600" b="1" dirty="0"/>
              <a:t>Пиршествовал на показ каждый день</a:t>
            </a:r>
            <a:endParaRPr lang="en-US" sz="2600" b="1" dirty="0"/>
          </a:p>
        </p:txBody>
      </p:sp>
    </p:spTree>
    <p:extLst>
      <p:ext uri="{BB962C8B-B14F-4D97-AF65-F5344CB8AC3E}">
        <p14:creationId xmlns:p14="http://schemas.microsoft.com/office/powerpoint/2010/main" val="40771285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3">
            <a:extLst>
              <a:ext uri="{FF2B5EF4-FFF2-40B4-BE49-F238E27FC236}">
                <a16:creationId xmlns:a16="http://schemas.microsoft.com/office/drawing/2014/main" id="{976BC8AD-6F4E-E744-BA63-0C53413843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715" y="25059"/>
            <a:ext cx="12177285" cy="684972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AC79496-D24A-8343-ABE7-64F4417ACD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6600" b="1" dirty="0"/>
              <a:t>БЕДНЫЙ</a:t>
            </a:r>
            <a:r>
              <a:rPr lang="ru-RU" dirty="0"/>
              <a:t> 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F9BD79F-F39F-844E-AABE-A962EF5A66E8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Autofit/>
          </a:bodyPr>
          <a:lstStyle/>
          <a:p>
            <a:pPr marL="693738" lvl="1" indent="-227013"/>
            <a:r>
              <a:rPr lang="ru-RU" sz="2600" b="1" dirty="0"/>
              <a:t>Бедный – евреи считали бедность признаком проклятия </a:t>
            </a:r>
            <a:endParaRPr lang="en-US" sz="2600" b="1" dirty="0"/>
          </a:p>
          <a:p>
            <a:pPr marL="693738" lvl="1" indent="-227013"/>
            <a:r>
              <a:rPr lang="ru-RU" sz="2600" b="1" dirty="0"/>
              <a:t>Физические страдания – статус близкий к прокаженному или состоянию Иова</a:t>
            </a:r>
            <a:endParaRPr lang="en-US" sz="2600" b="1" dirty="0"/>
          </a:p>
          <a:p>
            <a:pPr marL="693738" lvl="1" indent="-227013"/>
            <a:r>
              <a:rPr lang="ru-RU" sz="2600" b="1" dirty="0"/>
              <a:t>Не мог прокормить себя </a:t>
            </a:r>
            <a:endParaRPr lang="en-US" sz="2600" b="1" dirty="0"/>
          </a:p>
          <a:p>
            <a:pPr marL="693738" lvl="1" indent="-227013"/>
            <a:r>
              <a:rPr lang="ru-RU" sz="2600" b="1" dirty="0"/>
              <a:t>Не чистый и вне общества</a:t>
            </a:r>
          </a:p>
          <a:p>
            <a:pPr marL="693738" lvl="1" indent="-227013"/>
            <a:r>
              <a:rPr lang="ru-RU" sz="2600" b="1" dirty="0" err="1"/>
              <a:t>Лузер</a:t>
            </a:r>
            <a:r>
              <a:rPr lang="ru-RU" sz="2600" b="1" dirty="0"/>
              <a:t> – значение имени</a:t>
            </a:r>
            <a:endParaRPr lang="en-US" sz="2600" b="1" dirty="0"/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9DEA3573-83E6-AD48-B34C-24FBA2B9B251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2532743" y="1825625"/>
            <a:ext cx="3336904" cy="4353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78738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3">
            <a:extLst>
              <a:ext uri="{FF2B5EF4-FFF2-40B4-BE49-F238E27FC236}">
                <a16:creationId xmlns:a16="http://schemas.microsoft.com/office/drawing/2014/main" id="{976BC8AD-6F4E-E744-BA63-0C53413843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715" y="25059"/>
            <a:ext cx="12177285" cy="684972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AC79496-D24A-8343-ABE7-64F4417ACD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6600" b="1" dirty="0"/>
              <a:t>АД</a:t>
            </a:r>
            <a:endParaRPr lang="en-US" sz="6600" b="1" dirty="0"/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F7D9B8CE-8DBA-5A47-8D56-E752056C1223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838200" y="2058194"/>
            <a:ext cx="5181600" cy="3886200"/>
          </a:xfrm>
          <a:prstGeom prst="rect">
            <a:avLst/>
          </a:prstGeo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F9BD79F-F39F-844E-AABE-A962EF5A66E8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Autofit/>
          </a:bodyPr>
          <a:lstStyle/>
          <a:p>
            <a:pPr marL="693738" lvl="2" indent="-227013"/>
            <a:r>
              <a:rPr lang="ru-RU" sz="2400" b="1" dirty="0"/>
              <a:t>огонь неугасимый Матфея 3:12, 5:22, 18:19</a:t>
            </a:r>
            <a:endParaRPr lang="en-US" sz="2400" b="1" dirty="0"/>
          </a:p>
          <a:p>
            <a:pPr marL="693738" lvl="2" indent="-227013"/>
            <a:r>
              <a:rPr lang="ru-RU" sz="2400" b="1" dirty="0"/>
              <a:t>осуждение Матфея 23:33</a:t>
            </a:r>
            <a:endParaRPr lang="en-US" sz="2400" b="1" dirty="0"/>
          </a:p>
          <a:p>
            <a:pPr marL="693738" lvl="2" indent="-227013"/>
            <a:r>
              <a:rPr lang="ru-RU" sz="2400" b="1" dirty="0"/>
              <a:t>печь огненная Матфея 13:42,50</a:t>
            </a:r>
            <a:endParaRPr lang="en-US" sz="2400" b="1" dirty="0"/>
          </a:p>
          <a:p>
            <a:pPr marL="693738" lvl="2" indent="-227013"/>
            <a:r>
              <a:rPr lang="ru-RU" sz="2400" b="1" dirty="0"/>
              <a:t>мрак тьмы Иуды 13</a:t>
            </a:r>
            <a:endParaRPr lang="en-US" sz="2400" b="1" dirty="0"/>
          </a:p>
          <a:p>
            <a:pPr marL="693738" lvl="2" indent="-227013"/>
            <a:r>
              <a:rPr lang="ru-RU" sz="2400" b="1" dirty="0"/>
              <a:t>огонь вечные, приготовленный дьяволу и ангелам его </a:t>
            </a:r>
            <a:r>
              <a:rPr lang="ru-RU" sz="2400" b="1" dirty="0" err="1"/>
              <a:t>Матф</a:t>
            </a:r>
            <a:r>
              <a:rPr lang="ru-RU" sz="2400" b="1" dirty="0"/>
              <a:t>. 25:41</a:t>
            </a:r>
            <a:endParaRPr lang="en-US" sz="2400" b="1" dirty="0"/>
          </a:p>
          <a:p>
            <a:pPr marL="693738" lvl="2" indent="-227013"/>
            <a:r>
              <a:rPr lang="ru-RU" sz="2400" b="1" dirty="0"/>
              <a:t>муки и жажда Луки 16:23-24</a:t>
            </a:r>
            <a:endParaRPr lang="en-US" sz="2400" b="1" dirty="0"/>
          </a:p>
          <a:p>
            <a:pPr marL="693738" indent="-227013"/>
            <a:r>
              <a:rPr lang="ru-RU" sz="2400" b="1" dirty="0"/>
              <a:t>суть страдания – разделение с Богом. Псалом 41:1-2 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36767828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3">
            <a:extLst>
              <a:ext uri="{FF2B5EF4-FFF2-40B4-BE49-F238E27FC236}">
                <a16:creationId xmlns:a16="http://schemas.microsoft.com/office/drawing/2014/main" id="{976BC8AD-6F4E-E744-BA63-0C53413843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715" y="25059"/>
            <a:ext cx="12177285" cy="684972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AC79496-D24A-8343-ABE7-64F4417ACD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6600" b="1" dirty="0"/>
              <a:t>ХРИСТОС </a:t>
            </a:r>
            <a:endParaRPr lang="en-US" sz="6600" b="1" dirty="0"/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DB45DBBC-9D1E-004C-9DEE-6BB61CB11D91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838200" y="2062512"/>
            <a:ext cx="5181600" cy="3877564"/>
          </a:xfrm>
          <a:prstGeom prst="rect">
            <a:avLst/>
          </a:prstGeo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F9BD79F-F39F-844E-AABE-A962EF5A66E8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Autofit/>
          </a:bodyPr>
          <a:lstStyle/>
          <a:p>
            <a:pPr marL="693738" lvl="2" indent="-227013"/>
            <a:r>
              <a:rPr lang="ru-RU" sz="5400" b="1" dirty="0"/>
              <a:t>Рим. 3:23</a:t>
            </a:r>
            <a:endParaRPr lang="en-US" sz="5400" dirty="0"/>
          </a:p>
          <a:p>
            <a:pPr marL="693738" lvl="2" indent="-227013"/>
            <a:r>
              <a:rPr lang="ru-RU" sz="5400" b="1" dirty="0"/>
              <a:t>Рим. 6:23</a:t>
            </a:r>
            <a:endParaRPr lang="en-US" sz="5400" dirty="0"/>
          </a:p>
          <a:p>
            <a:pPr marL="693738" lvl="2" indent="-227013"/>
            <a:r>
              <a:rPr lang="ru-RU" sz="5400" b="1" dirty="0"/>
              <a:t>Рим. 4:25</a:t>
            </a:r>
            <a:endParaRPr lang="en-US" sz="5400" dirty="0"/>
          </a:p>
          <a:p>
            <a:pPr marL="693738" lvl="2" indent="-227013"/>
            <a:r>
              <a:rPr lang="ru-RU" sz="5400" b="1" dirty="0" err="1"/>
              <a:t>Иоана</a:t>
            </a:r>
            <a:r>
              <a:rPr lang="ru-RU" sz="5400" b="1" dirty="0"/>
              <a:t> 3:36</a:t>
            </a:r>
            <a:endParaRPr lang="en-US" sz="5400" dirty="0"/>
          </a:p>
          <a:p>
            <a:pPr marL="693738" indent="-227013"/>
            <a:r>
              <a:rPr lang="ru-RU" sz="5400" b="1" dirty="0"/>
              <a:t>1Иоана 1:9</a:t>
            </a:r>
            <a:r>
              <a:rPr lang="ru-RU" sz="5400" dirty="0"/>
              <a:t> </a:t>
            </a:r>
            <a:endParaRPr lang="en-US" sz="5400" dirty="0"/>
          </a:p>
        </p:txBody>
      </p:sp>
    </p:spTree>
    <p:extLst>
      <p:ext uri="{BB962C8B-B14F-4D97-AF65-F5344CB8AC3E}">
        <p14:creationId xmlns:p14="http://schemas.microsoft.com/office/powerpoint/2010/main" val="49407297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7200" b="1" dirty="0">
                <a:latin typeface="+mn-lt"/>
              </a:rPr>
              <a:t>1 Тим. 6:17-19</a:t>
            </a:r>
            <a:endParaRPr lang="en-US" sz="7200" b="1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60914" y="1825625"/>
            <a:ext cx="8392886" cy="4351338"/>
          </a:xfrm>
        </p:spPr>
        <p:txBody>
          <a:bodyPr>
            <a:normAutofit lnSpcReduction="10000"/>
          </a:bodyPr>
          <a:lstStyle/>
          <a:p>
            <a:r>
              <a:rPr lang="ru-RU" sz="3200" b="1" dirty="0"/>
              <a:t>Богатых в настоящем веке увещевай, чтобы они не высоко думали </a:t>
            </a:r>
            <a:r>
              <a:rPr lang="ru-RU" sz="3200" b="1" i="1" dirty="0"/>
              <a:t>о себе</a:t>
            </a:r>
            <a:r>
              <a:rPr lang="ru-RU" sz="3200" b="1" dirty="0"/>
              <a:t> и уповали не на богатство неверное, но на Бога </a:t>
            </a:r>
            <a:r>
              <a:rPr lang="ru-RU" sz="3200" b="1" dirty="0" err="1"/>
              <a:t>живаго</a:t>
            </a:r>
            <a:r>
              <a:rPr lang="ru-RU" sz="3200" b="1" dirty="0"/>
              <a:t>, дающего нам все обильно для наслаждения; 18 чтобы они благодетельствовали, богатели добрыми делами, были щедры и общительны, 19 собирая себе сокровище, доброе основание для будущего, чтобы достигнуть вечной жизни.</a:t>
            </a:r>
            <a:r>
              <a:rPr lang="en-US" sz="3200" dirty="0">
                <a:effectLst/>
              </a:rPr>
              <a:t> </a:t>
            </a:r>
            <a:r>
              <a:rPr lang="ru-RU" sz="3200" b="1" dirty="0"/>
              <a:t> 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443605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616</TotalTime>
  <Words>386</Words>
  <Application>Microsoft Macintosh PowerPoint</Application>
  <PresentationFormat>Widescreen</PresentationFormat>
  <Paragraphs>48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8" baseType="lpstr">
      <vt:lpstr>Arial</vt:lpstr>
      <vt:lpstr>Calibri</vt:lpstr>
      <vt:lpstr>Calibri Light</vt:lpstr>
      <vt:lpstr>Office Theme</vt:lpstr>
      <vt:lpstr>PowerPoint Presentation</vt:lpstr>
      <vt:lpstr>СЕЛФИ ИЗ АДА ЛУКИ 16:19-31</vt:lpstr>
      <vt:lpstr>ЛУКИ 16:19-31</vt:lpstr>
      <vt:lpstr>ЛУКИ 16:19-31</vt:lpstr>
      <vt:lpstr>БОГАТЫЙ </vt:lpstr>
      <vt:lpstr>БЕДНЫЙ </vt:lpstr>
      <vt:lpstr>АД</vt:lpstr>
      <vt:lpstr>ХРИСТОС </vt:lpstr>
      <vt:lpstr>1 Тим. 6:17-19</vt:lpstr>
      <vt:lpstr>ПРИМЕНЕНИЕ  </vt:lpstr>
      <vt:lpstr>Рим. 5:3-5</vt:lpstr>
      <vt:lpstr>ПРИМЕНЕНИЕ  </vt:lpstr>
      <vt:lpstr>PowerPoint Presentation</vt:lpstr>
      <vt:lpstr>Подчини Богу свою жизнь</vt:lpstr>
    </vt:vector>
  </TitlesOfParts>
  <Company/>
  <LinksUpToDate>false</LinksUpToDate>
  <SharedDoc>false</SharedDoc>
  <HyperlinksChanged>false</HyperlinksChanged>
  <AppVersion>16.0011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sergey perevyshko</dc:creator>
  <cp:lastModifiedBy>sergey perevyshko</cp:lastModifiedBy>
  <cp:revision>9</cp:revision>
  <dcterms:created xsi:type="dcterms:W3CDTF">2018-04-07T18:21:39Z</dcterms:created>
  <dcterms:modified xsi:type="dcterms:W3CDTF">2018-04-08T04:38:30Z</dcterms:modified>
</cp:coreProperties>
</file>