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59" r:id="rId5"/>
    <p:sldId id="261" r:id="rId6"/>
    <p:sldId id="262" r:id="rId7"/>
    <p:sldId id="263" r:id="rId8"/>
    <p:sldId id="265" r:id="rId9"/>
    <p:sldId id="264" r:id="rId10"/>
    <p:sldId id="266" r:id="rId11"/>
    <p:sldId id="267" r:id="rId12"/>
    <p:sldId id="268" r:id="rId13"/>
    <p:sldId id="269" r:id="rId14"/>
    <p:sldId id="270" r:id="rId15"/>
    <p:sldId id="271"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1"/>
    <p:restoredTop sz="95921"/>
  </p:normalViewPr>
  <p:slideViewPr>
    <p:cSldViewPr snapToGrid="0" snapToObjects="1">
      <p:cViewPr varScale="1">
        <p:scale>
          <a:sx n="90" d="100"/>
          <a:sy n="90" d="100"/>
        </p:scale>
        <p:origin x="232" y="7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E2819D1-F380-0D4A-A6D8-4349B354E0B9}" type="datetimeFigureOut">
              <a:rPr lang="en-US" smtClean="0"/>
              <a:t>6/1/21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6FB386-72D7-A74C-AEA5-070A0D66AF08}" type="slidenum">
              <a:rPr lang="en-US" smtClean="0"/>
              <a:t>‹#›</a:t>
            </a:fld>
            <a:endParaRPr lang="en-US"/>
          </a:p>
        </p:txBody>
      </p:sp>
    </p:spTree>
    <p:extLst>
      <p:ext uri="{BB962C8B-B14F-4D97-AF65-F5344CB8AC3E}">
        <p14:creationId xmlns:p14="http://schemas.microsoft.com/office/powerpoint/2010/main" val="24486564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E2819D1-F380-0D4A-A6D8-4349B354E0B9}" type="datetimeFigureOut">
              <a:rPr lang="en-US" smtClean="0"/>
              <a:t>6/1/21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6FB386-72D7-A74C-AEA5-070A0D66AF08}" type="slidenum">
              <a:rPr lang="en-US" smtClean="0"/>
              <a:t>‹#›</a:t>
            </a:fld>
            <a:endParaRPr lang="en-US"/>
          </a:p>
        </p:txBody>
      </p:sp>
    </p:spTree>
    <p:extLst>
      <p:ext uri="{BB962C8B-B14F-4D97-AF65-F5344CB8AC3E}">
        <p14:creationId xmlns:p14="http://schemas.microsoft.com/office/powerpoint/2010/main" val="36396824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E2819D1-F380-0D4A-A6D8-4349B354E0B9}" type="datetimeFigureOut">
              <a:rPr lang="en-US" smtClean="0"/>
              <a:t>6/1/21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6FB386-72D7-A74C-AEA5-070A0D66AF08}" type="slidenum">
              <a:rPr lang="en-US" smtClean="0"/>
              <a:t>‹#›</a:t>
            </a:fld>
            <a:endParaRPr lang="en-US"/>
          </a:p>
        </p:txBody>
      </p:sp>
    </p:spTree>
    <p:extLst>
      <p:ext uri="{BB962C8B-B14F-4D97-AF65-F5344CB8AC3E}">
        <p14:creationId xmlns:p14="http://schemas.microsoft.com/office/powerpoint/2010/main" val="16406750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E2819D1-F380-0D4A-A6D8-4349B354E0B9}" type="datetimeFigureOut">
              <a:rPr lang="en-US" smtClean="0"/>
              <a:t>6/1/21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6FB386-72D7-A74C-AEA5-070A0D66AF08}" type="slidenum">
              <a:rPr lang="en-US" smtClean="0"/>
              <a:t>‹#›</a:t>
            </a:fld>
            <a:endParaRPr lang="en-US"/>
          </a:p>
        </p:txBody>
      </p:sp>
    </p:spTree>
    <p:extLst>
      <p:ext uri="{BB962C8B-B14F-4D97-AF65-F5344CB8AC3E}">
        <p14:creationId xmlns:p14="http://schemas.microsoft.com/office/powerpoint/2010/main" val="3529614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E2819D1-F380-0D4A-A6D8-4349B354E0B9}" type="datetimeFigureOut">
              <a:rPr lang="en-US" smtClean="0"/>
              <a:t>6/1/21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6FB386-72D7-A74C-AEA5-070A0D66AF08}" type="slidenum">
              <a:rPr lang="en-US" smtClean="0"/>
              <a:t>‹#›</a:t>
            </a:fld>
            <a:endParaRPr lang="en-US"/>
          </a:p>
        </p:txBody>
      </p:sp>
    </p:spTree>
    <p:extLst>
      <p:ext uri="{BB962C8B-B14F-4D97-AF65-F5344CB8AC3E}">
        <p14:creationId xmlns:p14="http://schemas.microsoft.com/office/powerpoint/2010/main" val="28866468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E2819D1-F380-0D4A-A6D8-4349B354E0B9}" type="datetimeFigureOut">
              <a:rPr lang="en-US" smtClean="0"/>
              <a:t>6/1/21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6FB386-72D7-A74C-AEA5-070A0D66AF08}" type="slidenum">
              <a:rPr lang="en-US" smtClean="0"/>
              <a:t>‹#›</a:t>
            </a:fld>
            <a:endParaRPr lang="en-US"/>
          </a:p>
        </p:txBody>
      </p:sp>
    </p:spTree>
    <p:extLst>
      <p:ext uri="{BB962C8B-B14F-4D97-AF65-F5344CB8AC3E}">
        <p14:creationId xmlns:p14="http://schemas.microsoft.com/office/powerpoint/2010/main" val="34549285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E2819D1-F380-0D4A-A6D8-4349B354E0B9}" type="datetimeFigureOut">
              <a:rPr lang="en-US" smtClean="0"/>
              <a:t>6/1/21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36FB386-72D7-A74C-AEA5-070A0D66AF08}" type="slidenum">
              <a:rPr lang="en-US" smtClean="0"/>
              <a:t>‹#›</a:t>
            </a:fld>
            <a:endParaRPr lang="en-US"/>
          </a:p>
        </p:txBody>
      </p:sp>
    </p:spTree>
    <p:extLst>
      <p:ext uri="{BB962C8B-B14F-4D97-AF65-F5344CB8AC3E}">
        <p14:creationId xmlns:p14="http://schemas.microsoft.com/office/powerpoint/2010/main" val="30881571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E2819D1-F380-0D4A-A6D8-4349B354E0B9}" type="datetimeFigureOut">
              <a:rPr lang="en-US" smtClean="0"/>
              <a:t>6/1/21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36FB386-72D7-A74C-AEA5-070A0D66AF08}" type="slidenum">
              <a:rPr lang="en-US" smtClean="0"/>
              <a:t>‹#›</a:t>
            </a:fld>
            <a:endParaRPr lang="en-US"/>
          </a:p>
        </p:txBody>
      </p:sp>
    </p:spTree>
    <p:extLst>
      <p:ext uri="{BB962C8B-B14F-4D97-AF65-F5344CB8AC3E}">
        <p14:creationId xmlns:p14="http://schemas.microsoft.com/office/powerpoint/2010/main" val="22766334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2819D1-F380-0D4A-A6D8-4349B354E0B9}" type="datetimeFigureOut">
              <a:rPr lang="en-US" smtClean="0"/>
              <a:t>6/1/21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36FB386-72D7-A74C-AEA5-070A0D66AF08}" type="slidenum">
              <a:rPr lang="en-US" smtClean="0"/>
              <a:t>‹#›</a:t>
            </a:fld>
            <a:endParaRPr lang="en-US"/>
          </a:p>
        </p:txBody>
      </p:sp>
    </p:spTree>
    <p:extLst>
      <p:ext uri="{BB962C8B-B14F-4D97-AF65-F5344CB8AC3E}">
        <p14:creationId xmlns:p14="http://schemas.microsoft.com/office/powerpoint/2010/main" val="1018317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E2819D1-F380-0D4A-A6D8-4349B354E0B9}" type="datetimeFigureOut">
              <a:rPr lang="en-US" smtClean="0"/>
              <a:t>6/1/21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6FB386-72D7-A74C-AEA5-070A0D66AF08}" type="slidenum">
              <a:rPr lang="en-US" smtClean="0"/>
              <a:t>‹#›</a:t>
            </a:fld>
            <a:endParaRPr lang="en-US"/>
          </a:p>
        </p:txBody>
      </p:sp>
    </p:spTree>
    <p:extLst>
      <p:ext uri="{BB962C8B-B14F-4D97-AF65-F5344CB8AC3E}">
        <p14:creationId xmlns:p14="http://schemas.microsoft.com/office/powerpoint/2010/main" val="19784860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E2819D1-F380-0D4A-A6D8-4349B354E0B9}" type="datetimeFigureOut">
              <a:rPr lang="en-US" smtClean="0"/>
              <a:t>6/1/21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6FB386-72D7-A74C-AEA5-070A0D66AF08}" type="slidenum">
              <a:rPr lang="en-US" smtClean="0"/>
              <a:t>‹#›</a:t>
            </a:fld>
            <a:endParaRPr lang="en-US"/>
          </a:p>
        </p:txBody>
      </p:sp>
    </p:spTree>
    <p:extLst>
      <p:ext uri="{BB962C8B-B14F-4D97-AF65-F5344CB8AC3E}">
        <p14:creationId xmlns:p14="http://schemas.microsoft.com/office/powerpoint/2010/main" val="21199710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2819D1-F380-0D4A-A6D8-4349B354E0B9}" type="datetimeFigureOut">
              <a:rPr lang="en-US" smtClean="0"/>
              <a:t>6/1/21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6FB386-72D7-A74C-AEA5-070A0D66AF08}" type="slidenum">
              <a:rPr lang="en-US" smtClean="0"/>
              <a:t>‹#›</a:t>
            </a:fld>
            <a:endParaRPr lang="en-US"/>
          </a:p>
        </p:txBody>
      </p:sp>
    </p:spTree>
    <p:extLst>
      <p:ext uri="{BB962C8B-B14F-4D97-AF65-F5344CB8AC3E}">
        <p14:creationId xmlns:p14="http://schemas.microsoft.com/office/powerpoint/2010/main" val="3035879413"/>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25F55A-E763-F04A-BC52-41CB5E4FF2C4}"/>
              </a:ext>
            </a:extLst>
          </p:cNvPr>
          <p:cNvSpPr>
            <a:spLocks noGrp="1"/>
          </p:cNvSpPr>
          <p:nvPr>
            <p:ph type="ctrTitle"/>
          </p:nvPr>
        </p:nvSpPr>
        <p:spPr/>
        <p:txBody>
          <a:bodyPr/>
          <a:lstStyle/>
          <a:p>
            <a:r>
              <a:rPr lang="en-US" dirty="0"/>
              <a:t>Critical Theories</a:t>
            </a:r>
          </a:p>
        </p:txBody>
      </p:sp>
      <p:sp>
        <p:nvSpPr>
          <p:cNvPr id="3" name="Subtitle 2">
            <a:extLst>
              <a:ext uri="{FF2B5EF4-FFF2-40B4-BE49-F238E27FC236}">
                <a16:creationId xmlns:a16="http://schemas.microsoft.com/office/drawing/2014/main" id="{0FB05444-1FA6-054E-9653-768572242059}"/>
              </a:ext>
            </a:extLst>
          </p:cNvPr>
          <p:cNvSpPr>
            <a:spLocks noGrp="1"/>
          </p:cNvSpPr>
          <p:nvPr>
            <p:ph type="subTitle" idx="1"/>
          </p:nvPr>
        </p:nvSpPr>
        <p:spPr/>
        <p:txBody>
          <a:bodyPr/>
          <a:lstStyle/>
          <a:p>
            <a:r>
              <a:rPr lang="en-US" dirty="0"/>
              <a:t>Henry </a:t>
            </a:r>
            <a:r>
              <a:rPr lang="en-US" dirty="0" err="1"/>
              <a:t>Reyenga</a:t>
            </a:r>
            <a:r>
              <a:rPr lang="en-US" dirty="0"/>
              <a:t> and Steve </a:t>
            </a:r>
            <a:r>
              <a:rPr lang="en-US" dirty="0" err="1"/>
              <a:t>Elzinga</a:t>
            </a:r>
            <a:endParaRPr lang="en-US" dirty="0"/>
          </a:p>
        </p:txBody>
      </p:sp>
    </p:spTree>
    <p:extLst>
      <p:ext uri="{BB962C8B-B14F-4D97-AF65-F5344CB8AC3E}">
        <p14:creationId xmlns:p14="http://schemas.microsoft.com/office/powerpoint/2010/main" val="34038055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8292F2-7BC1-A24A-B90B-DE3A603CEDEA}"/>
              </a:ext>
            </a:extLst>
          </p:cNvPr>
          <p:cNvSpPr>
            <a:spLocks noGrp="1"/>
          </p:cNvSpPr>
          <p:nvPr>
            <p:ph type="title"/>
          </p:nvPr>
        </p:nvSpPr>
        <p:spPr/>
        <p:txBody>
          <a:bodyPr/>
          <a:lstStyle/>
          <a:p>
            <a:r>
              <a:rPr lang="en-US" dirty="0"/>
              <a:t>A New Religion</a:t>
            </a:r>
          </a:p>
        </p:txBody>
      </p:sp>
      <p:sp>
        <p:nvSpPr>
          <p:cNvPr id="3" name="Content Placeholder 2">
            <a:extLst>
              <a:ext uri="{FF2B5EF4-FFF2-40B4-BE49-F238E27FC236}">
                <a16:creationId xmlns:a16="http://schemas.microsoft.com/office/drawing/2014/main" id="{2E0FF6F2-9131-F042-AF65-9161F01F687A}"/>
              </a:ext>
            </a:extLst>
          </p:cNvPr>
          <p:cNvSpPr>
            <a:spLocks noGrp="1"/>
          </p:cNvSpPr>
          <p:nvPr>
            <p:ph idx="1"/>
          </p:nvPr>
        </p:nvSpPr>
        <p:spPr/>
        <p:txBody>
          <a:bodyPr/>
          <a:lstStyle/>
          <a:p>
            <a:pPr marL="0" indent="0">
              <a:buNone/>
            </a:pPr>
            <a:r>
              <a:rPr lang="en-US" dirty="0"/>
              <a:t>The purpose – unknowing in some people, deliberate in others – is to embed a new metaphysics into our societies: a new religion, if you will. </a:t>
            </a:r>
          </a:p>
          <a:p>
            <a:pPr marL="0" indent="0">
              <a:buNone/>
            </a:pPr>
            <a:endParaRPr lang="en-US" dirty="0">
              <a:effectLst/>
            </a:endParaRPr>
          </a:p>
          <a:p>
            <a:pPr marL="0" indent="0">
              <a:buNone/>
            </a:pPr>
            <a:r>
              <a:rPr lang="en-US" dirty="0">
                <a:effectLst/>
              </a:rPr>
              <a:t>Murray, Douglas. The Madness of Crowds (p. 2). Bloomsbury Publishing. Kindle Edition.</a:t>
            </a:r>
            <a:endParaRPr lang="en-US" dirty="0"/>
          </a:p>
          <a:p>
            <a:endParaRPr lang="en-US" dirty="0"/>
          </a:p>
        </p:txBody>
      </p:sp>
    </p:spTree>
    <p:extLst>
      <p:ext uri="{BB962C8B-B14F-4D97-AF65-F5344CB8AC3E}">
        <p14:creationId xmlns:p14="http://schemas.microsoft.com/office/powerpoint/2010/main" val="38815068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59004C-AED5-964A-9FD4-A26B5725DD1B}"/>
              </a:ext>
            </a:extLst>
          </p:cNvPr>
          <p:cNvSpPr>
            <a:spLocks noGrp="1"/>
          </p:cNvSpPr>
          <p:nvPr>
            <p:ph type="title"/>
          </p:nvPr>
        </p:nvSpPr>
        <p:spPr/>
        <p:txBody>
          <a:bodyPr/>
          <a:lstStyle/>
          <a:p>
            <a:r>
              <a:rPr lang="en-US" dirty="0"/>
              <a:t>A New Trinity…</a:t>
            </a:r>
          </a:p>
        </p:txBody>
      </p:sp>
      <p:sp>
        <p:nvSpPr>
          <p:cNvPr id="3" name="Content Placeholder 2">
            <a:extLst>
              <a:ext uri="{FF2B5EF4-FFF2-40B4-BE49-F238E27FC236}">
                <a16:creationId xmlns:a16="http://schemas.microsoft.com/office/drawing/2014/main" id="{3C61C241-A5BA-CD4F-8179-D2422D88B711}"/>
              </a:ext>
            </a:extLst>
          </p:cNvPr>
          <p:cNvSpPr>
            <a:spLocks noGrp="1"/>
          </p:cNvSpPr>
          <p:nvPr>
            <p:ph idx="1"/>
          </p:nvPr>
        </p:nvSpPr>
        <p:spPr/>
        <p:txBody>
          <a:bodyPr/>
          <a:lstStyle/>
          <a:p>
            <a:r>
              <a:rPr lang="en-US" dirty="0"/>
              <a:t>Social Justice - Make everything a social justice concern. Who can be against social justice?</a:t>
            </a:r>
          </a:p>
          <a:p>
            <a:r>
              <a:rPr lang="en-US" dirty="0"/>
              <a:t>Identity Group Politics - Segment groups through critical conflict theory and pit them off against each other.</a:t>
            </a:r>
          </a:p>
          <a:p>
            <a:r>
              <a:rPr lang="en-US" dirty="0"/>
              <a:t>Intersectionality - Instead of building up, as the Holy Spirit does in Christianity, disruptively destroy historical structure and systems to develop a "Marxist utopia" with a new twist.</a:t>
            </a:r>
          </a:p>
          <a:p>
            <a:endParaRPr lang="en-US" dirty="0"/>
          </a:p>
        </p:txBody>
      </p:sp>
    </p:spTree>
    <p:extLst>
      <p:ext uri="{BB962C8B-B14F-4D97-AF65-F5344CB8AC3E}">
        <p14:creationId xmlns:p14="http://schemas.microsoft.com/office/powerpoint/2010/main" val="37182836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3312F4-E82A-B241-9FB2-E2C47028451A}"/>
              </a:ext>
            </a:extLst>
          </p:cNvPr>
          <p:cNvSpPr>
            <a:spLocks noGrp="1"/>
          </p:cNvSpPr>
          <p:nvPr>
            <p:ph type="title"/>
          </p:nvPr>
        </p:nvSpPr>
        <p:spPr/>
        <p:txBody>
          <a:bodyPr/>
          <a:lstStyle/>
          <a:p>
            <a:r>
              <a:rPr lang="en-US" dirty="0"/>
              <a:t>Social Justice</a:t>
            </a:r>
          </a:p>
        </p:txBody>
      </p:sp>
      <p:sp>
        <p:nvSpPr>
          <p:cNvPr id="3" name="Content Placeholder 2">
            <a:extLst>
              <a:ext uri="{FF2B5EF4-FFF2-40B4-BE49-F238E27FC236}">
                <a16:creationId xmlns:a16="http://schemas.microsoft.com/office/drawing/2014/main" id="{4E146E78-AFA5-8644-9108-49D726FD6E7E}"/>
              </a:ext>
            </a:extLst>
          </p:cNvPr>
          <p:cNvSpPr>
            <a:spLocks noGrp="1"/>
          </p:cNvSpPr>
          <p:nvPr>
            <p:ph idx="1"/>
          </p:nvPr>
        </p:nvSpPr>
        <p:spPr/>
        <p:txBody>
          <a:bodyPr/>
          <a:lstStyle/>
          <a:p>
            <a:pPr marL="0" indent="0">
              <a:buNone/>
            </a:pPr>
            <a:r>
              <a:rPr lang="en-US" dirty="0"/>
              <a:t>﻿To date ‘social justice’ has run the furthest because it sounds – and in some versions is – attractive. Even the term itself is set up to be anti-oppositional. ‘You’re opposed to social justice? What do you want, social injustice?’</a:t>
            </a:r>
          </a:p>
          <a:p>
            <a:pPr marL="0" indent="0">
              <a:buNone/>
            </a:pPr>
            <a:endParaRPr lang="en-US" dirty="0"/>
          </a:p>
          <a:p>
            <a:pPr marL="0" indent="0">
              <a:buNone/>
            </a:pPr>
            <a:r>
              <a:rPr lang="en-US" dirty="0"/>
              <a:t>Murray, Douglas. The Madness of Crowds (pp. 2-3). Bloomsbury Publishing. Kindle Edition. </a:t>
            </a:r>
          </a:p>
        </p:txBody>
      </p:sp>
    </p:spTree>
    <p:extLst>
      <p:ext uri="{BB962C8B-B14F-4D97-AF65-F5344CB8AC3E}">
        <p14:creationId xmlns:p14="http://schemas.microsoft.com/office/powerpoint/2010/main" val="1226135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93FCC-E16D-4D48-B3F8-3286D65A18CC}"/>
              </a:ext>
            </a:extLst>
          </p:cNvPr>
          <p:cNvSpPr>
            <a:spLocks noGrp="1"/>
          </p:cNvSpPr>
          <p:nvPr>
            <p:ph type="title"/>
          </p:nvPr>
        </p:nvSpPr>
        <p:spPr/>
        <p:txBody>
          <a:bodyPr/>
          <a:lstStyle/>
          <a:p>
            <a:r>
              <a:rPr lang="en-US" dirty="0"/>
              <a:t>Identity Politics</a:t>
            </a:r>
          </a:p>
        </p:txBody>
      </p:sp>
      <p:sp>
        <p:nvSpPr>
          <p:cNvPr id="3" name="Content Placeholder 2">
            <a:extLst>
              <a:ext uri="{FF2B5EF4-FFF2-40B4-BE49-F238E27FC236}">
                <a16:creationId xmlns:a16="http://schemas.microsoft.com/office/drawing/2014/main" id="{9C0F3A1A-E191-144B-8396-1407B6FA4BA2}"/>
              </a:ext>
            </a:extLst>
          </p:cNvPr>
          <p:cNvSpPr>
            <a:spLocks noGrp="1"/>
          </p:cNvSpPr>
          <p:nvPr>
            <p:ph idx="1"/>
          </p:nvPr>
        </p:nvSpPr>
        <p:spPr/>
        <p:txBody>
          <a:bodyPr/>
          <a:lstStyle/>
          <a:p>
            <a:pPr marL="0" indent="0">
              <a:buNone/>
            </a:pPr>
            <a:r>
              <a:rPr lang="en-US" dirty="0"/>
              <a:t>﻿‘Identity politics’, meanwhile, has become the place where social justice finds its caucuses. It atomizes society into different interest groups according to sex (or gender), race, sexual preference and more. It presumes that such characteristics are the main, or only, relevant attributes of their holders.</a:t>
            </a:r>
          </a:p>
          <a:p>
            <a:pPr marL="0" indent="0">
              <a:buNone/>
            </a:pPr>
            <a:endParaRPr lang="en-US" dirty="0"/>
          </a:p>
          <a:p>
            <a:pPr marL="0" indent="0">
              <a:buNone/>
            </a:pPr>
            <a:r>
              <a:rPr lang="en-US" dirty="0"/>
              <a:t>Murray, Douglas. The Madness of Crowds (p. 3). Bloomsbury Publishing. Kindle Edition. </a:t>
            </a:r>
          </a:p>
        </p:txBody>
      </p:sp>
    </p:spTree>
    <p:extLst>
      <p:ext uri="{BB962C8B-B14F-4D97-AF65-F5344CB8AC3E}">
        <p14:creationId xmlns:p14="http://schemas.microsoft.com/office/powerpoint/2010/main" val="37849644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93FCC-E16D-4D48-B3F8-3286D65A18CC}"/>
              </a:ext>
            </a:extLst>
          </p:cNvPr>
          <p:cNvSpPr>
            <a:spLocks noGrp="1"/>
          </p:cNvSpPr>
          <p:nvPr>
            <p:ph type="title"/>
          </p:nvPr>
        </p:nvSpPr>
        <p:spPr/>
        <p:txBody>
          <a:bodyPr/>
          <a:lstStyle/>
          <a:p>
            <a:r>
              <a:rPr lang="en-US" dirty="0"/>
              <a:t>Intersectionality</a:t>
            </a:r>
          </a:p>
        </p:txBody>
      </p:sp>
      <p:sp>
        <p:nvSpPr>
          <p:cNvPr id="3" name="Content Placeholder 2">
            <a:extLst>
              <a:ext uri="{FF2B5EF4-FFF2-40B4-BE49-F238E27FC236}">
                <a16:creationId xmlns:a16="http://schemas.microsoft.com/office/drawing/2014/main" id="{9C0F3A1A-E191-144B-8396-1407B6FA4BA2}"/>
              </a:ext>
            </a:extLst>
          </p:cNvPr>
          <p:cNvSpPr>
            <a:spLocks noGrp="1"/>
          </p:cNvSpPr>
          <p:nvPr>
            <p:ph idx="1"/>
          </p:nvPr>
        </p:nvSpPr>
        <p:spPr>
          <a:xfrm>
            <a:off x="838200" y="1825624"/>
            <a:ext cx="10515600" cy="5199643"/>
          </a:xfrm>
        </p:spPr>
        <p:txBody>
          <a:bodyPr>
            <a:normAutofit fontScale="92500" lnSpcReduction="10000"/>
          </a:bodyPr>
          <a:lstStyle/>
          <a:p>
            <a:pPr marL="0" indent="0">
              <a:buNone/>
            </a:pPr>
            <a:r>
              <a:rPr lang="en-US" dirty="0"/>
              <a:t>﻿‘The least attractive-sounding of this trinity is the concept of ‘intersectionality’. This is the invitation to spend the rest of our lives attempting to work out each and every identity and vulnerability claim in ourselves and others and then organize along whichever system of justice emerges from the perpetually moving hierarchy which we uncover. It is a system that is not just unworkable but dementing, making demands that are impossible towards ends that are unachievable. But today intersectionality has broken out from the social science departments of the liberal arts colleges from which it originated. It is now taken seriously by a generation of young people and – as we shall see – has become embedded via employment law (specifically through a ‘commitment to diversity’) in all the major corporations and governments. </a:t>
            </a:r>
          </a:p>
          <a:p>
            <a:pPr marL="0" indent="0">
              <a:buNone/>
            </a:pPr>
            <a:r>
              <a:rPr lang="en-US" dirty="0"/>
              <a:t>Murray, Douglas. The Madness of Crowds (p. 3). Bloomsbury Publishing. Kindle Edition</a:t>
            </a:r>
          </a:p>
        </p:txBody>
      </p:sp>
    </p:spTree>
    <p:extLst>
      <p:ext uri="{BB962C8B-B14F-4D97-AF65-F5344CB8AC3E}">
        <p14:creationId xmlns:p14="http://schemas.microsoft.com/office/powerpoint/2010/main" val="32788019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6D33F7-B4D4-6646-B93F-486546F2D7F5}"/>
              </a:ext>
            </a:extLst>
          </p:cNvPr>
          <p:cNvSpPr>
            <a:spLocks noGrp="1"/>
          </p:cNvSpPr>
          <p:nvPr>
            <p:ph type="title"/>
          </p:nvPr>
        </p:nvSpPr>
        <p:spPr/>
        <p:txBody>
          <a:bodyPr/>
          <a:lstStyle/>
          <a:p>
            <a:r>
              <a:rPr lang="en-US" dirty="0"/>
              <a:t>The Danger of Syncretism for Ministry</a:t>
            </a:r>
          </a:p>
        </p:txBody>
      </p:sp>
      <p:sp>
        <p:nvSpPr>
          <p:cNvPr id="3" name="Content Placeholder 2">
            <a:extLst>
              <a:ext uri="{FF2B5EF4-FFF2-40B4-BE49-F238E27FC236}">
                <a16:creationId xmlns:a16="http://schemas.microsoft.com/office/drawing/2014/main" id="{4AD550E7-C9D2-7D42-8983-A8A7DBED4AE7}"/>
              </a:ext>
            </a:extLst>
          </p:cNvPr>
          <p:cNvSpPr>
            <a:spLocks noGrp="1"/>
          </p:cNvSpPr>
          <p:nvPr>
            <p:ph idx="1"/>
          </p:nvPr>
        </p:nvSpPr>
        <p:spPr/>
        <p:txBody>
          <a:bodyPr>
            <a:normAutofit lnSpcReduction="10000"/>
          </a:bodyPr>
          <a:lstStyle/>
          <a:p>
            <a:pPr marL="514350" indent="-514350">
              <a:buAutoNum type="arabicPeriod"/>
            </a:pPr>
            <a:r>
              <a:rPr lang="en-US" dirty="0"/>
              <a:t>Marginalizes the Gospel</a:t>
            </a:r>
          </a:p>
          <a:p>
            <a:pPr marL="514350" indent="-514350">
              <a:buAutoNum type="arabicPeriod"/>
            </a:pPr>
            <a:r>
              <a:rPr lang="en-US" dirty="0"/>
              <a:t>Presents another Gospel</a:t>
            </a:r>
          </a:p>
          <a:p>
            <a:pPr marL="514350" indent="-514350">
              <a:buAutoNum type="arabicPeriod"/>
            </a:pPr>
            <a:endParaRPr lang="en-US" dirty="0"/>
          </a:p>
          <a:p>
            <a:pPr marL="0" indent="0">
              <a:buNone/>
            </a:pPr>
            <a:r>
              <a:rPr lang="en-US" dirty="0"/>
              <a:t>It does not have the power to redeem the world.</a:t>
            </a:r>
          </a:p>
          <a:p>
            <a:pPr marL="0" indent="0">
              <a:buNone/>
            </a:pPr>
            <a:br>
              <a:rPr lang="en-US" dirty="0"/>
            </a:br>
            <a:r>
              <a:rPr lang="en-US" b="1" u="sng" dirty="0"/>
              <a:t>2 Corinthians 10:4-5</a:t>
            </a:r>
            <a:r>
              <a:rPr lang="en-US" dirty="0"/>
              <a:t>    The weapons we fight with are not the weapons of the world. On the contrary, they have divine power</a:t>
            </a:r>
            <a:r>
              <a:rPr lang="en-US" b="1" dirty="0"/>
              <a:t> </a:t>
            </a:r>
            <a:r>
              <a:rPr lang="en-US" dirty="0"/>
              <a:t>to demolish strongholds. We demolish arguments and every pretension that sets itself up against the knowledge of God, and we take captive every thought to make it obedient to Christ.</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3886987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32A2F7-3C54-B648-857F-255F209C3C0A}"/>
              </a:ext>
            </a:extLst>
          </p:cNvPr>
          <p:cNvSpPr>
            <a:spLocks noGrp="1"/>
          </p:cNvSpPr>
          <p:nvPr>
            <p:ph type="title"/>
          </p:nvPr>
        </p:nvSpPr>
        <p:spPr/>
        <p:txBody>
          <a:bodyPr/>
          <a:lstStyle/>
          <a:p>
            <a:r>
              <a:rPr lang="en-US" dirty="0"/>
              <a:t>Critical Grace Theory</a:t>
            </a:r>
          </a:p>
        </p:txBody>
      </p:sp>
      <p:sp>
        <p:nvSpPr>
          <p:cNvPr id="3" name="Content Placeholder 2">
            <a:extLst>
              <a:ext uri="{FF2B5EF4-FFF2-40B4-BE49-F238E27FC236}">
                <a16:creationId xmlns:a16="http://schemas.microsoft.com/office/drawing/2014/main" id="{7BC4907E-9905-2D4B-B365-4F99B8989B1F}"/>
              </a:ext>
            </a:extLst>
          </p:cNvPr>
          <p:cNvSpPr>
            <a:spLocks noGrp="1"/>
          </p:cNvSpPr>
          <p:nvPr>
            <p:ph idx="1"/>
          </p:nvPr>
        </p:nvSpPr>
        <p:spPr/>
        <p:txBody>
          <a:bodyPr/>
          <a:lstStyle/>
          <a:p>
            <a:pPr marL="0" indent="0">
              <a:buNone/>
            </a:pPr>
            <a:endParaRPr lang="en-US" dirty="0"/>
          </a:p>
          <a:p>
            <a:pPr marL="0" indent="0">
              <a:buNone/>
            </a:pPr>
            <a:endParaRPr lang="en-US" dirty="0"/>
          </a:p>
          <a:p>
            <a:pPr marL="0" indent="0">
              <a:buNone/>
            </a:pPr>
            <a:r>
              <a:rPr lang="en-US" dirty="0"/>
              <a:t>Critical Grace Theory is the study of how Biblical grace is applied to society and culture and how it functions in the personal lives of sinful humans redeemed through the message of Christianity.</a:t>
            </a:r>
          </a:p>
        </p:txBody>
      </p:sp>
    </p:spTree>
    <p:extLst>
      <p:ext uri="{BB962C8B-B14F-4D97-AF65-F5344CB8AC3E}">
        <p14:creationId xmlns:p14="http://schemas.microsoft.com/office/powerpoint/2010/main" val="21563308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64AF48-9257-644F-8986-9D60913F604C}"/>
              </a:ext>
            </a:extLst>
          </p:cNvPr>
          <p:cNvSpPr>
            <a:spLocks noGrp="1"/>
          </p:cNvSpPr>
          <p:nvPr>
            <p:ph type="title"/>
          </p:nvPr>
        </p:nvSpPr>
        <p:spPr/>
        <p:txBody>
          <a:bodyPr/>
          <a:lstStyle/>
          <a:p>
            <a:r>
              <a:rPr lang="en-US" b="1" dirty="0"/>
              <a:t>Christian Grand Narrative</a:t>
            </a:r>
            <a:endParaRPr lang="en-US" dirty="0"/>
          </a:p>
        </p:txBody>
      </p:sp>
      <p:sp>
        <p:nvSpPr>
          <p:cNvPr id="3" name="Content Placeholder 2">
            <a:extLst>
              <a:ext uri="{FF2B5EF4-FFF2-40B4-BE49-F238E27FC236}">
                <a16:creationId xmlns:a16="http://schemas.microsoft.com/office/drawing/2014/main" id="{0BD01943-A03B-9F4A-90CC-059543F7390A}"/>
              </a:ext>
            </a:extLst>
          </p:cNvPr>
          <p:cNvSpPr>
            <a:spLocks noGrp="1"/>
          </p:cNvSpPr>
          <p:nvPr>
            <p:ph idx="1"/>
          </p:nvPr>
        </p:nvSpPr>
        <p:spPr/>
        <p:txBody>
          <a:bodyPr/>
          <a:lstStyle/>
          <a:p>
            <a:pPr marL="0" indent="0">
              <a:buNone/>
            </a:pPr>
            <a:r>
              <a:rPr lang="en-US" dirty="0"/>
              <a:t>The Biblical grand narrative begins this way.  God, as revealed in the Bible, created humans as Image bearers, male and female. In Genesis 2, He told them to be fruitful and populate the earth. He told them to be the development ministers of the planet (subdue the earth).</a:t>
            </a:r>
          </a:p>
          <a:p>
            <a:pPr marL="0" indent="0">
              <a:buNone/>
            </a:pPr>
            <a:r>
              <a:rPr lang="en-US" b="1" dirty="0"/>
              <a:t>Genesis 1:28</a:t>
            </a:r>
            <a:r>
              <a:rPr lang="en-US" dirty="0"/>
              <a:t>    And God blessed them, and God said unto them, Be fruitful, and multiply, and replenish the earth, and subdue it: and have dominion over the fish of the sea, and over the fowl of the air, and over every living thing that </a:t>
            </a:r>
            <a:r>
              <a:rPr lang="en-US" dirty="0" err="1"/>
              <a:t>moveth</a:t>
            </a:r>
            <a:r>
              <a:rPr lang="en-US" dirty="0"/>
              <a:t> upon the earth. KJV</a:t>
            </a:r>
          </a:p>
          <a:p>
            <a:endParaRPr lang="en-US" dirty="0"/>
          </a:p>
        </p:txBody>
      </p:sp>
    </p:spTree>
    <p:extLst>
      <p:ext uri="{BB962C8B-B14F-4D97-AF65-F5344CB8AC3E}">
        <p14:creationId xmlns:p14="http://schemas.microsoft.com/office/powerpoint/2010/main" val="37031991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64AF48-9257-644F-8986-9D60913F604C}"/>
              </a:ext>
            </a:extLst>
          </p:cNvPr>
          <p:cNvSpPr>
            <a:spLocks noGrp="1"/>
          </p:cNvSpPr>
          <p:nvPr>
            <p:ph type="title"/>
          </p:nvPr>
        </p:nvSpPr>
        <p:spPr/>
        <p:txBody>
          <a:bodyPr/>
          <a:lstStyle/>
          <a:p>
            <a:r>
              <a:rPr lang="en-US" b="1" dirty="0"/>
              <a:t>Christian Grand Narrative</a:t>
            </a:r>
            <a:endParaRPr lang="en-US" dirty="0"/>
          </a:p>
        </p:txBody>
      </p:sp>
      <p:sp>
        <p:nvSpPr>
          <p:cNvPr id="3" name="Content Placeholder 2">
            <a:extLst>
              <a:ext uri="{FF2B5EF4-FFF2-40B4-BE49-F238E27FC236}">
                <a16:creationId xmlns:a16="http://schemas.microsoft.com/office/drawing/2014/main" id="{0BD01943-A03B-9F4A-90CC-059543F7390A}"/>
              </a:ext>
            </a:extLst>
          </p:cNvPr>
          <p:cNvSpPr>
            <a:spLocks noGrp="1"/>
          </p:cNvSpPr>
          <p:nvPr>
            <p:ph idx="1"/>
          </p:nvPr>
        </p:nvSpPr>
        <p:spPr/>
        <p:txBody>
          <a:bodyPr/>
          <a:lstStyle/>
          <a:p>
            <a:pPr marL="0" indent="0">
              <a:buNone/>
            </a:pPr>
            <a:r>
              <a:rPr lang="en-US" dirty="0"/>
              <a:t>God gave humans the freedom to either align themselves with God or not. They could eat of two trees. One meant an alignment with God and the other meant they would go their own way.</a:t>
            </a:r>
          </a:p>
          <a:p>
            <a:pPr marL="0" indent="0">
              <a:buNone/>
            </a:pPr>
            <a:endParaRPr lang="en-US" b="1" dirty="0"/>
          </a:p>
          <a:p>
            <a:pPr marL="0" indent="0">
              <a:buNone/>
            </a:pPr>
            <a:r>
              <a:rPr lang="en-US" b="1" dirty="0"/>
              <a:t>Genesis 2:16-17</a:t>
            </a:r>
            <a:r>
              <a:rPr lang="en-US" dirty="0"/>
              <a:t>   And the LORD God commanded the man, saying, Of every tree of the garden thou mayest freely eat:  But of the tree of the knowledge of good and evil, thou shalt not eat of it: for in the day that thou </a:t>
            </a:r>
            <a:r>
              <a:rPr lang="en-US" dirty="0" err="1"/>
              <a:t>eatest</a:t>
            </a:r>
            <a:r>
              <a:rPr lang="en-US" dirty="0"/>
              <a:t> thereof thou shalt surely die. KJV</a:t>
            </a:r>
          </a:p>
          <a:p>
            <a:endParaRPr lang="en-US" dirty="0"/>
          </a:p>
        </p:txBody>
      </p:sp>
    </p:spTree>
    <p:extLst>
      <p:ext uri="{BB962C8B-B14F-4D97-AF65-F5344CB8AC3E}">
        <p14:creationId xmlns:p14="http://schemas.microsoft.com/office/powerpoint/2010/main" val="9008985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C35EA5-FDCB-234A-A0D6-0986C42D43ED}"/>
              </a:ext>
            </a:extLst>
          </p:cNvPr>
          <p:cNvSpPr>
            <a:spLocks noGrp="1"/>
          </p:cNvSpPr>
          <p:nvPr>
            <p:ph type="title"/>
          </p:nvPr>
        </p:nvSpPr>
        <p:spPr/>
        <p:txBody>
          <a:bodyPr/>
          <a:lstStyle/>
          <a:p>
            <a:r>
              <a:rPr lang="en-US" dirty="0"/>
              <a:t>Christian Grand Narrative</a:t>
            </a:r>
          </a:p>
        </p:txBody>
      </p:sp>
      <p:sp>
        <p:nvSpPr>
          <p:cNvPr id="3" name="Content Placeholder 2">
            <a:extLst>
              <a:ext uri="{FF2B5EF4-FFF2-40B4-BE49-F238E27FC236}">
                <a16:creationId xmlns:a16="http://schemas.microsoft.com/office/drawing/2014/main" id="{4FF786D9-B2E7-8C42-BEC4-0D1FA0C5EAD9}"/>
              </a:ext>
            </a:extLst>
          </p:cNvPr>
          <p:cNvSpPr>
            <a:spLocks noGrp="1"/>
          </p:cNvSpPr>
          <p:nvPr>
            <p:ph idx="1"/>
          </p:nvPr>
        </p:nvSpPr>
        <p:spPr/>
        <p:txBody>
          <a:bodyPr/>
          <a:lstStyle/>
          <a:p>
            <a:pPr marL="0" indent="0">
              <a:buNone/>
            </a:pPr>
            <a:r>
              <a:rPr lang="en-US" dirty="0"/>
              <a:t>The Biblical grand narrative depicts that our first parents, Adam and Eve, were tempted by a rebellious fallen angel, Satan, through the form of a serpent. He said, ”You will not surely die, but you will be like God knowing good and evil." Adam and Eve went that way. That is the default setting for human society even today.</a:t>
            </a:r>
          </a:p>
          <a:p>
            <a:pPr marL="0" indent="0">
              <a:buNone/>
            </a:pPr>
            <a:endParaRPr lang="en-US" dirty="0"/>
          </a:p>
        </p:txBody>
      </p:sp>
    </p:spTree>
    <p:extLst>
      <p:ext uri="{BB962C8B-B14F-4D97-AF65-F5344CB8AC3E}">
        <p14:creationId xmlns:p14="http://schemas.microsoft.com/office/powerpoint/2010/main" val="11221218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C35EA5-FDCB-234A-A0D6-0986C42D43ED}"/>
              </a:ext>
            </a:extLst>
          </p:cNvPr>
          <p:cNvSpPr>
            <a:spLocks noGrp="1"/>
          </p:cNvSpPr>
          <p:nvPr>
            <p:ph type="title"/>
          </p:nvPr>
        </p:nvSpPr>
        <p:spPr/>
        <p:txBody>
          <a:bodyPr/>
          <a:lstStyle/>
          <a:p>
            <a:r>
              <a:rPr lang="en-US" dirty="0"/>
              <a:t>Christian Grand Narrative</a:t>
            </a:r>
          </a:p>
        </p:txBody>
      </p:sp>
      <p:sp>
        <p:nvSpPr>
          <p:cNvPr id="3" name="Content Placeholder 2">
            <a:extLst>
              <a:ext uri="{FF2B5EF4-FFF2-40B4-BE49-F238E27FC236}">
                <a16:creationId xmlns:a16="http://schemas.microsoft.com/office/drawing/2014/main" id="{4FF786D9-B2E7-8C42-BEC4-0D1FA0C5EAD9}"/>
              </a:ext>
            </a:extLst>
          </p:cNvPr>
          <p:cNvSpPr>
            <a:spLocks noGrp="1"/>
          </p:cNvSpPr>
          <p:nvPr>
            <p:ph idx="1"/>
          </p:nvPr>
        </p:nvSpPr>
        <p:spPr/>
        <p:txBody>
          <a:bodyPr/>
          <a:lstStyle/>
          <a:p>
            <a:pPr marL="0" indent="0">
              <a:buNone/>
            </a:pPr>
            <a:r>
              <a:rPr lang="en-US" dirty="0"/>
              <a:t>As the narrative of the Bible unfolds through the pages of the Old Testament and into the New Testament, Christians believe that God sent his Son, Jesus Christ, to restore the broken relationship with God. Jesus paid for our sins and through his resurrection gives us new life. Now we are taught to lives new lives of faith, hope, and love. The broken relationship with humanity is restored, and God has given us the Holy Spirit.  We are free to love God and our neighbor as ourselves. We are called to still be stewards of our planet, while we share the gospel of restoration and salvation.</a:t>
            </a:r>
          </a:p>
        </p:txBody>
      </p:sp>
    </p:spTree>
    <p:extLst>
      <p:ext uri="{BB962C8B-B14F-4D97-AF65-F5344CB8AC3E}">
        <p14:creationId xmlns:p14="http://schemas.microsoft.com/office/powerpoint/2010/main" val="197657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20B6E9-474B-F74A-8969-49BFCF56A6F4}"/>
              </a:ext>
            </a:extLst>
          </p:cNvPr>
          <p:cNvSpPr>
            <a:spLocks noGrp="1"/>
          </p:cNvSpPr>
          <p:nvPr>
            <p:ph type="title"/>
          </p:nvPr>
        </p:nvSpPr>
        <p:spPr/>
        <p:txBody>
          <a:bodyPr/>
          <a:lstStyle/>
          <a:p>
            <a:r>
              <a:rPr lang="en-US" dirty="0"/>
              <a:t>Is the Christian Grand Narrative under Attack?</a:t>
            </a:r>
          </a:p>
        </p:txBody>
      </p:sp>
      <p:sp>
        <p:nvSpPr>
          <p:cNvPr id="3" name="Content Placeholder 2">
            <a:extLst>
              <a:ext uri="{FF2B5EF4-FFF2-40B4-BE49-F238E27FC236}">
                <a16:creationId xmlns:a16="http://schemas.microsoft.com/office/drawing/2014/main" id="{C3F24C31-76DA-B947-AE63-4B443EEB802C}"/>
              </a:ext>
            </a:extLst>
          </p:cNvPr>
          <p:cNvSpPr>
            <a:spLocks noGrp="1"/>
          </p:cNvSpPr>
          <p:nvPr>
            <p:ph idx="1"/>
          </p:nvPr>
        </p:nvSpPr>
        <p:spPr/>
        <p:txBody>
          <a:bodyPr/>
          <a:lstStyle/>
          <a:p>
            <a:pPr marL="0" indent="0">
              <a:buNone/>
            </a:pPr>
            <a:r>
              <a:rPr lang="en-US" dirty="0"/>
              <a:t>Does the grand narrative of Christianity have something to say in this age of critical theory? Douglas Murray in his book, Madness of Crowds, says that post-modernism killed all the grand narratives including religion. He points out that people in rich developed nations are looking for something to make grand!</a:t>
            </a:r>
          </a:p>
          <a:p>
            <a:pPr marL="0" indent="0">
              <a:buNone/>
            </a:pPr>
            <a:endParaRPr lang="en-US" dirty="0"/>
          </a:p>
        </p:txBody>
      </p:sp>
    </p:spTree>
    <p:extLst>
      <p:ext uri="{BB962C8B-B14F-4D97-AF65-F5344CB8AC3E}">
        <p14:creationId xmlns:p14="http://schemas.microsoft.com/office/powerpoint/2010/main" val="16499896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39780-ED12-AE40-BDF9-414DF33D254B}"/>
              </a:ext>
            </a:extLst>
          </p:cNvPr>
          <p:cNvSpPr>
            <a:spLocks noGrp="1"/>
          </p:cNvSpPr>
          <p:nvPr>
            <p:ph type="title"/>
          </p:nvPr>
        </p:nvSpPr>
        <p:spPr/>
        <p:txBody>
          <a:bodyPr/>
          <a:lstStyle/>
          <a:p>
            <a:r>
              <a:rPr lang="en-US" dirty="0"/>
              <a:t>All Grand Narratives Are Being Attacked</a:t>
            </a:r>
          </a:p>
        </p:txBody>
      </p:sp>
      <p:sp>
        <p:nvSpPr>
          <p:cNvPr id="3" name="Content Placeholder 2">
            <a:extLst>
              <a:ext uri="{FF2B5EF4-FFF2-40B4-BE49-F238E27FC236}">
                <a16:creationId xmlns:a16="http://schemas.microsoft.com/office/drawing/2014/main" id="{CF15AFDB-E8B3-454E-ADAA-D5697AC63F4E}"/>
              </a:ext>
            </a:extLst>
          </p:cNvPr>
          <p:cNvSpPr>
            <a:spLocks noGrp="1"/>
          </p:cNvSpPr>
          <p:nvPr>
            <p:ph idx="1"/>
          </p:nvPr>
        </p:nvSpPr>
        <p:spPr/>
        <p:txBody>
          <a:bodyPr>
            <a:normAutofit fontScale="92500" lnSpcReduction="10000"/>
          </a:bodyPr>
          <a:lstStyle/>
          <a:p>
            <a:pPr marL="0" indent="0">
              <a:buNone/>
            </a:pPr>
            <a:r>
              <a:rPr lang="en-US" dirty="0"/>
              <a:t>The explanations for our existence that used to be provided by religion went first, falling away from the nineteenth century onwards. Then over the last century the secular hopes held out by all political ideologies began to follow in religion’s wake. In the latter part of the twentieth century, we entered the postmodern era. An era which defined itself, and was defined, by its suspicion towards all grand narratives. However, as all schoolchildren learn, nature abhors a vacuum, and into the postmodern vacuum new ideas began to creep, with the intention of providing explanations and meanings of their own.</a:t>
            </a:r>
          </a:p>
          <a:p>
            <a:endParaRPr lang="en-US" dirty="0"/>
          </a:p>
          <a:p>
            <a:pPr marL="0" indent="0">
              <a:buNone/>
            </a:pPr>
            <a:r>
              <a:rPr lang="en-US" dirty="0"/>
              <a:t>Murray, Douglas. The Madness of Crowds (p. 1). Bloomsbury Publishing. Kindle Edition. </a:t>
            </a:r>
          </a:p>
        </p:txBody>
      </p:sp>
    </p:spTree>
    <p:extLst>
      <p:ext uri="{BB962C8B-B14F-4D97-AF65-F5344CB8AC3E}">
        <p14:creationId xmlns:p14="http://schemas.microsoft.com/office/powerpoint/2010/main" val="7841915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9E27C-2775-7D4D-92E2-79EBEE566C4D}"/>
              </a:ext>
            </a:extLst>
          </p:cNvPr>
          <p:cNvSpPr>
            <a:spLocks noGrp="1"/>
          </p:cNvSpPr>
          <p:nvPr>
            <p:ph type="title"/>
          </p:nvPr>
        </p:nvSpPr>
        <p:spPr/>
        <p:txBody>
          <a:bodyPr/>
          <a:lstStyle/>
          <a:p>
            <a:r>
              <a:rPr lang="en-US" dirty="0"/>
              <a:t>A New Narrative</a:t>
            </a:r>
          </a:p>
        </p:txBody>
      </p:sp>
      <p:sp>
        <p:nvSpPr>
          <p:cNvPr id="3" name="Content Placeholder 2">
            <a:extLst>
              <a:ext uri="{FF2B5EF4-FFF2-40B4-BE49-F238E27FC236}">
                <a16:creationId xmlns:a16="http://schemas.microsoft.com/office/drawing/2014/main" id="{F54BD332-B2AB-934B-8863-A4C12D4A3F95}"/>
              </a:ext>
            </a:extLst>
          </p:cNvPr>
          <p:cNvSpPr>
            <a:spLocks noGrp="1"/>
          </p:cNvSpPr>
          <p:nvPr>
            <p:ph idx="1"/>
          </p:nvPr>
        </p:nvSpPr>
        <p:spPr/>
        <p:txBody>
          <a:bodyPr/>
          <a:lstStyle/>
          <a:p>
            <a:pPr marL="0" indent="0">
              <a:buNone/>
            </a:pPr>
            <a:r>
              <a:rPr lang="en-US" dirty="0"/>
              <a:t>People in wealthy Western democracies today could not simply remain the first people in recorded history to have absolutely no explanation for what we are doing here, and no story to give life purpose. Whatever else they lacked, the grand narratives of the past at least gave life meaning. The question of what exactly we are meant to do now – other than get rich where we can and have whatever fun is on offer – was going to have to be answered by something.</a:t>
            </a:r>
          </a:p>
          <a:p>
            <a:pPr marL="0" indent="0">
              <a:buNone/>
            </a:pPr>
            <a:r>
              <a:rPr lang="en-US" dirty="0"/>
              <a:t>Murray, Douglas. The Madness of Crowds (pp. 1-2). Bloomsbury Publishing. Kindle Edition).</a:t>
            </a:r>
          </a:p>
        </p:txBody>
      </p:sp>
    </p:spTree>
    <p:extLst>
      <p:ext uri="{BB962C8B-B14F-4D97-AF65-F5344CB8AC3E}">
        <p14:creationId xmlns:p14="http://schemas.microsoft.com/office/powerpoint/2010/main" val="62542923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docProps/app.xml><?xml version="1.0" encoding="utf-8"?>
<Properties xmlns="http://schemas.openxmlformats.org/officeDocument/2006/extended-properties" xmlns:vt="http://schemas.openxmlformats.org/officeDocument/2006/docPropsVTypes">
  <Template>Office Theme</Template>
  <TotalTime>49</TotalTime>
  <Words>1282</Words>
  <Application>Microsoft Macintosh PowerPoint</Application>
  <PresentationFormat>Widescreen</PresentationFormat>
  <Paragraphs>51</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Calibri Light</vt:lpstr>
      <vt:lpstr>Office Theme</vt:lpstr>
      <vt:lpstr>Critical Theories</vt:lpstr>
      <vt:lpstr>Critical Grace Theory</vt:lpstr>
      <vt:lpstr>Christian Grand Narrative</vt:lpstr>
      <vt:lpstr>Christian Grand Narrative</vt:lpstr>
      <vt:lpstr>Christian Grand Narrative</vt:lpstr>
      <vt:lpstr>Christian Grand Narrative</vt:lpstr>
      <vt:lpstr>Is the Christian Grand Narrative under Attack?</vt:lpstr>
      <vt:lpstr>All Grand Narratives Are Being Attacked</vt:lpstr>
      <vt:lpstr>A New Narrative</vt:lpstr>
      <vt:lpstr>A New Religion</vt:lpstr>
      <vt:lpstr>A New Trinity…</vt:lpstr>
      <vt:lpstr>Social Justice</vt:lpstr>
      <vt:lpstr>Identity Politics</vt:lpstr>
      <vt:lpstr>Intersectionality</vt:lpstr>
      <vt:lpstr>The Danger of Syncretism for Ministry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Critical Theories</dc:title>
  <dc:creator>HENRY REYENGA</dc:creator>
  <cp:lastModifiedBy>HENRY REYENGA</cp:lastModifiedBy>
  <cp:revision>7</cp:revision>
  <dcterms:created xsi:type="dcterms:W3CDTF">2021-06-01T12:22:17Z</dcterms:created>
  <dcterms:modified xsi:type="dcterms:W3CDTF">2021-06-01T13:12:10Z</dcterms:modified>
</cp:coreProperties>
</file>