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6" r:id="rId1"/>
  </p:sldMasterIdLst>
  <p:notesMasterIdLst>
    <p:notesMasterId r:id="rId14"/>
  </p:notesMasterIdLst>
  <p:sldIdLst>
    <p:sldId id="257" r:id="rId2"/>
    <p:sldId id="269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70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60"/>
  </p:normalViewPr>
  <p:slideViewPr>
    <p:cSldViewPr snapToGrid="0">
      <p:cViewPr varScale="1">
        <p:scale>
          <a:sx n="91" d="100"/>
          <a:sy n="91" d="100"/>
        </p:scale>
        <p:origin x="73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572C88-F2DC-4FBE-B6BE-0C37030B3896}" type="doc">
      <dgm:prSet loTypeId="urn:microsoft.com/office/officeart/2005/8/layout/pyramid2" loCatId="pyramid" qsTypeId="urn:microsoft.com/office/officeart/2005/8/quickstyle/simple1" qsCatId="simple" csTypeId="urn:microsoft.com/office/officeart/2005/8/colors/accent0_3" csCatId="mainScheme" phldr="1"/>
      <dgm:spPr/>
    </dgm:pt>
    <dgm:pt modelId="{D647AEB6-AA11-4AFE-89C0-F14B86D8B707}">
      <dgm:prSet phldrT="[Text]"/>
      <dgm:spPr/>
      <dgm:t>
        <a:bodyPr/>
        <a:lstStyle/>
        <a:p>
          <a:r>
            <a:rPr lang="en-US" dirty="0"/>
            <a:t>Potential product</a:t>
          </a:r>
        </a:p>
      </dgm:t>
    </dgm:pt>
    <dgm:pt modelId="{3FE512BF-AEC6-4E2A-9995-FC6259B2559C}" type="parTrans" cxnId="{ADBF701C-8193-4717-9CFC-B5D34EB1321B}">
      <dgm:prSet/>
      <dgm:spPr/>
      <dgm:t>
        <a:bodyPr/>
        <a:lstStyle/>
        <a:p>
          <a:endParaRPr lang="en-US"/>
        </a:p>
      </dgm:t>
    </dgm:pt>
    <dgm:pt modelId="{EE3C2FB3-84D8-4178-BAC3-5A1B03DBE09C}" type="sibTrans" cxnId="{ADBF701C-8193-4717-9CFC-B5D34EB1321B}">
      <dgm:prSet/>
      <dgm:spPr/>
      <dgm:t>
        <a:bodyPr/>
        <a:lstStyle/>
        <a:p>
          <a:endParaRPr lang="en-US"/>
        </a:p>
      </dgm:t>
    </dgm:pt>
    <dgm:pt modelId="{CE2468E3-D41A-4D11-AB18-E86D0B083FAA}">
      <dgm:prSet phldrT="[Text]"/>
      <dgm:spPr/>
      <dgm:t>
        <a:bodyPr/>
        <a:lstStyle/>
        <a:p>
          <a:r>
            <a:rPr lang="en-US" dirty="0"/>
            <a:t>Augmented product</a:t>
          </a:r>
        </a:p>
      </dgm:t>
    </dgm:pt>
    <dgm:pt modelId="{24460FD0-62A9-4CDC-A32B-61B51299432B}" type="parTrans" cxnId="{F2C70A11-035F-4EFC-8196-664C21A24802}">
      <dgm:prSet/>
      <dgm:spPr/>
      <dgm:t>
        <a:bodyPr/>
        <a:lstStyle/>
        <a:p>
          <a:endParaRPr lang="en-US"/>
        </a:p>
      </dgm:t>
    </dgm:pt>
    <dgm:pt modelId="{3281BEC6-8559-4C35-9448-DA06F61B4E91}" type="sibTrans" cxnId="{F2C70A11-035F-4EFC-8196-664C21A24802}">
      <dgm:prSet/>
      <dgm:spPr/>
      <dgm:t>
        <a:bodyPr/>
        <a:lstStyle/>
        <a:p>
          <a:endParaRPr lang="en-US"/>
        </a:p>
      </dgm:t>
    </dgm:pt>
    <dgm:pt modelId="{B797D306-5A29-4D14-8D28-06A976D2B9E2}">
      <dgm:prSet phldrT="[Text]"/>
      <dgm:spPr/>
      <dgm:t>
        <a:bodyPr/>
        <a:lstStyle/>
        <a:p>
          <a:r>
            <a:rPr lang="en-US" dirty="0"/>
            <a:t>Expected product</a:t>
          </a:r>
        </a:p>
      </dgm:t>
    </dgm:pt>
    <dgm:pt modelId="{7A744E7F-20D0-475D-A44D-42EC473A65DD}" type="parTrans" cxnId="{BA60C8D6-5BB1-41D2-A110-D1F80B2934CD}">
      <dgm:prSet/>
      <dgm:spPr/>
      <dgm:t>
        <a:bodyPr/>
        <a:lstStyle/>
        <a:p>
          <a:endParaRPr lang="en-US"/>
        </a:p>
      </dgm:t>
    </dgm:pt>
    <dgm:pt modelId="{DE1BD1AB-0D0E-48AE-A70C-CDB1338E085F}" type="sibTrans" cxnId="{BA60C8D6-5BB1-41D2-A110-D1F80B2934CD}">
      <dgm:prSet/>
      <dgm:spPr/>
      <dgm:t>
        <a:bodyPr/>
        <a:lstStyle/>
        <a:p>
          <a:endParaRPr lang="en-US"/>
        </a:p>
      </dgm:t>
    </dgm:pt>
    <dgm:pt modelId="{D40C89F9-6784-44C1-A97B-2378323E107B}">
      <dgm:prSet phldrT="[Text]"/>
      <dgm:spPr/>
      <dgm:t>
        <a:bodyPr/>
        <a:lstStyle/>
        <a:p>
          <a:r>
            <a:rPr lang="en-US" dirty="0"/>
            <a:t>Generic product</a:t>
          </a:r>
        </a:p>
      </dgm:t>
    </dgm:pt>
    <dgm:pt modelId="{B337109D-2567-4F06-A7BC-8FD8D95F8605}" type="parTrans" cxnId="{2F4A2B6E-F805-4E8F-83D5-017B354FB40C}">
      <dgm:prSet/>
      <dgm:spPr/>
      <dgm:t>
        <a:bodyPr/>
        <a:lstStyle/>
        <a:p>
          <a:endParaRPr lang="en-US"/>
        </a:p>
      </dgm:t>
    </dgm:pt>
    <dgm:pt modelId="{36DB8C3D-F6C9-437A-BDA7-5827ABA2A22D}" type="sibTrans" cxnId="{2F4A2B6E-F805-4E8F-83D5-017B354FB40C}">
      <dgm:prSet/>
      <dgm:spPr/>
      <dgm:t>
        <a:bodyPr/>
        <a:lstStyle/>
        <a:p>
          <a:endParaRPr lang="en-US"/>
        </a:p>
      </dgm:t>
    </dgm:pt>
    <dgm:pt modelId="{B56D63D8-40D0-4606-A24F-A6A159FBB7BB}">
      <dgm:prSet phldrT="[Text]"/>
      <dgm:spPr/>
      <dgm:t>
        <a:bodyPr/>
        <a:lstStyle/>
        <a:p>
          <a:r>
            <a:rPr lang="en-US" dirty="0"/>
            <a:t>Core benefit</a:t>
          </a:r>
        </a:p>
      </dgm:t>
    </dgm:pt>
    <dgm:pt modelId="{C3902B04-D11F-4989-A349-E36562151AA2}" type="parTrans" cxnId="{7A80BD72-2B2B-42ED-B81D-71099C9A7EAB}">
      <dgm:prSet/>
      <dgm:spPr/>
      <dgm:t>
        <a:bodyPr/>
        <a:lstStyle/>
        <a:p>
          <a:endParaRPr lang="en-US"/>
        </a:p>
      </dgm:t>
    </dgm:pt>
    <dgm:pt modelId="{2420F132-7F8F-4CBA-A566-19B2C53C8B68}" type="sibTrans" cxnId="{7A80BD72-2B2B-42ED-B81D-71099C9A7EAB}">
      <dgm:prSet/>
      <dgm:spPr/>
      <dgm:t>
        <a:bodyPr/>
        <a:lstStyle/>
        <a:p>
          <a:endParaRPr lang="en-US"/>
        </a:p>
      </dgm:t>
    </dgm:pt>
    <dgm:pt modelId="{28C986D7-BD8A-4433-B6F0-8CE0C0930F9A}" type="pres">
      <dgm:prSet presAssocID="{53572C88-F2DC-4FBE-B6BE-0C37030B3896}" presName="compositeShape" presStyleCnt="0">
        <dgm:presLayoutVars>
          <dgm:dir/>
          <dgm:resizeHandles/>
        </dgm:presLayoutVars>
      </dgm:prSet>
      <dgm:spPr/>
    </dgm:pt>
    <dgm:pt modelId="{C866EB90-A15C-4823-B6C7-9AF62C14F27F}" type="pres">
      <dgm:prSet presAssocID="{53572C88-F2DC-4FBE-B6BE-0C37030B3896}" presName="pyramid" presStyleLbl="node1" presStyleIdx="0" presStyleCnt="1"/>
      <dgm:spPr/>
    </dgm:pt>
    <dgm:pt modelId="{26BC4AF6-C713-4E37-9F92-C41C3D1F84A5}" type="pres">
      <dgm:prSet presAssocID="{53572C88-F2DC-4FBE-B6BE-0C37030B3896}" presName="theList" presStyleCnt="0"/>
      <dgm:spPr/>
    </dgm:pt>
    <dgm:pt modelId="{CCFD7487-AEE4-4450-8AAB-F3F47BF9B87D}" type="pres">
      <dgm:prSet presAssocID="{D647AEB6-AA11-4AFE-89C0-F14B86D8B707}" presName="aNode" presStyleLbl="fgAcc1" presStyleIdx="0" presStyleCnt="5">
        <dgm:presLayoutVars>
          <dgm:bulletEnabled val="1"/>
        </dgm:presLayoutVars>
      </dgm:prSet>
      <dgm:spPr/>
    </dgm:pt>
    <dgm:pt modelId="{12AD8636-7E86-4854-BD18-949C010BC21D}" type="pres">
      <dgm:prSet presAssocID="{D647AEB6-AA11-4AFE-89C0-F14B86D8B707}" presName="aSpace" presStyleCnt="0"/>
      <dgm:spPr/>
    </dgm:pt>
    <dgm:pt modelId="{E724709F-3373-4197-93A8-AC3EA7D3178C}" type="pres">
      <dgm:prSet presAssocID="{CE2468E3-D41A-4D11-AB18-E86D0B083FAA}" presName="aNode" presStyleLbl="fgAcc1" presStyleIdx="1" presStyleCnt="5">
        <dgm:presLayoutVars>
          <dgm:bulletEnabled val="1"/>
        </dgm:presLayoutVars>
      </dgm:prSet>
      <dgm:spPr/>
    </dgm:pt>
    <dgm:pt modelId="{03A69B21-162F-4E31-90CA-E151D398487C}" type="pres">
      <dgm:prSet presAssocID="{CE2468E3-D41A-4D11-AB18-E86D0B083FAA}" presName="aSpace" presStyleCnt="0"/>
      <dgm:spPr/>
    </dgm:pt>
    <dgm:pt modelId="{2044EF19-26D5-4242-905B-A1A49053496A}" type="pres">
      <dgm:prSet presAssocID="{B797D306-5A29-4D14-8D28-06A976D2B9E2}" presName="aNode" presStyleLbl="fgAcc1" presStyleIdx="2" presStyleCnt="5">
        <dgm:presLayoutVars>
          <dgm:bulletEnabled val="1"/>
        </dgm:presLayoutVars>
      </dgm:prSet>
      <dgm:spPr/>
    </dgm:pt>
    <dgm:pt modelId="{C040CD2F-8833-4555-AB86-69737EF15C5A}" type="pres">
      <dgm:prSet presAssocID="{B797D306-5A29-4D14-8D28-06A976D2B9E2}" presName="aSpace" presStyleCnt="0"/>
      <dgm:spPr/>
    </dgm:pt>
    <dgm:pt modelId="{05972C09-D6E1-4433-97BC-2CB5CC59CDA7}" type="pres">
      <dgm:prSet presAssocID="{D40C89F9-6784-44C1-A97B-2378323E107B}" presName="aNode" presStyleLbl="fgAcc1" presStyleIdx="3" presStyleCnt="5">
        <dgm:presLayoutVars>
          <dgm:bulletEnabled val="1"/>
        </dgm:presLayoutVars>
      </dgm:prSet>
      <dgm:spPr/>
    </dgm:pt>
    <dgm:pt modelId="{3B8F6E4B-8D7D-4893-9BA2-642E32D5EAAD}" type="pres">
      <dgm:prSet presAssocID="{D40C89F9-6784-44C1-A97B-2378323E107B}" presName="aSpace" presStyleCnt="0"/>
      <dgm:spPr/>
    </dgm:pt>
    <dgm:pt modelId="{DE935EAB-7C59-45D7-AF61-DF3617618A79}" type="pres">
      <dgm:prSet presAssocID="{B56D63D8-40D0-4606-A24F-A6A159FBB7BB}" presName="aNode" presStyleLbl="fgAcc1" presStyleIdx="4" presStyleCnt="5">
        <dgm:presLayoutVars>
          <dgm:bulletEnabled val="1"/>
        </dgm:presLayoutVars>
      </dgm:prSet>
      <dgm:spPr/>
    </dgm:pt>
    <dgm:pt modelId="{DA2343BE-81A8-46CD-A9D2-C4CCC9FE7812}" type="pres">
      <dgm:prSet presAssocID="{B56D63D8-40D0-4606-A24F-A6A159FBB7BB}" presName="aSpace" presStyleCnt="0"/>
      <dgm:spPr/>
    </dgm:pt>
  </dgm:ptLst>
  <dgm:cxnLst>
    <dgm:cxn modelId="{F2C70A11-035F-4EFC-8196-664C21A24802}" srcId="{53572C88-F2DC-4FBE-B6BE-0C37030B3896}" destId="{CE2468E3-D41A-4D11-AB18-E86D0B083FAA}" srcOrd="1" destOrd="0" parTransId="{24460FD0-62A9-4CDC-A32B-61B51299432B}" sibTransId="{3281BEC6-8559-4C35-9448-DA06F61B4E91}"/>
    <dgm:cxn modelId="{ADBF701C-8193-4717-9CFC-B5D34EB1321B}" srcId="{53572C88-F2DC-4FBE-B6BE-0C37030B3896}" destId="{D647AEB6-AA11-4AFE-89C0-F14B86D8B707}" srcOrd="0" destOrd="0" parTransId="{3FE512BF-AEC6-4E2A-9995-FC6259B2559C}" sibTransId="{EE3C2FB3-84D8-4178-BAC3-5A1B03DBE09C}"/>
    <dgm:cxn modelId="{E83AD11F-1968-4837-A72B-680055B9A7D4}" type="presOf" srcId="{B797D306-5A29-4D14-8D28-06A976D2B9E2}" destId="{2044EF19-26D5-4242-905B-A1A49053496A}" srcOrd="0" destOrd="0" presId="urn:microsoft.com/office/officeart/2005/8/layout/pyramid2"/>
    <dgm:cxn modelId="{D083195C-843B-4237-A926-C9739DE5E816}" type="presOf" srcId="{B56D63D8-40D0-4606-A24F-A6A159FBB7BB}" destId="{DE935EAB-7C59-45D7-AF61-DF3617618A79}" srcOrd="0" destOrd="0" presId="urn:microsoft.com/office/officeart/2005/8/layout/pyramid2"/>
    <dgm:cxn modelId="{2F390B41-81B1-43C7-90CF-8597C6208A15}" type="presOf" srcId="{53572C88-F2DC-4FBE-B6BE-0C37030B3896}" destId="{28C986D7-BD8A-4433-B6F0-8CE0C0930F9A}" srcOrd="0" destOrd="0" presId="urn:microsoft.com/office/officeart/2005/8/layout/pyramid2"/>
    <dgm:cxn modelId="{E9D2DF6D-B052-4326-9387-208B41C9A0AA}" type="presOf" srcId="{D647AEB6-AA11-4AFE-89C0-F14B86D8B707}" destId="{CCFD7487-AEE4-4450-8AAB-F3F47BF9B87D}" srcOrd="0" destOrd="0" presId="urn:microsoft.com/office/officeart/2005/8/layout/pyramid2"/>
    <dgm:cxn modelId="{2F4A2B6E-F805-4E8F-83D5-017B354FB40C}" srcId="{53572C88-F2DC-4FBE-B6BE-0C37030B3896}" destId="{D40C89F9-6784-44C1-A97B-2378323E107B}" srcOrd="3" destOrd="0" parTransId="{B337109D-2567-4F06-A7BC-8FD8D95F8605}" sibTransId="{36DB8C3D-F6C9-437A-BDA7-5827ABA2A22D}"/>
    <dgm:cxn modelId="{B0D89572-0751-4B72-B5BC-C6DB55D60CA9}" type="presOf" srcId="{D40C89F9-6784-44C1-A97B-2378323E107B}" destId="{05972C09-D6E1-4433-97BC-2CB5CC59CDA7}" srcOrd="0" destOrd="0" presId="urn:microsoft.com/office/officeart/2005/8/layout/pyramid2"/>
    <dgm:cxn modelId="{7A80BD72-2B2B-42ED-B81D-71099C9A7EAB}" srcId="{53572C88-F2DC-4FBE-B6BE-0C37030B3896}" destId="{B56D63D8-40D0-4606-A24F-A6A159FBB7BB}" srcOrd="4" destOrd="0" parTransId="{C3902B04-D11F-4989-A349-E36562151AA2}" sibTransId="{2420F132-7F8F-4CBA-A566-19B2C53C8B68}"/>
    <dgm:cxn modelId="{373A4497-2320-4C6B-A38D-4AC06525A7D7}" type="presOf" srcId="{CE2468E3-D41A-4D11-AB18-E86D0B083FAA}" destId="{E724709F-3373-4197-93A8-AC3EA7D3178C}" srcOrd="0" destOrd="0" presId="urn:microsoft.com/office/officeart/2005/8/layout/pyramid2"/>
    <dgm:cxn modelId="{BA60C8D6-5BB1-41D2-A110-D1F80B2934CD}" srcId="{53572C88-F2DC-4FBE-B6BE-0C37030B3896}" destId="{B797D306-5A29-4D14-8D28-06A976D2B9E2}" srcOrd="2" destOrd="0" parTransId="{7A744E7F-20D0-475D-A44D-42EC473A65DD}" sibTransId="{DE1BD1AB-0D0E-48AE-A70C-CDB1338E085F}"/>
    <dgm:cxn modelId="{3641DF80-CB80-4F14-8326-188809BE3BA3}" type="presParOf" srcId="{28C986D7-BD8A-4433-B6F0-8CE0C0930F9A}" destId="{C866EB90-A15C-4823-B6C7-9AF62C14F27F}" srcOrd="0" destOrd="0" presId="urn:microsoft.com/office/officeart/2005/8/layout/pyramid2"/>
    <dgm:cxn modelId="{81CCCA98-BCC3-473D-A54C-86BDF61EE970}" type="presParOf" srcId="{28C986D7-BD8A-4433-B6F0-8CE0C0930F9A}" destId="{26BC4AF6-C713-4E37-9F92-C41C3D1F84A5}" srcOrd="1" destOrd="0" presId="urn:microsoft.com/office/officeart/2005/8/layout/pyramid2"/>
    <dgm:cxn modelId="{D7123804-A439-4D16-82D1-2AF67DC047E0}" type="presParOf" srcId="{26BC4AF6-C713-4E37-9F92-C41C3D1F84A5}" destId="{CCFD7487-AEE4-4450-8AAB-F3F47BF9B87D}" srcOrd="0" destOrd="0" presId="urn:microsoft.com/office/officeart/2005/8/layout/pyramid2"/>
    <dgm:cxn modelId="{44F0DA67-9CCB-43C0-98A4-ECE0B29A163C}" type="presParOf" srcId="{26BC4AF6-C713-4E37-9F92-C41C3D1F84A5}" destId="{12AD8636-7E86-4854-BD18-949C010BC21D}" srcOrd="1" destOrd="0" presId="urn:microsoft.com/office/officeart/2005/8/layout/pyramid2"/>
    <dgm:cxn modelId="{3AF73368-80DB-4F91-A6AC-B8B6DF09DECB}" type="presParOf" srcId="{26BC4AF6-C713-4E37-9F92-C41C3D1F84A5}" destId="{E724709F-3373-4197-93A8-AC3EA7D3178C}" srcOrd="2" destOrd="0" presId="urn:microsoft.com/office/officeart/2005/8/layout/pyramid2"/>
    <dgm:cxn modelId="{3F5B72F0-07B5-4706-9519-E4694CD77E9E}" type="presParOf" srcId="{26BC4AF6-C713-4E37-9F92-C41C3D1F84A5}" destId="{03A69B21-162F-4E31-90CA-E151D398487C}" srcOrd="3" destOrd="0" presId="urn:microsoft.com/office/officeart/2005/8/layout/pyramid2"/>
    <dgm:cxn modelId="{AB580641-8AB0-4ED1-8B56-4223DEF7DDD9}" type="presParOf" srcId="{26BC4AF6-C713-4E37-9F92-C41C3D1F84A5}" destId="{2044EF19-26D5-4242-905B-A1A49053496A}" srcOrd="4" destOrd="0" presId="urn:microsoft.com/office/officeart/2005/8/layout/pyramid2"/>
    <dgm:cxn modelId="{14AF7D76-9173-4F47-9DED-0B7E66EF7721}" type="presParOf" srcId="{26BC4AF6-C713-4E37-9F92-C41C3D1F84A5}" destId="{C040CD2F-8833-4555-AB86-69737EF15C5A}" srcOrd="5" destOrd="0" presId="urn:microsoft.com/office/officeart/2005/8/layout/pyramid2"/>
    <dgm:cxn modelId="{6FE7F71C-8E88-4894-BA1D-103A40EC38A8}" type="presParOf" srcId="{26BC4AF6-C713-4E37-9F92-C41C3D1F84A5}" destId="{05972C09-D6E1-4433-97BC-2CB5CC59CDA7}" srcOrd="6" destOrd="0" presId="urn:microsoft.com/office/officeart/2005/8/layout/pyramid2"/>
    <dgm:cxn modelId="{DFB61596-A7A0-4270-8A75-332437CD5CA3}" type="presParOf" srcId="{26BC4AF6-C713-4E37-9F92-C41C3D1F84A5}" destId="{3B8F6E4B-8D7D-4893-9BA2-642E32D5EAAD}" srcOrd="7" destOrd="0" presId="urn:microsoft.com/office/officeart/2005/8/layout/pyramid2"/>
    <dgm:cxn modelId="{7945C584-1021-454C-ADFA-505BF8F8A285}" type="presParOf" srcId="{26BC4AF6-C713-4E37-9F92-C41C3D1F84A5}" destId="{DE935EAB-7C59-45D7-AF61-DF3617618A79}" srcOrd="8" destOrd="0" presId="urn:microsoft.com/office/officeart/2005/8/layout/pyramid2"/>
    <dgm:cxn modelId="{BFB1FD27-460B-4621-B9B5-30469A8C681C}" type="presParOf" srcId="{26BC4AF6-C713-4E37-9F92-C41C3D1F84A5}" destId="{DA2343BE-81A8-46CD-A9D2-C4CCC9FE7812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66EB90-A15C-4823-B6C7-9AF62C14F27F}">
      <dsp:nvSpPr>
        <dsp:cNvPr id="0" name=""/>
        <dsp:cNvSpPr/>
      </dsp:nvSpPr>
      <dsp:spPr>
        <a:xfrm>
          <a:off x="1114424" y="0"/>
          <a:ext cx="3429000" cy="3429000"/>
        </a:xfrm>
        <a:prstGeom prst="triangl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FD7487-AEE4-4450-8AAB-F3F47BF9B87D}">
      <dsp:nvSpPr>
        <dsp:cNvPr id="0" name=""/>
        <dsp:cNvSpPr/>
      </dsp:nvSpPr>
      <dsp:spPr>
        <a:xfrm>
          <a:off x="2828924" y="343234"/>
          <a:ext cx="2228850" cy="487560"/>
        </a:xfrm>
        <a:prstGeom prst="round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Potential product</a:t>
          </a:r>
        </a:p>
      </dsp:txBody>
      <dsp:txXfrm>
        <a:off x="2852725" y="367035"/>
        <a:ext cx="2181248" cy="439958"/>
      </dsp:txXfrm>
    </dsp:sp>
    <dsp:sp modelId="{E724709F-3373-4197-93A8-AC3EA7D3178C}">
      <dsp:nvSpPr>
        <dsp:cNvPr id="0" name=""/>
        <dsp:cNvSpPr/>
      </dsp:nvSpPr>
      <dsp:spPr>
        <a:xfrm>
          <a:off x="2828924" y="891740"/>
          <a:ext cx="2228850" cy="487560"/>
        </a:xfrm>
        <a:prstGeom prst="round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Augmented product</a:t>
          </a:r>
        </a:p>
      </dsp:txBody>
      <dsp:txXfrm>
        <a:off x="2852725" y="915541"/>
        <a:ext cx="2181248" cy="439958"/>
      </dsp:txXfrm>
    </dsp:sp>
    <dsp:sp modelId="{2044EF19-26D5-4242-905B-A1A49053496A}">
      <dsp:nvSpPr>
        <dsp:cNvPr id="0" name=""/>
        <dsp:cNvSpPr/>
      </dsp:nvSpPr>
      <dsp:spPr>
        <a:xfrm>
          <a:off x="2828924" y="1440246"/>
          <a:ext cx="2228850" cy="487560"/>
        </a:xfrm>
        <a:prstGeom prst="round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Expected product</a:t>
          </a:r>
        </a:p>
      </dsp:txBody>
      <dsp:txXfrm>
        <a:off x="2852725" y="1464047"/>
        <a:ext cx="2181248" cy="439958"/>
      </dsp:txXfrm>
    </dsp:sp>
    <dsp:sp modelId="{05972C09-D6E1-4433-97BC-2CB5CC59CDA7}">
      <dsp:nvSpPr>
        <dsp:cNvPr id="0" name=""/>
        <dsp:cNvSpPr/>
      </dsp:nvSpPr>
      <dsp:spPr>
        <a:xfrm>
          <a:off x="2828924" y="1988753"/>
          <a:ext cx="2228850" cy="487560"/>
        </a:xfrm>
        <a:prstGeom prst="round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Generic product</a:t>
          </a:r>
        </a:p>
      </dsp:txBody>
      <dsp:txXfrm>
        <a:off x="2852725" y="2012554"/>
        <a:ext cx="2181248" cy="439958"/>
      </dsp:txXfrm>
    </dsp:sp>
    <dsp:sp modelId="{DE935EAB-7C59-45D7-AF61-DF3617618A79}">
      <dsp:nvSpPr>
        <dsp:cNvPr id="0" name=""/>
        <dsp:cNvSpPr/>
      </dsp:nvSpPr>
      <dsp:spPr>
        <a:xfrm>
          <a:off x="2828924" y="2537259"/>
          <a:ext cx="2228850" cy="487560"/>
        </a:xfrm>
        <a:prstGeom prst="round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Core benefit</a:t>
          </a:r>
        </a:p>
      </dsp:txBody>
      <dsp:txXfrm>
        <a:off x="2852725" y="2561060"/>
        <a:ext cx="2181248" cy="4399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143F50-D061-4089-9494-493D0DA40E58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548848-8161-4075-B07F-61573ABF6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5453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6.xml"/><Relationship Id="rId2" Type="http://schemas.openxmlformats.org/officeDocument/2006/relationships/notesMaster" Target="../notesMasters/notesMaster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22D9548-0CD2-499A-809E-32AEFE71FE5E}" type="slidenum">
              <a:rPr lang="en-US" smtClean="0">
                <a:latin typeface="Times New Roman" pitchFamily="18" charset="0"/>
              </a:rPr>
              <a:pPr/>
              <a:t>6</a:t>
            </a:fld>
            <a:endParaRPr lang="en-US" dirty="0">
              <a:latin typeface="Times New Roman" pitchFamily="18" charset="0"/>
            </a:endParaRPr>
          </a:p>
        </p:txBody>
      </p:sp>
      <p:sp>
        <p:nvSpPr>
          <p:cNvPr id="2052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53" name="Rectangle 3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54" name="Rectangle 4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55" name="Rectangle 5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56" name="Rectangle 6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57" name="Rectangle 7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58" name="Rectangle 8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59" name="Rectangle 9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60" name="Rectangle 10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61" name="Rectangle 11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62" name="Rectangle 12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63" name="Rectangle 13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64" name="Rectangle 14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65" name="Rectangle 15"/>
          <p:cNvSpPr>
            <a:spLocks noChangeArrowheads="1"/>
          </p:cNvSpPr>
          <p:nvPr/>
        </p:nvSpPr>
        <p:spPr bwMode="auto">
          <a:xfrm>
            <a:off x="0" y="8685213"/>
            <a:ext cx="2971800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66" name="Rectangle 16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67" name="Rectangle 1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506788" y="111125"/>
            <a:ext cx="3260725" cy="2446338"/>
          </a:xfrm>
          <a:ln w="12700" cap="flat">
            <a:solidFill>
              <a:schemeClr val="tx1"/>
            </a:solidFill>
          </a:ln>
        </p:spPr>
      </p:sp>
      <p:graphicFrame>
        <p:nvGraphicFramePr>
          <p:cNvPr id="2050" name="Object 18"/>
          <p:cNvGraphicFramePr>
            <a:graphicFrameLocks/>
          </p:cNvGraphicFramePr>
          <p:nvPr/>
        </p:nvGraphicFramePr>
        <p:xfrm>
          <a:off x="455613" y="3656013"/>
          <a:ext cx="5559425" cy="8329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Document" r:id="rId4" imgW="5846400" imgH="8756640" progId="Word.Document.8">
                  <p:embed/>
                </p:oleObj>
              </mc:Choice>
              <mc:Fallback>
                <p:oleObj name="Document" r:id="rId4" imgW="5846400" imgH="8756640" progId="Word.Document.8">
                  <p:embed/>
                  <p:pic>
                    <p:nvPicPr>
                      <p:cNvPr id="2050" name="Object 18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3" y="3656013"/>
                        <a:ext cx="5559425" cy="8329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255758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C8300C-A8C8-4FDB-85F3-71EBAD8D95BA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0723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439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0724" name="Rectangle 3"/>
          <p:cNvSpPr>
            <a:spLocks noChangeArrowheads="1"/>
          </p:cNvSpPr>
          <p:nvPr/>
        </p:nvSpPr>
        <p:spPr bwMode="auto">
          <a:xfrm>
            <a:off x="3886200" y="8717718"/>
            <a:ext cx="2971800" cy="45438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b"/>
          <a:lstStyle/>
          <a:p>
            <a:pPr algn="r"/>
            <a:r>
              <a:rPr lang="en-US" sz="1200" u="none" dirty="0"/>
              <a:t>8</a:t>
            </a:r>
          </a:p>
        </p:txBody>
      </p:sp>
      <p:sp>
        <p:nvSpPr>
          <p:cNvPr id="30725" name="Rectangle 4"/>
          <p:cNvSpPr>
            <a:spLocks noChangeArrowheads="1"/>
          </p:cNvSpPr>
          <p:nvPr/>
        </p:nvSpPr>
        <p:spPr bwMode="auto">
          <a:xfrm>
            <a:off x="0" y="8717718"/>
            <a:ext cx="2971800" cy="45438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0726" name="Rectangle 5"/>
          <p:cNvSpPr>
            <a:spLocks noChangeArrowheads="1"/>
          </p:cNvSpPr>
          <p:nvPr/>
        </p:nvSpPr>
        <p:spPr bwMode="auto">
          <a:xfrm>
            <a:off x="0" y="0"/>
            <a:ext cx="2971800" cy="45439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0727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solidFill>
            <a:srgbClr val="FFFFFF"/>
          </a:solidFill>
          <a:ln w="12700" cap="flat"/>
        </p:spPr>
      </p:sp>
      <p:sp>
        <p:nvSpPr>
          <p:cNvPr id="30728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20603"/>
            <a:ext cx="5029200" cy="4170700"/>
          </a:xfrm>
          <a:noFill/>
          <a:ln/>
        </p:spPr>
        <p:txBody>
          <a:bodyPr lIns="90488" tIns="44450" rIns="90488" bIns="44450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998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88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547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180147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8603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95258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97124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5935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9703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78BA90-A8A2-44F1-B447-598A52E445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746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1202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4335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211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952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756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571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720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958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446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  <p:sldLayoutId id="214748368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6.bin"/><Relationship Id="rId10" Type="http://schemas.openxmlformats.org/officeDocument/2006/relationships/oleObject" Target="../embeddings/oleObject9.bin"/><Relationship Id="rId4" Type="http://schemas.openxmlformats.org/officeDocument/2006/relationships/image" Target="../media/image15.wmf"/><Relationship Id="rId9" Type="http://schemas.openxmlformats.org/officeDocument/2006/relationships/oleObject" Target="../embeddings/oleObject8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The Marketing Mix - Products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500" y="4457700"/>
            <a:ext cx="4920176" cy="1314450"/>
          </a:xfrm>
        </p:spPr>
        <p:txBody>
          <a:bodyPr>
            <a:normAutofit/>
          </a:bodyPr>
          <a:lstStyle/>
          <a:p>
            <a:r>
              <a:rPr lang="en-US" dirty="0"/>
              <a:t>Part One</a:t>
            </a:r>
          </a:p>
        </p:txBody>
      </p:sp>
    </p:spTree>
    <p:extLst>
      <p:ext uri="{BB962C8B-B14F-4D97-AF65-F5344CB8AC3E}">
        <p14:creationId xmlns:p14="http://schemas.microsoft.com/office/powerpoint/2010/main" val="22845063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ChangeArrowheads="1"/>
          </p:cNvSpPr>
          <p:nvPr>
            <p:ph type="title"/>
          </p:nvPr>
        </p:nvSpPr>
        <p:spPr>
          <a:xfrm>
            <a:off x="1543050" y="607670"/>
            <a:ext cx="7085561" cy="685800"/>
          </a:xfrm>
        </p:spPr>
        <p:txBody>
          <a:bodyPr vert="horz" lIns="67866" tIns="33338" rIns="67866" bIns="33338" rtlCol="0" anchor="ctr">
            <a:normAutofit fontScale="90000"/>
          </a:bodyPr>
          <a:lstStyle/>
          <a:p>
            <a:pPr>
              <a:defRPr/>
            </a:pPr>
            <a:r>
              <a:rPr lang="en-US" sz="3000" b="1" dirty="0"/>
              <a:t>Key Characteristics of Shopping Products</a:t>
            </a:r>
          </a:p>
        </p:txBody>
      </p:sp>
      <p:sp>
        <p:nvSpPr>
          <p:cNvPr id="239620" name="Rectangle 4"/>
          <p:cNvSpPr>
            <a:spLocks noChangeArrowheads="1"/>
          </p:cNvSpPr>
          <p:nvPr/>
        </p:nvSpPr>
        <p:spPr bwMode="auto">
          <a:xfrm>
            <a:off x="573578" y="1469632"/>
            <a:ext cx="7996843" cy="840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defRPr/>
            </a:pPr>
            <a:r>
              <a:rPr kumimoji="1"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Consumers typically will make considerable effort to evaluate …</a:t>
            </a:r>
          </a:p>
        </p:txBody>
      </p:sp>
      <p:graphicFrame>
        <p:nvGraphicFramePr>
          <p:cNvPr id="7170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0992530"/>
              </p:ext>
            </p:extLst>
          </p:nvPr>
        </p:nvGraphicFramePr>
        <p:xfrm>
          <a:off x="7334943" y="3856068"/>
          <a:ext cx="1543050" cy="1513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2" name="Clip" r:id="rId3" imgW="1228680" imgH="863280" progId="">
                  <p:embed/>
                </p:oleObj>
              </mc:Choice>
              <mc:Fallback>
                <p:oleObj name="Clip" r:id="rId3" imgW="1228680" imgH="863280" progId="">
                  <p:embed/>
                  <p:pic>
                    <p:nvPicPr>
                      <p:cNvPr id="7170" name="Object 5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34943" y="3856068"/>
                        <a:ext cx="1543050" cy="151328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8" name="Rectangle 7"/>
          <p:cNvSpPr>
            <a:spLocks noChangeArrowheads="1"/>
          </p:cNvSpPr>
          <p:nvPr/>
        </p:nvSpPr>
        <p:spPr bwMode="auto">
          <a:xfrm>
            <a:off x="1314450" y="2705793"/>
            <a:ext cx="3864379" cy="2818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dirty="0"/>
              <a:t>         </a:t>
            </a:r>
            <a:r>
              <a:rPr lang="en-US" sz="2100" b="1" dirty="0"/>
              <a:t>Consumers make product comparison(s),</a:t>
            </a:r>
          </a:p>
          <a:p>
            <a:r>
              <a:rPr lang="en-US" b="1" dirty="0"/>
              <a:t>      </a:t>
            </a:r>
            <a:r>
              <a:rPr lang="en-US" sz="2100" b="1" dirty="0"/>
              <a:t>   </a:t>
            </a:r>
          </a:p>
          <a:p>
            <a:r>
              <a:rPr lang="en-US" sz="2100" b="1" dirty="0"/>
              <a:t>       They seek information before purchase, </a:t>
            </a:r>
          </a:p>
          <a:p>
            <a:r>
              <a:rPr lang="en-US" sz="2100" b="1" dirty="0"/>
              <a:t>        these typically are not impulsive purchase behaviors</a:t>
            </a:r>
          </a:p>
          <a:p>
            <a:endParaRPr lang="en-US" sz="2100" b="1" dirty="0"/>
          </a:p>
          <a:p>
            <a:r>
              <a:rPr lang="en-US" sz="2100" b="1" dirty="0"/>
              <a:t>        Moderate substitutions are made</a:t>
            </a:r>
          </a:p>
          <a:p>
            <a:endParaRPr lang="en-US" sz="2100" b="1" dirty="0"/>
          </a:p>
          <a:p>
            <a:r>
              <a:rPr lang="en-US" sz="2100" b="1" dirty="0"/>
              <a:t>        Product’s last a considerable time</a:t>
            </a:r>
          </a:p>
          <a:p>
            <a:endParaRPr lang="en-US" sz="2100" b="1" dirty="0"/>
          </a:p>
          <a:p>
            <a:r>
              <a:rPr lang="en-US" sz="2100" b="1" dirty="0"/>
              <a:t>        Monetary &amp; social costs may be high</a:t>
            </a:r>
          </a:p>
        </p:txBody>
      </p:sp>
      <p:graphicFrame>
        <p:nvGraphicFramePr>
          <p:cNvPr id="717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2124163"/>
              </p:ext>
            </p:extLst>
          </p:nvPr>
        </p:nvGraphicFramePr>
        <p:xfrm>
          <a:off x="1363807" y="2486025"/>
          <a:ext cx="457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3" name="Clip" r:id="rId5" imgW="2489760" imgH="3662640" progId="">
                  <p:embed/>
                </p:oleObj>
              </mc:Choice>
              <mc:Fallback>
                <p:oleObj name="Clip" r:id="rId5" imgW="2489760" imgH="3662640" progId="">
                  <p:embed/>
                  <p:pic>
                    <p:nvPicPr>
                      <p:cNvPr id="7171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3807" y="2486025"/>
                        <a:ext cx="4572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9"/>
          <p:cNvGraphicFramePr>
            <a:graphicFrameLocks noChangeAspect="1"/>
          </p:cNvGraphicFramePr>
          <p:nvPr/>
        </p:nvGraphicFramePr>
        <p:xfrm>
          <a:off x="1314450" y="3314700"/>
          <a:ext cx="457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4" name="Clip" r:id="rId7" imgW="2489760" imgH="3662640" progId="">
                  <p:embed/>
                </p:oleObj>
              </mc:Choice>
              <mc:Fallback>
                <p:oleObj name="Clip" r:id="rId7" imgW="2489760" imgH="3662640" progId="">
                  <p:embed/>
                  <p:pic>
                    <p:nvPicPr>
                      <p:cNvPr id="7172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4450" y="3314700"/>
                        <a:ext cx="4572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10"/>
          <p:cNvGraphicFramePr>
            <a:graphicFrameLocks noChangeAspect="1"/>
          </p:cNvGraphicFramePr>
          <p:nvPr/>
        </p:nvGraphicFramePr>
        <p:xfrm>
          <a:off x="1314450" y="4114800"/>
          <a:ext cx="457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5" name="Clip" r:id="rId9" imgW="2489760" imgH="3662640" progId="">
                  <p:embed/>
                </p:oleObj>
              </mc:Choice>
              <mc:Fallback>
                <p:oleObj name="Clip" r:id="rId9" imgW="2489760" imgH="3662640" progId="">
                  <p:embed/>
                  <p:pic>
                    <p:nvPicPr>
                      <p:cNvPr id="7173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4450" y="4114800"/>
                        <a:ext cx="4572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11"/>
          <p:cNvGraphicFramePr>
            <a:graphicFrameLocks noChangeAspect="1"/>
          </p:cNvGraphicFramePr>
          <p:nvPr/>
        </p:nvGraphicFramePr>
        <p:xfrm>
          <a:off x="1314450" y="5429250"/>
          <a:ext cx="457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6" name="Clip" r:id="rId10" imgW="2489760" imgH="3662640" progId="">
                  <p:embed/>
                </p:oleObj>
              </mc:Choice>
              <mc:Fallback>
                <p:oleObj name="Clip" r:id="rId10" imgW="2489760" imgH="3662640" progId="">
                  <p:embed/>
                  <p:pic>
                    <p:nvPicPr>
                      <p:cNvPr id="7174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4450" y="5429250"/>
                        <a:ext cx="4572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12"/>
          <p:cNvGraphicFramePr>
            <a:graphicFrameLocks noChangeAspect="1"/>
          </p:cNvGraphicFramePr>
          <p:nvPr/>
        </p:nvGraphicFramePr>
        <p:xfrm>
          <a:off x="1371600" y="4800600"/>
          <a:ext cx="40005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7" name="Clip" r:id="rId11" imgW="2489760" imgH="3662640" progId="">
                  <p:embed/>
                </p:oleObj>
              </mc:Choice>
              <mc:Fallback>
                <p:oleObj name="Clip" r:id="rId11" imgW="2489760" imgH="3662640" progId="">
                  <p:embed/>
                  <p:pic>
                    <p:nvPicPr>
                      <p:cNvPr id="7175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800600"/>
                        <a:ext cx="40005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73523820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6832" y="655536"/>
            <a:ext cx="6172200" cy="875952"/>
          </a:xfrm>
        </p:spPr>
        <p:txBody>
          <a:bodyPr/>
          <a:lstStyle/>
          <a:p>
            <a:r>
              <a:rPr lang="en-US" dirty="0"/>
              <a:t>Types of Business Products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0676" y="2004405"/>
            <a:ext cx="7687783" cy="4711705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11200" b="1" dirty="0">
                <a:solidFill>
                  <a:schemeClr val="tx1"/>
                </a:solidFill>
              </a:rPr>
              <a:t>Raw Materials, parts and components</a:t>
            </a:r>
          </a:p>
          <a:p>
            <a:pPr lvl="1"/>
            <a:r>
              <a:rPr lang="en-US" sz="9600" dirty="0">
                <a:solidFill>
                  <a:schemeClr val="tx1"/>
                </a:solidFill>
              </a:rPr>
              <a:t>Raw materials and parts </a:t>
            </a:r>
          </a:p>
          <a:p>
            <a:pPr lvl="1"/>
            <a:r>
              <a:rPr lang="en-US" sz="9600" dirty="0">
                <a:solidFill>
                  <a:schemeClr val="tx1"/>
                </a:solidFill>
              </a:rPr>
              <a:t>Manufactured materials and parts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11200" b="1" dirty="0">
                <a:solidFill>
                  <a:schemeClr val="tx1"/>
                </a:solidFill>
              </a:rPr>
              <a:t>Capital items</a:t>
            </a:r>
          </a:p>
          <a:p>
            <a:pPr lvl="1"/>
            <a:r>
              <a:rPr lang="en-US" sz="9600" dirty="0">
                <a:solidFill>
                  <a:schemeClr val="tx1"/>
                </a:solidFill>
              </a:rPr>
              <a:t>Machinery &amp; Equipment</a:t>
            </a:r>
          </a:p>
          <a:p>
            <a:pPr lvl="1"/>
            <a:r>
              <a:rPr lang="en-US" sz="9600" dirty="0">
                <a:solidFill>
                  <a:schemeClr val="tx1"/>
                </a:solidFill>
              </a:rPr>
              <a:t>Installation</a:t>
            </a:r>
          </a:p>
          <a:p>
            <a:pPr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11200" b="1" dirty="0">
                <a:solidFill>
                  <a:schemeClr val="tx1"/>
                </a:solidFill>
              </a:rPr>
              <a:t>Business services</a:t>
            </a:r>
          </a:p>
          <a:p>
            <a:pPr lvl="1"/>
            <a:r>
              <a:rPr lang="en-US" sz="9600" dirty="0">
                <a:solidFill>
                  <a:schemeClr val="tx1"/>
                </a:solidFill>
              </a:rPr>
              <a:t>Maintenance and repair items</a:t>
            </a:r>
          </a:p>
          <a:p>
            <a:pPr lvl="1"/>
            <a:r>
              <a:rPr lang="en-US" sz="9600" dirty="0">
                <a:solidFill>
                  <a:schemeClr val="tx1"/>
                </a:solidFill>
              </a:rPr>
              <a:t>Freelance contractors and/or subcontractors</a:t>
            </a:r>
          </a:p>
        </p:txBody>
      </p:sp>
    </p:spTree>
    <p:extLst>
      <p:ext uri="{BB962C8B-B14F-4D97-AF65-F5344CB8AC3E}">
        <p14:creationId xmlns:p14="http://schemas.microsoft.com/office/powerpoint/2010/main" val="34340203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8A0BC5-CC9C-4980-88A0-F2F315060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 that’s a basic understanding of…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CB3A77-5398-4D5C-8F91-15D566287D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Fundamental Product Marketing Management concepts;</a:t>
            </a:r>
          </a:p>
          <a:p>
            <a:r>
              <a:rPr lang="en-US" dirty="0"/>
              <a:t>In the next module, we’re going to explore the more intricate details of </a:t>
            </a:r>
            <a:r>
              <a:rPr lang="en-US"/>
              <a:t>product management.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966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40193-A1AB-49E3-A58E-B2BF7D25A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 for the Product Marketing Mix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0A4ED6-BDB9-43AA-8351-5D696E72C0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1513" y="2457450"/>
            <a:ext cx="7066946" cy="324260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/>
              <a:t>Lecture 1</a:t>
            </a:r>
          </a:p>
          <a:p>
            <a:r>
              <a:rPr lang="en-US" dirty="0"/>
              <a:t>What it is</a:t>
            </a:r>
          </a:p>
          <a:p>
            <a:r>
              <a:rPr lang="en-US" dirty="0"/>
              <a:t>Overall scope of the Product Marketing Mix</a:t>
            </a:r>
          </a:p>
          <a:p>
            <a:pPr marL="0" indent="0">
              <a:buNone/>
            </a:pPr>
            <a:r>
              <a:rPr lang="en-US" b="1" dirty="0"/>
              <a:t>Lecture 2</a:t>
            </a:r>
          </a:p>
          <a:p>
            <a:r>
              <a:rPr lang="en-US" dirty="0"/>
              <a:t>Overall scope (cont.)</a:t>
            </a:r>
          </a:p>
          <a:p>
            <a:r>
              <a:rPr lang="en-US" dirty="0"/>
              <a:t>Product Management</a:t>
            </a:r>
          </a:p>
          <a:p>
            <a:r>
              <a:rPr lang="en-US" dirty="0"/>
              <a:t>Factors that influence change in the product mix</a:t>
            </a:r>
          </a:p>
          <a:p>
            <a:r>
              <a:rPr lang="en-US" dirty="0"/>
              <a:t>Product mix strategies</a:t>
            </a:r>
          </a:p>
          <a:p>
            <a:pPr marL="0" indent="0">
              <a:buNone/>
            </a:pPr>
            <a:r>
              <a:rPr lang="en-US" b="1" dirty="0"/>
              <a:t>Lecture 3</a:t>
            </a:r>
          </a:p>
          <a:p>
            <a:r>
              <a:rPr lang="en-US" dirty="0"/>
              <a:t>New Products</a:t>
            </a:r>
          </a:p>
          <a:p>
            <a:r>
              <a:rPr lang="en-US" dirty="0"/>
              <a:t>Product Lifecycles </a:t>
            </a:r>
            <a:r>
              <a:rPr lang="en-US"/>
              <a:t>and Strategies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296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>
                <a:solidFill>
                  <a:schemeClr val="tx1"/>
                </a:solidFill>
              </a:rPr>
              <a:t>What is a product ?</a:t>
            </a:r>
          </a:p>
        </p:txBody>
      </p:sp>
      <p:sp>
        <p:nvSpPr>
          <p:cNvPr id="35842" name="Content Placeholder 2"/>
          <p:cNvSpPr>
            <a:spLocks noGrp="1"/>
          </p:cNvSpPr>
          <p:nvPr>
            <p:ph idx="1"/>
          </p:nvPr>
        </p:nvSpPr>
        <p:spPr>
          <a:xfrm>
            <a:off x="1513491" y="2133600"/>
            <a:ext cx="7241626" cy="3777622"/>
          </a:xfrm>
        </p:spPr>
        <p:txBody>
          <a:bodyPr/>
          <a:lstStyle/>
          <a:p>
            <a:pPr marL="0" indent="0" algn="just">
              <a:buNone/>
            </a:pPr>
            <a:r>
              <a:rPr lang="en-US" sz="2400" dirty="0"/>
              <a:t>Definition: A product is anything that can be offered to the market for attention, acquisition, use, or consumption that might satisfy a want or need. </a:t>
            </a:r>
          </a:p>
          <a:p>
            <a:pPr marL="0" indent="0" algn="just">
              <a:buNone/>
            </a:pPr>
            <a:endParaRPr lang="en-US" sz="2400" dirty="0"/>
          </a:p>
          <a:p>
            <a:pPr marL="0" indent="0" algn="just">
              <a:buNone/>
            </a:pPr>
            <a:r>
              <a:rPr lang="en-US" sz="2400" dirty="0"/>
              <a:t>There are different types and classes of products and services; we’ll explore these next so that you are familiar with them.</a:t>
            </a:r>
          </a:p>
          <a:p>
            <a:pPr algn="just" eaLnBrk="1" hangingPunct="1"/>
            <a:endParaRPr lang="en-US" sz="2100" dirty="0"/>
          </a:p>
          <a:p>
            <a:pPr algn="just" eaLnBrk="1" hangingPunct="1"/>
            <a:endParaRPr lang="en-US" sz="2100" dirty="0"/>
          </a:p>
          <a:p>
            <a:pPr algn="just" eaLnBrk="1" hangingPunct="1"/>
            <a:endParaRPr lang="en-US" sz="2100" dirty="0"/>
          </a:p>
          <a:p>
            <a:pPr algn="just" eaLnBrk="1" hangingPunct="1"/>
            <a:endParaRPr lang="en-US" sz="2100" dirty="0"/>
          </a:p>
          <a:p>
            <a:pPr algn="just" eaLnBrk="1" hangingPunct="1"/>
            <a:endParaRPr lang="en-US" sz="2100" dirty="0"/>
          </a:p>
          <a:p>
            <a:pPr algn="just" eaLnBrk="1" hangingPunct="1"/>
            <a:endParaRPr lang="en-US" sz="2100" dirty="0"/>
          </a:p>
          <a:p>
            <a:pPr algn="just" eaLnBrk="1" hangingPunct="1"/>
            <a:endParaRPr lang="en-US" sz="2100" dirty="0"/>
          </a:p>
          <a:p>
            <a:pPr algn="just" eaLnBrk="1" hangingPunct="1"/>
            <a:endParaRPr lang="en-US" sz="2100" dirty="0"/>
          </a:p>
          <a:p>
            <a:pPr algn="just" eaLnBrk="1" hangingPunct="1"/>
            <a:endParaRPr lang="en-US" sz="2100" dirty="0"/>
          </a:p>
          <a:p>
            <a:pPr algn="just" eaLnBrk="1" hangingPunct="1"/>
            <a:endParaRPr lang="en-US" sz="2100" dirty="0"/>
          </a:p>
          <a:p>
            <a:pPr eaLnBrk="1" hangingPunct="1"/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1799017781"/>
      </p:ext>
    </p:extLst>
  </p:cSld>
  <p:clrMapOvr>
    <a:masterClrMapping/>
  </p:clrMapOvr>
  <p:transition>
    <p:wheel spokes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1657350" y="1721773"/>
            <a:ext cx="5772150" cy="3878927"/>
          </a:xfrm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pPr marL="0" indent="0" algn="just">
              <a:buNone/>
              <a:defRPr/>
            </a:pPr>
            <a:r>
              <a:rPr lang="en-US" sz="2100" dirty="0"/>
              <a:t>                             </a:t>
            </a:r>
            <a:r>
              <a:rPr lang="en-US" sz="2700" dirty="0"/>
              <a:t>PRODUCTS</a:t>
            </a:r>
            <a:r>
              <a:rPr lang="en-US" sz="2100" dirty="0"/>
              <a:t> </a:t>
            </a:r>
          </a:p>
        </p:txBody>
      </p:sp>
      <p:cxnSp>
        <p:nvCxnSpPr>
          <p:cNvPr id="37893" name="Straight Connector 4"/>
          <p:cNvCxnSpPr>
            <a:cxnSpLocks noChangeShapeType="1"/>
          </p:cNvCxnSpPr>
          <p:nvPr/>
        </p:nvCxnSpPr>
        <p:spPr bwMode="auto">
          <a:xfrm flipH="1">
            <a:off x="3996345" y="2286001"/>
            <a:ext cx="404206" cy="37926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7894" name="Straight Connector 6"/>
          <p:cNvCxnSpPr>
            <a:cxnSpLocks noChangeShapeType="1"/>
          </p:cNvCxnSpPr>
          <p:nvPr/>
        </p:nvCxnSpPr>
        <p:spPr bwMode="auto">
          <a:xfrm>
            <a:off x="4400550" y="2286001"/>
            <a:ext cx="600075" cy="427586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37895" name="Oval 7"/>
          <p:cNvSpPr>
            <a:spLocks noChangeArrowheads="1"/>
          </p:cNvSpPr>
          <p:nvPr/>
        </p:nvSpPr>
        <p:spPr bwMode="auto">
          <a:xfrm>
            <a:off x="2396144" y="4710199"/>
            <a:ext cx="1600200" cy="62865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1350" dirty="0">
                <a:solidFill>
                  <a:schemeClr val="bg1"/>
                </a:solidFill>
              </a:rPr>
              <a:t>GOODS</a:t>
            </a:r>
          </a:p>
        </p:txBody>
      </p:sp>
      <p:sp>
        <p:nvSpPr>
          <p:cNvPr id="37896" name="Oval 8"/>
          <p:cNvSpPr>
            <a:spLocks noChangeArrowheads="1"/>
          </p:cNvSpPr>
          <p:nvPr/>
        </p:nvSpPr>
        <p:spPr bwMode="auto">
          <a:xfrm>
            <a:off x="4915669" y="4710199"/>
            <a:ext cx="1561484" cy="62865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1350" dirty="0">
                <a:solidFill>
                  <a:schemeClr val="bg1"/>
                </a:solidFill>
              </a:rPr>
              <a:t>SERVICES</a:t>
            </a:r>
          </a:p>
        </p:txBody>
      </p:sp>
      <p:sp>
        <p:nvSpPr>
          <p:cNvPr id="37897" name="Down Arrow 9"/>
          <p:cNvSpPr>
            <a:spLocks noChangeArrowheads="1"/>
          </p:cNvSpPr>
          <p:nvPr/>
        </p:nvSpPr>
        <p:spPr bwMode="auto">
          <a:xfrm>
            <a:off x="2898295" y="3543300"/>
            <a:ext cx="591741" cy="1085850"/>
          </a:xfrm>
          <a:prstGeom prst="downArrow">
            <a:avLst>
              <a:gd name="adj1" fmla="val 52546"/>
              <a:gd name="adj2" fmla="val 50029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sz="1350" dirty="0"/>
          </a:p>
        </p:txBody>
      </p:sp>
      <p:sp>
        <p:nvSpPr>
          <p:cNvPr id="37898" name="Down Arrow 12"/>
          <p:cNvSpPr>
            <a:spLocks noChangeArrowheads="1"/>
          </p:cNvSpPr>
          <p:nvPr/>
        </p:nvSpPr>
        <p:spPr bwMode="auto">
          <a:xfrm>
            <a:off x="5419898" y="3620713"/>
            <a:ext cx="534591" cy="1008437"/>
          </a:xfrm>
          <a:prstGeom prst="downArrow">
            <a:avLst>
              <a:gd name="adj1" fmla="val 58454"/>
              <a:gd name="adj2" fmla="val 50031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sz="1350" dirty="0"/>
          </a:p>
        </p:txBody>
      </p:sp>
      <p:sp>
        <p:nvSpPr>
          <p:cNvPr id="37899" name="Rectangle 13"/>
          <p:cNvSpPr>
            <a:spLocks noChangeArrowheads="1"/>
          </p:cNvSpPr>
          <p:nvPr/>
        </p:nvSpPr>
        <p:spPr bwMode="auto">
          <a:xfrm>
            <a:off x="2330680" y="2909974"/>
            <a:ext cx="1726970" cy="695152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lvl="1"/>
            <a:r>
              <a:rPr lang="en-US" sz="1350" dirty="0">
                <a:solidFill>
                  <a:schemeClr val="bg1"/>
                </a:solidFill>
              </a:rPr>
              <a:t>Tangible products</a:t>
            </a:r>
          </a:p>
        </p:txBody>
      </p:sp>
      <p:sp>
        <p:nvSpPr>
          <p:cNvPr id="37900" name="Rectangle 14"/>
          <p:cNvSpPr>
            <a:spLocks noChangeArrowheads="1"/>
          </p:cNvSpPr>
          <p:nvPr/>
        </p:nvSpPr>
        <p:spPr bwMode="auto">
          <a:xfrm>
            <a:off x="4925020" y="2934913"/>
            <a:ext cx="1447205" cy="6858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1350" dirty="0">
                <a:solidFill>
                  <a:schemeClr val="bg1"/>
                </a:solidFill>
              </a:rPr>
              <a:t>Intangible products</a:t>
            </a:r>
          </a:p>
        </p:txBody>
      </p:sp>
    </p:spTree>
    <p:extLst>
      <p:ext uri="{BB962C8B-B14F-4D97-AF65-F5344CB8AC3E}">
        <p14:creationId xmlns:p14="http://schemas.microsoft.com/office/powerpoint/2010/main" val="3301032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t>Levels of product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485900" y="2000250"/>
          <a:ext cx="6172200" cy="342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7" name="Straight Arrow Connector 6"/>
          <p:cNvCxnSpPr/>
          <p:nvPr/>
        </p:nvCxnSpPr>
        <p:spPr>
          <a:xfrm rot="10800000">
            <a:off x="3543300" y="2571750"/>
            <a:ext cx="800100" cy="119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1314450" y="2343150"/>
            <a:ext cx="2228850" cy="4000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350" dirty="0"/>
              <a:t>Unexpected features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rot="10800000">
            <a:off x="3543300" y="3143250"/>
            <a:ext cx="800100" cy="119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314450" y="3028950"/>
            <a:ext cx="2228850" cy="342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350" dirty="0"/>
              <a:t>Luxury  features 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rot="10800000">
            <a:off x="3429000" y="3657600"/>
            <a:ext cx="914400" cy="119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1371600" y="3543300"/>
            <a:ext cx="2057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350" dirty="0"/>
              <a:t>Expected features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371600" y="3943350"/>
            <a:ext cx="1828800" cy="4000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350" dirty="0"/>
              <a:t>Basic features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 rot="10800000">
            <a:off x="3143250" y="4171950"/>
            <a:ext cx="1200150" cy="119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10800000">
            <a:off x="2857500" y="4800600"/>
            <a:ext cx="1485900" cy="119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1371600" y="4572000"/>
            <a:ext cx="1485900" cy="4000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350" dirty="0"/>
              <a:t>Basic product</a:t>
            </a:r>
          </a:p>
        </p:txBody>
      </p:sp>
    </p:spTree>
    <p:extLst>
      <p:ext uri="{BB962C8B-B14F-4D97-AF65-F5344CB8AC3E}">
        <p14:creationId xmlns:p14="http://schemas.microsoft.com/office/powerpoint/2010/main" val="2374349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1737360" y="1314450"/>
            <a:ext cx="6720840" cy="857250"/>
          </a:xfrm>
        </p:spPr>
        <p:txBody>
          <a:bodyPr vert="horz" lIns="67866" tIns="33338" rIns="67866" bIns="33338" rtlCol="0" anchor="t">
            <a:normAutofit/>
          </a:bodyPr>
          <a:lstStyle/>
          <a:p>
            <a:pPr>
              <a:defRPr/>
            </a:pPr>
            <a:r>
              <a:rPr lang="en-US" dirty="0"/>
              <a:t>3 Primary </a:t>
            </a:r>
            <a:r>
              <a:rPr dirty="0"/>
              <a:t>Class</a:t>
            </a:r>
            <a:r>
              <a:rPr lang="en-US" dirty="0"/>
              <a:t>es of</a:t>
            </a:r>
            <a:r>
              <a:rPr dirty="0"/>
              <a:t> Products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802731" y="2720340"/>
            <a:ext cx="3538538" cy="2039735"/>
          </a:xfrm>
          <a:noFill/>
        </p:spPr>
        <p:txBody>
          <a:bodyPr vert="horz" lIns="67866" tIns="33338" rIns="67866" bIns="33338" rtlCol="0">
            <a:normAutofit/>
          </a:bodyPr>
          <a:lstStyle/>
          <a:p>
            <a:r>
              <a:rPr lang="en-US" sz="2400" dirty="0"/>
              <a:t>Durable products</a:t>
            </a:r>
          </a:p>
          <a:p>
            <a:r>
              <a:rPr lang="en-US" sz="2400" dirty="0"/>
              <a:t>Consumer products,</a:t>
            </a:r>
          </a:p>
          <a:p>
            <a:r>
              <a:rPr lang="en-US" sz="2400" dirty="0"/>
              <a:t>Business products</a:t>
            </a:r>
          </a:p>
        </p:txBody>
      </p:sp>
    </p:spTree>
    <p:extLst>
      <p:ext uri="{BB962C8B-B14F-4D97-AF65-F5344CB8AC3E}">
        <p14:creationId xmlns:p14="http://schemas.microsoft.com/office/powerpoint/2010/main" val="2235834299"/>
      </p:ext>
    </p:extLst>
  </p:cSld>
  <p:clrMapOvr>
    <a:masterClrMapping/>
  </p:clrMapOvr>
  <p:transition spd="slow"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Durable  &amp; Non-Durable Products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94790" y="1882461"/>
            <a:ext cx="3774934" cy="3830436"/>
          </a:xfrm>
        </p:spPr>
        <p:txBody>
          <a:bodyPr>
            <a:normAutofit fontScale="92500" lnSpcReduction="20000"/>
          </a:bodyPr>
          <a:lstStyle/>
          <a:p>
            <a:r>
              <a:rPr lang="en-US" sz="3500" dirty="0"/>
              <a:t>Durable</a:t>
            </a:r>
          </a:p>
          <a:p>
            <a:endParaRPr lang="en-US" sz="3500" dirty="0"/>
          </a:p>
          <a:p>
            <a:endParaRPr lang="en-US" sz="3500" dirty="0"/>
          </a:p>
          <a:p>
            <a:r>
              <a:rPr lang="en-US" sz="3500" dirty="0"/>
              <a:t>Non-durable</a:t>
            </a:r>
          </a:p>
          <a:p>
            <a:endParaRPr lang="en-US" sz="3500" dirty="0"/>
          </a:p>
          <a:p>
            <a:endParaRPr lang="en-US" sz="3500" dirty="0"/>
          </a:p>
          <a:p>
            <a:r>
              <a:rPr lang="en-US" sz="3500" dirty="0"/>
              <a:t>Services</a:t>
            </a:r>
          </a:p>
          <a:p>
            <a:endParaRPr lang="en-US" dirty="0"/>
          </a:p>
        </p:txBody>
      </p:sp>
      <p:graphicFrame>
        <p:nvGraphicFramePr>
          <p:cNvPr id="11" name="Object 19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1444319"/>
              </p:ext>
            </p:extLst>
          </p:nvPr>
        </p:nvGraphicFramePr>
        <p:xfrm>
          <a:off x="6482888" y="1971675"/>
          <a:ext cx="1943100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2" name="Clip" r:id="rId3" imgW="5348160" imgH="1734840" progId="">
                  <p:embed/>
                </p:oleObj>
              </mc:Choice>
              <mc:Fallback>
                <p:oleObj name="Clip" r:id="rId3" imgW="5348160" imgH="1734840" progId="">
                  <p:embed/>
                  <p:pic>
                    <p:nvPicPr>
                      <p:cNvPr id="11" name="Object 1912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2888" y="1971675"/>
                        <a:ext cx="1943100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9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4829159"/>
              </p:ext>
            </p:extLst>
          </p:nvPr>
        </p:nvGraphicFramePr>
        <p:xfrm>
          <a:off x="6552508" y="3060322"/>
          <a:ext cx="1001147" cy="7373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3" name="Clip" r:id="rId5" imgW="2673000" imgH="3054240" progId="">
                  <p:embed/>
                </p:oleObj>
              </mc:Choice>
              <mc:Fallback>
                <p:oleObj name="Clip" r:id="rId5" imgW="2673000" imgH="3054240" progId="">
                  <p:embed/>
                  <p:pic>
                    <p:nvPicPr>
                      <p:cNvPr id="13" name="Object 1915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2508" y="3060322"/>
                        <a:ext cx="1001147" cy="73735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9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9937893"/>
              </p:ext>
            </p:extLst>
          </p:nvPr>
        </p:nvGraphicFramePr>
        <p:xfrm>
          <a:off x="6420543" y="4303989"/>
          <a:ext cx="1467959" cy="123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4" name="Clip" r:id="rId7" imgW="1325520" imgH="1312560" progId="">
                  <p:embed/>
                </p:oleObj>
              </mc:Choice>
              <mc:Fallback>
                <p:oleObj name="Clip" r:id="rId7" imgW="1325520" imgH="1312560" progId="">
                  <p:embed/>
                  <p:pic>
                    <p:nvPicPr>
                      <p:cNvPr id="15" name="Object 1918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0543" y="4303989"/>
                        <a:ext cx="1467959" cy="1239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72249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>
          <a:xfrm>
            <a:off x="1563850" y="471834"/>
            <a:ext cx="6683765" cy="960668"/>
          </a:xfrm>
        </p:spPr>
        <p:txBody>
          <a:bodyPr vert="horz" lIns="67866" tIns="33338" rIns="67866" bIns="33338" rtlCol="0" anchor="ctr">
            <a:normAutofit/>
          </a:bodyPr>
          <a:lstStyle/>
          <a:p>
            <a:pPr>
              <a:defRPr/>
            </a:pPr>
            <a:r>
              <a:rPr lang="en-US" sz="3000" dirty="0"/>
              <a:t>2 Classes of Consumer</a:t>
            </a:r>
            <a:r>
              <a:rPr lang="en-US" dirty="0"/>
              <a:t> Products</a:t>
            </a:r>
            <a:endParaRPr lang="en-US" sz="2400" dirty="0"/>
          </a:p>
        </p:txBody>
      </p: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1563850" y="3227989"/>
            <a:ext cx="2559263" cy="1972661"/>
            <a:chOff x="0" y="1934"/>
            <a:chExt cx="3274" cy="1378"/>
          </a:xfrm>
        </p:grpSpPr>
        <p:pic>
          <p:nvPicPr>
            <p:cNvPr id="18451" name="Picture 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2214"/>
              <a:ext cx="1608" cy="83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18452" name="Picture 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274" y="2450"/>
              <a:ext cx="1002" cy="86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18453" name="Picture 8" descr="mc_logo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608" y="1934"/>
              <a:ext cx="1045" cy="50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18454" name="Picture 9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2276" y="1976"/>
              <a:ext cx="998" cy="107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</p:pic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5219984" y="2759472"/>
            <a:ext cx="2131043" cy="2370520"/>
            <a:chOff x="2578" y="1968"/>
            <a:chExt cx="1166" cy="1285"/>
          </a:xfrm>
        </p:grpSpPr>
        <p:pic>
          <p:nvPicPr>
            <p:cNvPr id="18445" name="Picture 12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3042" y="1968"/>
              <a:ext cx="680" cy="50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18446" name="Picture 13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3321" y="2473"/>
              <a:ext cx="423" cy="55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18447" name="Picture 14"/>
            <p:cNvPicPr>
              <a:picLocks noChangeAspect="1"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2956" y="2600"/>
              <a:ext cx="488" cy="65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18448" name="Picture 15"/>
            <p:cNvPicPr>
              <a:picLocks noChangeAspect="1" noChangeArrowheads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2578" y="2371"/>
              <a:ext cx="507" cy="3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</p:pic>
      </p:grpSp>
      <p:sp>
        <p:nvSpPr>
          <p:cNvPr id="4098" name="AutoShape 2" descr="data:image/jpg;base64,/9j/4AAQSkZJRgABAQAAAQABAAD/2wCEAAkGBhQSEBQUEhQUFBQVFBQUFRQUFBUUFBUUFBQVFBQUFBQXHCYeFxkkGRQUHy8gIycpLCwsFR4xNTAqNSYsLCkBCQoKDgwOFA8PFCkcHBwpLCwsLCwsKSwsKSksKSkpKSksKSksKSkpLCksLCkpLCwpKSksKSwsLCkpKSwsLCwpLP/AABEIALcBFAMBIgACEQEDEQH/xAAbAAACAgMBAAAAAAAAAAAAAAACAwABBAUGB//EADsQAAIBAgMGAgcHBAEFAAAAAAABAgMRBBIhBQYxQVFhE3EHIjJCgZGhI1JicrHB8BQz0eGCFkNTY9L/xAAZAQEBAQEBAQAAAAAAAAAAAAAAAQIDBAX/xAAhEQEBAAICAgEFAAAAAAAAAAAAAQIRAyExUQQSExRBcf/aAAwDAQACEQMRAD8A7WIaAiMRHQcQ0Ag0RTIsYhcQ4gMQaFxDQDEGhcQ0ASYSBQRASCTBRaYUaLBuXcCy0irhAUSxZVwIUWUBTKYTBAFgsJlMoBghsBhAsBhsFlC5AMY0BPq/iAuQqRzW1t9rz8HAw/qKz95K9OPV3963W6j3N9gac40oKrLNUyrPLRXk9XZJJWT0XZImwbIRkNJoiIxC4jIkUxBpAINEBoOIEWMQBINAoJAGgwEGiC4hgphIKJBAINIC0WUi0AVi0iiwqMhCwBIyymAJTLZTCKsCwgWigWAGwWADBZWJxEacXKclGK4tuyOOxu9dbFTdHZ8HppKvLRR8m9I/V9ENjd7e3mo4SP2krztdU42c35/dXd/U5h4LF7S1rN4bDPVU17U1yunx85adIs2+xNy6dGXiVX49du7nPVRfWMXz/E7vyN+yd3yMDZmyKWHhkpQUVzfGUn1lJ6tmSw5AM0gGURkAxUNixSGRAbENC0GiBkWGgIhoA0MQtBogNBoBMNMAwkAgkFGgkAgkASYSBLICLAuEFWQlymBGyiEZQLZDj95fSTQw940mqtRcbP1Ivu17Xw+ZzOyvSbWddZ2pQl7MbKKl1gvuS6Pm9GuFyzG16qSxj4batGdNVFUjlaT1aUl2ceKd01bsaraW9GVPwo3/ABy/aP8AkExtbivUjCOaTSXV/t1Zz+1d8KdKPqwnOctIRt7T4cFeX0V7GmxW2pyd5tylLSMUryfaMeCRu929lThFzqrLOXsw0eRa6t85NPXpw6it3CY+Wno7uYjGSVTHScIcY0IOzt0k17Pkte6Opw2EhSgoU4qEVwjFWSHyAkWRyoWAwpAsqAYDDYuQAshRAMWIaAiHEBsWGhcQ0QMTDQtDEAxBxFoYiA0GgEGgCQUQUEgokEgUEgCIRFkFkuQoKIljGx20adGDnVnGEVzk/our7I8x3t9Lrs4YVZVwdR/3H+Ve7+vkB328G9lDBr7WV520pxs5vz+6u7+p4/vb6Tq2JvCLyUvuQbt2zPjL9DksVjKleV23Jt922335s63ZPo4y01Xx9R4em9YwtevU/JTfDzlZK4WbvWMcnhMJWxNRRpxnUm+EYpyb66LkdGtlxwNliJqdR3+xpyUsv55q8U+GkW+HI3Vbb8acXQwVNUKT0k4u9Wpy+1qvVr8KsvM5bbOGclfN636dCvfj8POYXO+XXbE3hdZptJe47W5awk+ra9VvrFdDf0KU608lNZ5c+UKafOcv2Wp5xu1KXLndP8y1T+aR7/g8LCnTUYRyq12ud3q23zfdkcMsvpkYWythwoa+3Ua9ao19Ir3Y9kZ0mFJi5M081uwsCQTAYQLAYcmLbKgWLYbAkADIRkAxUHEWhkQGRGRFxGIgOIxCkMRAxBxFoNAMQaFxGRCjQSBiGgCQSRUUMjECKJdg4xArYiMNHq+UVx/0u5FVI4ner0nUcMnGjatUXO/2cX5r2n2WnczN4qU8bhp04TlSm1LLG+VZ4NxdOq09bvTTTVNXVm/B8ThakpNNPPGThOLWqa09nk+KfdMeRl7wb218XPNUm5X4crLpGK0iZW6+5GIxsrqOWEbZ6k3lhFdXJ/tdjti7Iw9G1TE3qz4xoQdlfrVqcvKPzRs9p70VquWN1TpJPJSpLLTsk3KCiuMrK6b1di/x34vjZ8nd8OiwssDstfYpYnEr/vSXqwf/AKo6peer7mm25iqlf7XESy3s4wv68lx4cUrc38DU4La1o3hG0vvys5W4px5LTmiqeHctZOyXFt2SXdvgg+xw8PFxT6vNVOs5aRVl0XH4sZVpwpxUqskk+C4yl+WPPz4GHU2ss3h4aPiTema11f8ADHn5v5M6vdn0YTqy8bGyeuuS/rP8z5eRXl5/neZh2nowxGfFyaorwsrtJq7jPS0s3C9rrQ9ZlIxMDs+nRio04qMVwSVjIZI+Xbb2jYDZbBbKyFsBhMBsAWAwpMCTKBYuTDkxcggblgtkAxYsbFiYsZFgNTGJig4kDYsYmKixiAZFhoBBxIDiMiBFDYoKKKGxiarAY1OTavbNJPro2n/k30afNEC4wD0Su9BE8ar2jq+vL58xcbyd3d/zkiWqL+sc21DRJ5W7eteyei4JWa1E4HDNOakm1fMpN3vdu8ZPi2nw/DKPRmMq/g4huXsStn/I3pP/AIybv+GcnyRmbW23Sw6blJX6cW32RkJxuyIuLeqkmnpxllVl8ctlfpFdFbzH0kYaMZf1VGKSzqlilFqTUmrQndcVJaP8UV1OlrbVxGNlaF6dLm+bXd/stDWbTwTpOdGV3hqsXFxte7cdWnyldXv2C6/bgqc0l/jn0d+lhNag6icfiuif8+jYrC0pUpyjWfqQ0jLm1fSy966d7IKFeriZ+FhoPjxS9btr7q/lzo+p+Xj9qSzv0yZ42lRis2s7f242uu0nwivr2H7J3bxe0ZK68Ojfo1BeS9592ddun6KYwtUxVpy45PdXn1PRqGHjCKUUklwS0DwcnNnyeb00O7O5FDBxWWKlPnOXtfDodEkQpsOKwWS4LKipAMJsFsAWCy2wGwBbAbCYDZQMmBIKTFsIFshGQDFQyIqLGRYDUMiKQyLAbEYhcRkSBkRkRcRsEQHFD4ICER0EFc5k8LETjyk8y8/5+huqNeUo5fd/X/RlYnBqUJWSzcU7a3WqMfBxssz4cH2f80+Ri1R08Poml5/o/wCdx9fEQgm3aKS110Xm2aba29EKN4r1pP3Fxv3fLyOdnh62Kd6snGF9ILRfL92RR7d33hOo6dBRnOMW22rpR960fLry5GBsGdGtUk5ybjamqaqObq5pWilONnlheyjKbi5N2tzb6+zo0pw8ODSU1JWlkjGXvN2svXTlFylndpyUY6trVYipSwcpzc34km5qlDVKb9/K/ZXRyba5W4BXY43adOhHVpWWiXHTojzveXfB1pJU1ez05q/Xu/554+C2bicdN5czTd3KTdle3F8+C+R6Lu/uNRw8U5JTnxbavr2QkHnuwPR3WxUlOu3CGnH2muiXJHqWxd3KOFgo0oJdXzfmzZxjYlzc6ZRF3KKbKgrlXBuU2BbYLZLgtlEbBbI2A2BJMByLbBbKBYDYTYDYQMgGE2LkwKbIC2WUYsWMixMZDIsgfEZETBjoANiMihcUNgQNgh8EKpq7NlhKalFNdLmbVKhTMmnAGvWjTTcnay7fV8jits7/ADlLwsJHxZvS69hf/X6GLVkddtPb9HDwzTkl58+0VxbOGlvNOvUy04yp0ZXWZ8W78eiXKyGbM3QnUn4uNm6k/u30Xb/SNxvCqNPD+tKNNR9jld9Ipav4E7XqMDB7Kpxcuc1qn+jRkYzaMIRzSaglpJv2b9urfRanP7I20qyklpOPJvjHk/2f+zCo7u4jF1n4knli7Jvgl0jHgjSg2jvRUqyyYZSu9M9vXf5V7nnx8jN2J6OpT9fEt6u+Xm/zM7DY+7VLDR9VJy5yerNnmLJ7TZWCwUKMFCnFRS6D7i8xeY0yJglORVwCuVcFsjYF3KbKbBbKLuU2U2VcCNgstsBsopsFstsBsCpANhNi5MIpsBlsCTKKZCmyDQxIjEKixsSBsDJpIVTo6JmThl1JsMjAbGIcKLYvGbQp0IuU5JJcW3p/tmbVZlGkkrt2NV/1EqOenT+0nG8lCLWZQb0zLlq7fI02PxOIxkfs/sKX/kmmpSXWMPdXdmqwe71Kn61HExliou6bnFp9YyjfVMxvbWvbPqbOxWOeas3SpPXIuL+HP4m+2dsmlhoWhFR6yfHzbNPPfuFGi1Wi1VWipRcZN97p2jHu9exzNTFYvaUrL1KN+Cuof8nxm/5ZE0u2/wBuekGEHkwyVWfDN7ifbnN/TuzVYPdfEYuXi4qclfgn7VuiXCK7HQ7C3SpYeztnn95/suR0EWb17TbyrF4OWDrXXJ8+DXNPszvd1doqrFuDvGyfeL6NdeIG8uxFXpu3tLga/cXZNWh4niKybVvhzEmqlu3ZZyri7kzGkHctMW5EzAHmKuDcpsoK5AblXAIpsFsq4BXBbI2C2BGymymC2URsFsjYLYFNgNltgNlRGAyNgNgS5QLZAjGixkWIixsGRWzws7xXbT5fxG0oygo3dk18zk6G0/DrKEtI1PZfSa4L4r6pGfi1nspSll5xTaT87HOqPHbwSnJ08NHO+Dlwpx/NLn5I0uOrUcO1UxU/GrcYx5R/JDhFd2Ym9u80qEo0MLBRUl7aV9dPViutnxMDZG586r8TEN662veT/MzOttEYzbOKx0slNOMPux4W/HLmNfo7qOP9yN+ltPmdrhMJClFRhFRS6GQpG5iztyOxvR9GDzV5Z391aR+PU7GhSjGKUUklwS0QKmWpF0HqReYRmCzFDcxExaZdwG5iZgEy7gFclwLl3AK5Lg3KuAdyrgXJcArlXKuVcArg3KbKuBbYLZTZTZRGwGyOQLZUU2C2RsFsCpMW2W2LlICZiAORQGPBjYsxoMdFkGu3iwPiUnbitV5o12wd81L7LEvLUWim9Iz8+kjpJK6OO3n3Rc2501rzRLDdjqIYqm69ON4yk88lwbSjHV9uKXxN4pHn+4m7VSjUlVqqzy5Yrzer+h3KYhtkXLuJTDTKDuEmLTLTAYmEmLuEmQGpBXF3LTAZctMXcu4B3JcC5EwDzEuBclwo7lXBuTMEW5FXKuU2UW2S4LYLYUTYLZWYFsItsFlZgXIojYEmW2LcgI2KkwpSEzkBTkQW5FAIhMfCRCEDUw0QgQcWGpEIAaYVyEAJMJMsgETCuQgVdy7kIBdy7kIBdyXIQCXJchAKuS5CAUyrkIBTYLkQgFNlXIQAXIBshCoFsCTIQKVOQiciEAS5kIQg/9k="/>
          <p:cNvSpPr>
            <a:spLocks noChangeAspect="1" noChangeArrowheads="1"/>
          </p:cNvSpPr>
          <p:nvPr/>
        </p:nvSpPr>
        <p:spPr bwMode="auto">
          <a:xfrm>
            <a:off x="1190625" y="227409"/>
            <a:ext cx="1971675" cy="1307307"/>
          </a:xfrm>
          <a:prstGeom prst="rect">
            <a:avLst/>
          </a:prstGeom>
          <a:noFill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C7F9BBA-6293-4F80-B324-1C5BD40AC6C0}"/>
              </a:ext>
            </a:extLst>
          </p:cNvPr>
          <p:cNvSpPr txBox="1"/>
          <p:nvPr/>
        </p:nvSpPr>
        <p:spPr>
          <a:xfrm>
            <a:off x="1671145" y="1975945"/>
            <a:ext cx="2451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Convenience Products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5558F6-24A7-494A-9E60-0FE729C2C96F}"/>
              </a:ext>
            </a:extLst>
          </p:cNvPr>
          <p:cNvSpPr txBox="1"/>
          <p:nvPr/>
        </p:nvSpPr>
        <p:spPr>
          <a:xfrm>
            <a:off x="5893124" y="1854953"/>
            <a:ext cx="13131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Shopping </a:t>
            </a:r>
          </a:p>
          <a:p>
            <a:r>
              <a:rPr lang="en-US" dirty="0"/>
              <a:t>Products</a:t>
            </a:r>
          </a:p>
        </p:txBody>
      </p:sp>
    </p:spTree>
    <p:extLst>
      <p:ext uri="{BB962C8B-B14F-4D97-AF65-F5344CB8AC3E}">
        <p14:creationId xmlns:p14="http://schemas.microsoft.com/office/powerpoint/2010/main" val="248961938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404439" y="1255102"/>
            <a:ext cx="6400800" cy="628650"/>
          </a:xfrm>
        </p:spPr>
        <p:txBody>
          <a:bodyPr vert="horz" lIns="69056" tIns="34529" rIns="69056" bIns="34529" rtlCol="0" anchor="ctr">
            <a:normAutofit/>
          </a:bodyPr>
          <a:lstStyle/>
          <a:p>
            <a:pPr>
              <a:defRPr/>
            </a:pPr>
            <a:r>
              <a:rPr lang="en-US" sz="3000" b="1" dirty="0"/>
              <a:t>CONVENIENCE GOODS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idx="1"/>
          </p:nvPr>
        </p:nvSpPr>
        <p:spPr>
          <a:xfrm>
            <a:off x="1657350" y="3207928"/>
            <a:ext cx="4249464" cy="3771900"/>
          </a:xfrm>
        </p:spPr>
        <p:txBody>
          <a:bodyPr vert="horz" lIns="69056" tIns="34529" rIns="69056" bIns="34529" rtlCol="0">
            <a:normAutofit/>
          </a:bodyPr>
          <a:lstStyle/>
          <a:p>
            <a:pPr>
              <a:buFont typeface="Wingdings" pitchFamily="2" charset="2"/>
              <a:buChar char="l"/>
              <a:defRPr/>
            </a:pPr>
            <a:r>
              <a:rPr lang="en-US" sz="2100" b="1" i="1" u="sng" dirty="0"/>
              <a:t>Staples</a:t>
            </a:r>
            <a:r>
              <a:rPr lang="en-US" sz="2100" dirty="0"/>
              <a:t> – such as groceries or basic needs</a:t>
            </a:r>
          </a:p>
          <a:p>
            <a:pPr marL="0" indent="0">
              <a:buNone/>
              <a:defRPr/>
            </a:pPr>
            <a:endParaRPr lang="en-US" sz="2100" b="1" i="1" u="sng" dirty="0"/>
          </a:p>
          <a:p>
            <a:pPr>
              <a:buFont typeface="Wingdings" pitchFamily="2" charset="2"/>
              <a:buChar char="l"/>
              <a:defRPr/>
            </a:pPr>
            <a:r>
              <a:rPr lang="en-US" sz="2100" b="1" i="1" u="sng" dirty="0"/>
              <a:t>Emergency goods</a:t>
            </a:r>
            <a:r>
              <a:rPr lang="en-US" sz="2100" dirty="0"/>
              <a:t> – home repair items</a:t>
            </a:r>
            <a:endParaRPr lang="en-US" sz="2100" b="1" i="1" u="sng" dirty="0"/>
          </a:p>
          <a:p>
            <a:pPr>
              <a:buFont typeface="Wingdings" pitchFamily="2" charset="2"/>
              <a:buChar char="l"/>
              <a:defRPr/>
            </a:pPr>
            <a:endParaRPr lang="en-US" sz="2100" b="1" i="1" u="sng" dirty="0"/>
          </a:p>
          <a:p>
            <a:pPr>
              <a:buFont typeface="Wingdings" pitchFamily="2" charset="2"/>
              <a:buChar char="l"/>
              <a:defRPr/>
            </a:pPr>
            <a:r>
              <a:rPr lang="en-US" sz="2100" b="1" i="1" u="sng" dirty="0"/>
              <a:t>Impulse</a:t>
            </a:r>
            <a:r>
              <a:rPr lang="en-US" sz="2100" dirty="0"/>
              <a:t> purchases – think ‘convenience store’ </a:t>
            </a:r>
          </a:p>
        </p:txBody>
      </p:sp>
      <p:sp>
        <p:nvSpPr>
          <p:cNvPr id="4103" name="Text Box 10"/>
          <p:cNvSpPr txBox="1">
            <a:spLocks noChangeArrowheads="1"/>
          </p:cNvSpPr>
          <p:nvPr/>
        </p:nvSpPr>
        <p:spPr bwMode="auto">
          <a:xfrm>
            <a:off x="1592392" y="2141808"/>
            <a:ext cx="62865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100" b="1" dirty="0"/>
              <a:t>Convenience goods</a:t>
            </a:r>
            <a:r>
              <a:rPr lang="en-US" sz="2100" dirty="0"/>
              <a:t> – consumers use minimal effort for frequently purchased low cost items</a:t>
            </a:r>
          </a:p>
        </p:txBody>
      </p:sp>
      <p:pic>
        <p:nvPicPr>
          <p:cNvPr id="4104" name="Picture 12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86600" y="2819307"/>
            <a:ext cx="800100" cy="800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7143750" y="4737215"/>
            <a:ext cx="857250" cy="971550"/>
            <a:chOff x="2202" y="1152"/>
            <a:chExt cx="1548" cy="1854"/>
          </a:xfrm>
        </p:grpSpPr>
        <p:sp>
          <p:nvSpPr>
            <p:cNvPr id="10" name="Freeform 7"/>
            <p:cNvSpPr>
              <a:spLocks/>
            </p:cNvSpPr>
            <p:nvPr/>
          </p:nvSpPr>
          <p:spPr bwMode="auto">
            <a:xfrm>
              <a:off x="3073" y="1159"/>
              <a:ext cx="314" cy="293"/>
            </a:xfrm>
            <a:custGeom>
              <a:avLst/>
              <a:gdLst/>
              <a:ahLst/>
              <a:cxnLst>
                <a:cxn ang="0">
                  <a:pos x="231" y="52"/>
                </a:cxn>
                <a:cxn ang="0">
                  <a:pos x="257" y="75"/>
                </a:cxn>
                <a:cxn ang="0">
                  <a:pos x="278" y="102"/>
                </a:cxn>
                <a:cxn ang="0">
                  <a:pos x="295" y="130"/>
                </a:cxn>
                <a:cxn ang="0">
                  <a:pos x="307" y="158"/>
                </a:cxn>
                <a:cxn ang="0">
                  <a:pos x="313" y="186"/>
                </a:cxn>
                <a:cxn ang="0">
                  <a:pos x="313" y="212"/>
                </a:cxn>
                <a:cxn ang="0">
                  <a:pos x="308" y="237"/>
                </a:cxn>
                <a:cxn ang="0">
                  <a:pos x="296" y="258"/>
                </a:cxn>
                <a:cxn ang="0">
                  <a:pos x="278" y="274"/>
                </a:cxn>
                <a:cxn ang="0">
                  <a:pos x="257" y="286"/>
                </a:cxn>
                <a:cxn ang="0">
                  <a:pos x="232" y="292"/>
                </a:cxn>
                <a:cxn ang="0">
                  <a:pos x="204" y="293"/>
                </a:cxn>
                <a:cxn ang="0">
                  <a:pos x="174" y="288"/>
                </a:cxn>
                <a:cxn ang="0">
                  <a:pos x="143" y="278"/>
                </a:cxn>
                <a:cxn ang="0">
                  <a:pos x="113" y="262"/>
                </a:cxn>
                <a:cxn ang="0">
                  <a:pos x="84" y="242"/>
                </a:cxn>
                <a:cxn ang="0">
                  <a:pos x="57" y="218"/>
                </a:cxn>
                <a:cxn ang="0">
                  <a:pos x="36" y="192"/>
                </a:cxn>
                <a:cxn ang="0">
                  <a:pos x="19" y="163"/>
                </a:cxn>
                <a:cxn ang="0">
                  <a:pos x="7" y="136"/>
                </a:cxn>
                <a:cxn ang="0">
                  <a:pos x="1" y="107"/>
                </a:cxn>
                <a:cxn ang="0">
                  <a:pos x="1" y="81"/>
                </a:cxn>
                <a:cxn ang="0">
                  <a:pos x="6" y="56"/>
                </a:cxn>
                <a:cxn ang="0">
                  <a:pos x="18" y="35"/>
                </a:cxn>
                <a:cxn ang="0">
                  <a:pos x="36" y="19"/>
                </a:cxn>
                <a:cxn ang="0">
                  <a:pos x="57" y="7"/>
                </a:cxn>
                <a:cxn ang="0">
                  <a:pos x="83" y="1"/>
                </a:cxn>
                <a:cxn ang="0">
                  <a:pos x="111" y="0"/>
                </a:cxn>
                <a:cxn ang="0">
                  <a:pos x="140" y="5"/>
                </a:cxn>
                <a:cxn ang="0">
                  <a:pos x="170" y="15"/>
                </a:cxn>
                <a:cxn ang="0">
                  <a:pos x="201" y="31"/>
                </a:cxn>
              </a:cxnLst>
              <a:rect l="0" t="0" r="r" b="b"/>
              <a:pathLst>
                <a:path w="315" h="294">
                  <a:moveTo>
                    <a:pt x="216" y="42"/>
                  </a:moveTo>
                  <a:lnTo>
                    <a:pt x="231" y="52"/>
                  </a:lnTo>
                  <a:lnTo>
                    <a:pt x="244" y="63"/>
                  </a:lnTo>
                  <a:lnTo>
                    <a:pt x="257" y="75"/>
                  </a:lnTo>
                  <a:lnTo>
                    <a:pt x="268" y="89"/>
                  </a:lnTo>
                  <a:lnTo>
                    <a:pt x="278" y="102"/>
                  </a:lnTo>
                  <a:lnTo>
                    <a:pt x="288" y="115"/>
                  </a:lnTo>
                  <a:lnTo>
                    <a:pt x="295" y="130"/>
                  </a:lnTo>
                  <a:lnTo>
                    <a:pt x="301" y="143"/>
                  </a:lnTo>
                  <a:lnTo>
                    <a:pt x="307" y="158"/>
                  </a:lnTo>
                  <a:lnTo>
                    <a:pt x="311" y="171"/>
                  </a:lnTo>
                  <a:lnTo>
                    <a:pt x="313" y="186"/>
                  </a:lnTo>
                  <a:lnTo>
                    <a:pt x="314" y="199"/>
                  </a:lnTo>
                  <a:lnTo>
                    <a:pt x="313" y="212"/>
                  </a:lnTo>
                  <a:lnTo>
                    <a:pt x="312" y="225"/>
                  </a:lnTo>
                  <a:lnTo>
                    <a:pt x="308" y="237"/>
                  </a:lnTo>
                  <a:lnTo>
                    <a:pt x="302" y="249"/>
                  </a:lnTo>
                  <a:lnTo>
                    <a:pt x="296" y="258"/>
                  </a:lnTo>
                  <a:lnTo>
                    <a:pt x="288" y="268"/>
                  </a:lnTo>
                  <a:lnTo>
                    <a:pt x="278" y="274"/>
                  </a:lnTo>
                  <a:lnTo>
                    <a:pt x="268" y="282"/>
                  </a:lnTo>
                  <a:lnTo>
                    <a:pt x="257" y="286"/>
                  </a:lnTo>
                  <a:lnTo>
                    <a:pt x="245" y="290"/>
                  </a:lnTo>
                  <a:lnTo>
                    <a:pt x="232" y="292"/>
                  </a:lnTo>
                  <a:lnTo>
                    <a:pt x="218" y="293"/>
                  </a:lnTo>
                  <a:lnTo>
                    <a:pt x="204" y="293"/>
                  </a:lnTo>
                  <a:lnTo>
                    <a:pt x="189" y="291"/>
                  </a:lnTo>
                  <a:lnTo>
                    <a:pt x="174" y="288"/>
                  </a:lnTo>
                  <a:lnTo>
                    <a:pt x="159" y="283"/>
                  </a:lnTo>
                  <a:lnTo>
                    <a:pt x="143" y="278"/>
                  </a:lnTo>
                  <a:lnTo>
                    <a:pt x="128" y="270"/>
                  </a:lnTo>
                  <a:lnTo>
                    <a:pt x="113" y="262"/>
                  </a:lnTo>
                  <a:lnTo>
                    <a:pt x="98" y="252"/>
                  </a:lnTo>
                  <a:lnTo>
                    <a:pt x="84" y="242"/>
                  </a:lnTo>
                  <a:lnTo>
                    <a:pt x="70" y="230"/>
                  </a:lnTo>
                  <a:lnTo>
                    <a:pt x="57" y="218"/>
                  </a:lnTo>
                  <a:lnTo>
                    <a:pt x="46" y="204"/>
                  </a:lnTo>
                  <a:lnTo>
                    <a:pt x="36" y="192"/>
                  </a:lnTo>
                  <a:lnTo>
                    <a:pt x="26" y="178"/>
                  </a:lnTo>
                  <a:lnTo>
                    <a:pt x="19" y="163"/>
                  </a:lnTo>
                  <a:lnTo>
                    <a:pt x="13" y="150"/>
                  </a:lnTo>
                  <a:lnTo>
                    <a:pt x="7" y="136"/>
                  </a:lnTo>
                  <a:lnTo>
                    <a:pt x="3" y="122"/>
                  </a:lnTo>
                  <a:lnTo>
                    <a:pt x="1" y="107"/>
                  </a:lnTo>
                  <a:lnTo>
                    <a:pt x="0" y="94"/>
                  </a:lnTo>
                  <a:lnTo>
                    <a:pt x="1" y="81"/>
                  </a:lnTo>
                  <a:lnTo>
                    <a:pt x="2" y="68"/>
                  </a:lnTo>
                  <a:lnTo>
                    <a:pt x="6" y="56"/>
                  </a:lnTo>
                  <a:lnTo>
                    <a:pt x="11" y="45"/>
                  </a:lnTo>
                  <a:lnTo>
                    <a:pt x="18" y="35"/>
                  </a:lnTo>
                  <a:lnTo>
                    <a:pt x="27" y="26"/>
                  </a:lnTo>
                  <a:lnTo>
                    <a:pt x="36" y="19"/>
                  </a:lnTo>
                  <a:lnTo>
                    <a:pt x="46" y="12"/>
                  </a:lnTo>
                  <a:lnTo>
                    <a:pt x="57" y="7"/>
                  </a:lnTo>
                  <a:lnTo>
                    <a:pt x="69" y="4"/>
                  </a:lnTo>
                  <a:lnTo>
                    <a:pt x="83" y="1"/>
                  </a:lnTo>
                  <a:lnTo>
                    <a:pt x="96" y="0"/>
                  </a:lnTo>
                  <a:lnTo>
                    <a:pt x="111" y="0"/>
                  </a:lnTo>
                  <a:lnTo>
                    <a:pt x="125" y="2"/>
                  </a:lnTo>
                  <a:lnTo>
                    <a:pt x="140" y="5"/>
                  </a:lnTo>
                  <a:lnTo>
                    <a:pt x="155" y="10"/>
                  </a:lnTo>
                  <a:lnTo>
                    <a:pt x="170" y="15"/>
                  </a:lnTo>
                  <a:lnTo>
                    <a:pt x="186" y="23"/>
                  </a:lnTo>
                  <a:lnTo>
                    <a:pt x="201" y="31"/>
                  </a:lnTo>
                  <a:lnTo>
                    <a:pt x="216" y="42"/>
                  </a:lnTo>
                </a:path>
              </a:pathLst>
            </a:custGeom>
            <a:solidFill>
              <a:srgbClr val="FF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1" name="Freeform 8"/>
            <p:cNvSpPr>
              <a:spLocks/>
            </p:cNvSpPr>
            <p:nvPr/>
          </p:nvSpPr>
          <p:spPr bwMode="auto">
            <a:xfrm>
              <a:off x="3283" y="1195"/>
              <a:ext cx="110" cy="218"/>
            </a:xfrm>
            <a:custGeom>
              <a:avLst/>
              <a:gdLst/>
              <a:ahLst/>
              <a:cxnLst>
                <a:cxn ang="0">
                  <a:pos x="97" y="217"/>
                </a:cxn>
                <a:cxn ang="0">
                  <a:pos x="102" y="206"/>
                </a:cxn>
                <a:cxn ang="0">
                  <a:pos x="106" y="192"/>
                </a:cxn>
                <a:cxn ang="0">
                  <a:pos x="108" y="179"/>
                </a:cxn>
                <a:cxn ang="0">
                  <a:pos x="109" y="166"/>
                </a:cxn>
                <a:cxn ang="0">
                  <a:pos x="108" y="151"/>
                </a:cxn>
                <a:cxn ang="0">
                  <a:pos x="105" y="136"/>
                </a:cxn>
                <a:cxn ang="0">
                  <a:pos x="101" y="121"/>
                </a:cxn>
                <a:cxn ang="0">
                  <a:pos x="96" y="107"/>
                </a:cxn>
                <a:cxn ang="0">
                  <a:pos x="89" y="91"/>
                </a:cxn>
                <a:cxn ang="0">
                  <a:pos x="81" y="77"/>
                </a:cxn>
                <a:cxn ang="0">
                  <a:pos x="71" y="63"/>
                </a:cxn>
                <a:cxn ang="0">
                  <a:pos x="60" y="49"/>
                </a:cxn>
                <a:cxn ang="0">
                  <a:pos x="47" y="36"/>
                </a:cxn>
                <a:cxn ang="0">
                  <a:pos x="35" y="25"/>
                </a:cxn>
                <a:cxn ang="0">
                  <a:pos x="21" y="12"/>
                </a:cxn>
                <a:cxn ang="0">
                  <a:pos x="6" y="0"/>
                </a:cxn>
                <a:cxn ang="0">
                  <a:pos x="0" y="11"/>
                </a:cxn>
                <a:cxn ang="0">
                  <a:pos x="13" y="20"/>
                </a:cxn>
                <a:cxn ang="0">
                  <a:pos x="26" y="31"/>
                </a:cxn>
                <a:cxn ang="0">
                  <a:pos x="39" y="43"/>
                </a:cxn>
                <a:cxn ang="0">
                  <a:pos x="48" y="55"/>
                </a:cxn>
                <a:cxn ang="0">
                  <a:pos x="58" y="68"/>
                </a:cxn>
                <a:cxn ang="0">
                  <a:pos x="67" y="81"/>
                </a:cxn>
                <a:cxn ang="0">
                  <a:pos x="74" y="94"/>
                </a:cxn>
                <a:cxn ang="0">
                  <a:pos x="81" y="106"/>
                </a:cxn>
                <a:cxn ang="0">
                  <a:pos x="85" y="121"/>
                </a:cxn>
                <a:cxn ang="0">
                  <a:pos x="89" y="133"/>
                </a:cxn>
                <a:cxn ang="0">
                  <a:pos x="92" y="147"/>
                </a:cxn>
                <a:cxn ang="0">
                  <a:pos x="93" y="160"/>
                </a:cxn>
                <a:cxn ang="0">
                  <a:pos x="92" y="172"/>
                </a:cxn>
                <a:cxn ang="0">
                  <a:pos x="89" y="184"/>
                </a:cxn>
                <a:cxn ang="0">
                  <a:pos x="86" y="195"/>
                </a:cxn>
                <a:cxn ang="0">
                  <a:pos x="81" y="206"/>
                </a:cxn>
                <a:cxn ang="0">
                  <a:pos x="97" y="217"/>
                </a:cxn>
              </a:cxnLst>
              <a:rect l="0" t="0" r="r" b="b"/>
              <a:pathLst>
                <a:path w="110" h="218">
                  <a:moveTo>
                    <a:pt x="97" y="217"/>
                  </a:moveTo>
                  <a:lnTo>
                    <a:pt x="102" y="206"/>
                  </a:lnTo>
                  <a:lnTo>
                    <a:pt x="106" y="192"/>
                  </a:lnTo>
                  <a:lnTo>
                    <a:pt x="108" y="179"/>
                  </a:lnTo>
                  <a:lnTo>
                    <a:pt x="109" y="166"/>
                  </a:lnTo>
                  <a:lnTo>
                    <a:pt x="108" y="151"/>
                  </a:lnTo>
                  <a:lnTo>
                    <a:pt x="105" y="136"/>
                  </a:lnTo>
                  <a:lnTo>
                    <a:pt x="101" y="121"/>
                  </a:lnTo>
                  <a:lnTo>
                    <a:pt x="96" y="107"/>
                  </a:lnTo>
                  <a:lnTo>
                    <a:pt x="89" y="91"/>
                  </a:lnTo>
                  <a:lnTo>
                    <a:pt x="81" y="77"/>
                  </a:lnTo>
                  <a:lnTo>
                    <a:pt x="71" y="63"/>
                  </a:lnTo>
                  <a:lnTo>
                    <a:pt x="60" y="49"/>
                  </a:lnTo>
                  <a:lnTo>
                    <a:pt x="47" y="36"/>
                  </a:lnTo>
                  <a:lnTo>
                    <a:pt x="35" y="25"/>
                  </a:lnTo>
                  <a:lnTo>
                    <a:pt x="21" y="12"/>
                  </a:lnTo>
                  <a:lnTo>
                    <a:pt x="6" y="0"/>
                  </a:lnTo>
                  <a:lnTo>
                    <a:pt x="0" y="11"/>
                  </a:lnTo>
                  <a:lnTo>
                    <a:pt x="13" y="20"/>
                  </a:lnTo>
                  <a:lnTo>
                    <a:pt x="26" y="31"/>
                  </a:lnTo>
                  <a:lnTo>
                    <a:pt x="39" y="43"/>
                  </a:lnTo>
                  <a:lnTo>
                    <a:pt x="48" y="55"/>
                  </a:lnTo>
                  <a:lnTo>
                    <a:pt x="58" y="68"/>
                  </a:lnTo>
                  <a:lnTo>
                    <a:pt x="67" y="81"/>
                  </a:lnTo>
                  <a:lnTo>
                    <a:pt x="74" y="94"/>
                  </a:lnTo>
                  <a:lnTo>
                    <a:pt x="81" y="106"/>
                  </a:lnTo>
                  <a:lnTo>
                    <a:pt x="85" y="121"/>
                  </a:lnTo>
                  <a:lnTo>
                    <a:pt x="89" y="133"/>
                  </a:lnTo>
                  <a:lnTo>
                    <a:pt x="92" y="147"/>
                  </a:lnTo>
                  <a:lnTo>
                    <a:pt x="93" y="160"/>
                  </a:lnTo>
                  <a:lnTo>
                    <a:pt x="92" y="172"/>
                  </a:lnTo>
                  <a:lnTo>
                    <a:pt x="89" y="184"/>
                  </a:lnTo>
                  <a:lnTo>
                    <a:pt x="86" y="195"/>
                  </a:lnTo>
                  <a:lnTo>
                    <a:pt x="81" y="206"/>
                  </a:lnTo>
                  <a:lnTo>
                    <a:pt x="97" y="217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2" name="Freeform 9"/>
            <p:cNvSpPr>
              <a:spLocks/>
            </p:cNvSpPr>
            <p:nvPr/>
          </p:nvSpPr>
          <p:spPr bwMode="auto">
            <a:xfrm>
              <a:off x="3165" y="1402"/>
              <a:ext cx="217" cy="59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16" y="25"/>
                </a:cxn>
                <a:cxn ang="0">
                  <a:pos x="33" y="33"/>
                </a:cxn>
                <a:cxn ang="0">
                  <a:pos x="48" y="41"/>
                </a:cxn>
                <a:cxn ang="0">
                  <a:pos x="64" y="47"/>
                </a:cxn>
                <a:cxn ang="0">
                  <a:pos x="80" y="52"/>
                </a:cxn>
                <a:cxn ang="0">
                  <a:pos x="96" y="54"/>
                </a:cxn>
                <a:cxn ang="0">
                  <a:pos x="111" y="56"/>
                </a:cxn>
                <a:cxn ang="0">
                  <a:pos x="127" y="57"/>
                </a:cxn>
                <a:cxn ang="0">
                  <a:pos x="141" y="56"/>
                </a:cxn>
                <a:cxn ang="0">
                  <a:pos x="155" y="54"/>
                </a:cxn>
                <a:cxn ang="0">
                  <a:pos x="168" y="50"/>
                </a:cxn>
                <a:cxn ang="0">
                  <a:pos x="179" y="45"/>
                </a:cxn>
                <a:cxn ang="0">
                  <a:pos x="190" y="38"/>
                </a:cxn>
                <a:cxn ang="0">
                  <a:pos x="200" y="30"/>
                </a:cxn>
                <a:cxn ang="0">
                  <a:pos x="208" y="20"/>
                </a:cxn>
                <a:cxn ang="0">
                  <a:pos x="215" y="11"/>
                </a:cxn>
                <a:cxn ang="0">
                  <a:pos x="199" y="0"/>
                </a:cxn>
                <a:cxn ang="0">
                  <a:pos x="193" y="9"/>
                </a:cxn>
                <a:cxn ang="0">
                  <a:pos x="186" y="18"/>
                </a:cxn>
                <a:cxn ang="0">
                  <a:pos x="177" y="25"/>
                </a:cxn>
                <a:cxn ang="0">
                  <a:pos x="168" y="31"/>
                </a:cxn>
                <a:cxn ang="0">
                  <a:pos x="156" y="35"/>
                </a:cxn>
                <a:cxn ang="0">
                  <a:pos x="145" y="39"/>
                </a:cxn>
                <a:cxn ang="0">
                  <a:pos x="133" y="40"/>
                </a:cxn>
                <a:cxn ang="0">
                  <a:pos x="119" y="42"/>
                </a:cxn>
                <a:cxn ang="0">
                  <a:pos x="106" y="41"/>
                </a:cxn>
                <a:cxn ang="0">
                  <a:pos x="93" y="40"/>
                </a:cxn>
                <a:cxn ang="0">
                  <a:pos x="79" y="36"/>
                </a:cxn>
                <a:cxn ang="0">
                  <a:pos x="64" y="33"/>
                </a:cxn>
                <a:cxn ang="0">
                  <a:pos x="50" y="28"/>
                </a:cxn>
                <a:cxn ang="0">
                  <a:pos x="35" y="20"/>
                </a:cxn>
                <a:cxn ang="0">
                  <a:pos x="21" y="13"/>
                </a:cxn>
                <a:cxn ang="0">
                  <a:pos x="6" y="3"/>
                </a:cxn>
                <a:cxn ang="0">
                  <a:pos x="0" y="15"/>
                </a:cxn>
              </a:cxnLst>
              <a:rect l="0" t="0" r="r" b="b"/>
              <a:pathLst>
                <a:path w="216" h="58">
                  <a:moveTo>
                    <a:pt x="0" y="15"/>
                  </a:moveTo>
                  <a:lnTo>
                    <a:pt x="16" y="25"/>
                  </a:lnTo>
                  <a:lnTo>
                    <a:pt x="33" y="33"/>
                  </a:lnTo>
                  <a:lnTo>
                    <a:pt x="48" y="41"/>
                  </a:lnTo>
                  <a:lnTo>
                    <a:pt x="64" y="47"/>
                  </a:lnTo>
                  <a:lnTo>
                    <a:pt x="80" y="52"/>
                  </a:lnTo>
                  <a:lnTo>
                    <a:pt x="96" y="54"/>
                  </a:lnTo>
                  <a:lnTo>
                    <a:pt x="111" y="56"/>
                  </a:lnTo>
                  <a:lnTo>
                    <a:pt x="127" y="57"/>
                  </a:lnTo>
                  <a:lnTo>
                    <a:pt x="141" y="56"/>
                  </a:lnTo>
                  <a:lnTo>
                    <a:pt x="155" y="54"/>
                  </a:lnTo>
                  <a:lnTo>
                    <a:pt x="168" y="50"/>
                  </a:lnTo>
                  <a:lnTo>
                    <a:pt x="179" y="45"/>
                  </a:lnTo>
                  <a:lnTo>
                    <a:pt x="190" y="38"/>
                  </a:lnTo>
                  <a:lnTo>
                    <a:pt x="200" y="30"/>
                  </a:lnTo>
                  <a:lnTo>
                    <a:pt x="208" y="20"/>
                  </a:lnTo>
                  <a:lnTo>
                    <a:pt x="215" y="11"/>
                  </a:lnTo>
                  <a:lnTo>
                    <a:pt x="199" y="0"/>
                  </a:lnTo>
                  <a:lnTo>
                    <a:pt x="193" y="9"/>
                  </a:lnTo>
                  <a:lnTo>
                    <a:pt x="186" y="18"/>
                  </a:lnTo>
                  <a:lnTo>
                    <a:pt x="177" y="25"/>
                  </a:lnTo>
                  <a:lnTo>
                    <a:pt x="168" y="31"/>
                  </a:lnTo>
                  <a:lnTo>
                    <a:pt x="156" y="35"/>
                  </a:lnTo>
                  <a:lnTo>
                    <a:pt x="145" y="39"/>
                  </a:lnTo>
                  <a:lnTo>
                    <a:pt x="133" y="40"/>
                  </a:lnTo>
                  <a:lnTo>
                    <a:pt x="119" y="42"/>
                  </a:lnTo>
                  <a:lnTo>
                    <a:pt x="106" y="41"/>
                  </a:lnTo>
                  <a:lnTo>
                    <a:pt x="93" y="40"/>
                  </a:lnTo>
                  <a:lnTo>
                    <a:pt x="79" y="36"/>
                  </a:lnTo>
                  <a:lnTo>
                    <a:pt x="64" y="33"/>
                  </a:lnTo>
                  <a:lnTo>
                    <a:pt x="50" y="28"/>
                  </a:lnTo>
                  <a:lnTo>
                    <a:pt x="35" y="20"/>
                  </a:lnTo>
                  <a:lnTo>
                    <a:pt x="21" y="13"/>
                  </a:lnTo>
                  <a:lnTo>
                    <a:pt x="6" y="3"/>
                  </a:lnTo>
                  <a:lnTo>
                    <a:pt x="0" y="15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3" name="Freeform 10"/>
            <p:cNvSpPr>
              <a:spLocks/>
            </p:cNvSpPr>
            <p:nvPr/>
          </p:nvSpPr>
          <p:spPr bwMode="auto">
            <a:xfrm>
              <a:off x="3062" y="1200"/>
              <a:ext cx="112" cy="220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6" y="12"/>
                </a:cxn>
                <a:cxn ang="0">
                  <a:pos x="2" y="24"/>
                </a:cxn>
                <a:cxn ang="0">
                  <a:pos x="0" y="37"/>
                </a:cxn>
                <a:cxn ang="0">
                  <a:pos x="0" y="52"/>
                </a:cxn>
                <a:cxn ang="0">
                  <a:pos x="0" y="66"/>
                </a:cxn>
                <a:cxn ang="0">
                  <a:pos x="2" y="80"/>
                </a:cxn>
                <a:cxn ang="0">
                  <a:pos x="7" y="95"/>
                </a:cxn>
                <a:cxn ang="0">
                  <a:pos x="13" y="110"/>
                </a:cxn>
                <a:cxn ang="0">
                  <a:pos x="20" y="126"/>
                </a:cxn>
                <a:cxn ang="0">
                  <a:pos x="28" y="140"/>
                </a:cxn>
                <a:cxn ang="0">
                  <a:pos x="37" y="154"/>
                </a:cxn>
                <a:cxn ang="0">
                  <a:pos x="48" y="168"/>
                </a:cxn>
                <a:cxn ang="0">
                  <a:pos x="61" y="183"/>
                </a:cxn>
                <a:cxn ang="0">
                  <a:pos x="74" y="195"/>
                </a:cxn>
                <a:cxn ang="0">
                  <a:pos x="88" y="208"/>
                </a:cxn>
                <a:cxn ang="0">
                  <a:pos x="103" y="219"/>
                </a:cxn>
                <a:cxn ang="0">
                  <a:pos x="109" y="207"/>
                </a:cxn>
                <a:cxn ang="0">
                  <a:pos x="95" y="197"/>
                </a:cxn>
                <a:cxn ang="0">
                  <a:pos x="82" y="186"/>
                </a:cxn>
                <a:cxn ang="0">
                  <a:pos x="70" y="175"/>
                </a:cxn>
                <a:cxn ang="0">
                  <a:pos x="61" y="162"/>
                </a:cxn>
                <a:cxn ang="0">
                  <a:pos x="50" y="149"/>
                </a:cxn>
                <a:cxn ang="0">
                  <a:pos x="41" y="136"/>
                </a:cxn>
                <a:cxn ang="0">
                  <a:pos x="34" y="123"/>
                </a:cxn>
                <a:cxn ang="0">
                  <a:pos x="28" y="110"/>
                </a:cxn>
                <a:cxn ang="0">
                  <a:pos x="23" y="96"/>
                </a:cxn>
                <a:cxn ang="0">
                  <a:pos x="20" y="84"/>
                </a:cxn>
                <a:cxn ang="0">
                  <a:pos x="17" y="70"/>
                </a:cxn>
                <a:cxn ang="0">
                  <a:pos x="16" y="57"/>
                </a:cxn>
                <a:cxn ang="0">
                  <a:pos x="17" y="45"/>
                </a:cxn>
                <a:cxn ang="0">
                  <a:pos x="19" y="33"/>
                </a:cxn>
                <a:cxn ang="0">
                  <a:pos x="22" y="21"/>
                </a:cxn>
                <a:cxn ang="0">
                  <a:pos x="27" y="11"/>
                </a:cxn>
                <a:cxn ang="0">
                  <a:pos x="11" y="0"/>
                </a:cxn>
              </a:cxnLst>
              <a:rect l="0" t="0" r="r" b="b"/>
              <a:pathLst>
                <a:path w="110" h="220">
                  <a:moveTo>
                    <a:pt x="11" y="0"/>
                  </a:moveTo>
                  <a:lnTo>
                    <a:pt x="6" y="12"/>
                  </a:lnTo>
                  <a:lnTo>
                    <a:pt x="2" y="24"/>
                  </a:lnTo>
                  <a:lnTo>
                    <a:pt x="0" y="37"/>
                  </a:lnTo>
                  <a:lnTo>
                    <a:pt x="0" y="52"/>
                  </a:lnTo>
                  <a:lnTo>
                    <a:pt x="0" y="66"/>
                  </a:lnTo>
                  <a:lnTo>
                    <a:pt x="2" y="80"/>
                  </a:lnTo>
                  <a:lnTo>
                    <a:pt x="7" y="95"/>
                  </a:lnTo>
                  <a:lnTo>
                    <a:pt x="13" y="110"/>
                  </a:lnTo>
                  <a:lnTo>
                    <a:pt x="20" y="126"/>
                  </a:lnTo>
                  <a:lnTo>
                    <a:pt x="28" y="140"/>
                  </a:lnTo>
                  <a:lnTo>
                    <a:pt x="37" y="154"/>
                  </a:lnTo>
                  <a:lnTo>
                    <a:pt x="48" y="168"/>
                  </a:lnTo>
                  <a:lnTo>
                    <a:pt x="61" y="183"/>
                  </a:lnTo>
                  <a:lnTo>
                    <a:pt x="74" y="195"/>
                  </a:lnTo>
                  <a:lnTo>
                    <a:pt x="88" y="208"/>
                  </a:lnTo>
                  <a:lnTo>
                    <a:pt x="103" y="219"/>
                  </a:lnTo>
                  <a:lnTo>
                    <a:pt x="109" y="207"/>
                  </a:lnTo>
                  <a:lnTo>
                    <a:pt x="95" y="197"/>
                  </a:lnTo>
                  <a:lnTo>
                    <a:pt x="82" y="186"/>
                  </a:lnTo>
                  <a:lnTo>
                    <a:pt x="70" y="175"/>
                  </a:lnTo>
                  <a:lnTo>
                    <a:pt x="61" y="162"/>
                  </a:lnTo>
                  <a:lnTo>
                    <a:pt x="50" y="149"/>
                  </a:lnTo>
                  <a:lnTo>
                    <a:pt x="41" y="136"/>
                  </a:lnTo>
                  <a:lnTo>
                    <a:pt x="34" y="123"/>
                  </a:lnTo>
                  <a:lnTo>
                    <a:pt x="28" y="110"/>
                  </a:lnTo>
                  <a:lnTo>
                    <a:pt x="23" y="96"/>
                  </a:lnTo>
                  <a:lnTo>
                    <a:pt x="20" y="84"/>
                  </a:lnTo>
                  <a:lnTo>
                    <a:pt x="17" y="70"/>
                  </a:lnTo>
                  <a:lnTo>
                    <a:pt x="16" y="57"/>
                  </a:lnTo>
                  <a:lnTo>
                    <a:pt x="17" y="45"/>
                  </a:lnTo>
                  <a:lnTo>
                    <a:pt x="19" y="33"/>
                  </a:lnTo>
                  <a:lnTo>
                    <a:pt x="22" y="21"/>
                  </a:lnTo>
                  <a:lnTo>
                    <a:pt x="27" y="11"/>
                  </a:lnTo>
                  <a:lnTo>
                    <a:pt x="11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4" name="Freeform 11"/>
            <p:cNvSpPr>
              <a:spLocks/>
            </p:cNvSpPr>
            <p:nvPr/>
          </p:nvSpPr>
          <p:spPr bwMode="auto">
            <a:xfrm>
              <a:off x="3075" y="1152"/>
              <a:ext cx="215" cy="59"/>
            </a:xfrm>
            <a:custGeom>
              <a:avLst/>
              <a:gdLst/>
              <a:ahLst/>
              <a:cxnLst>
                <a:cxn ang="0">
                  <a:pos x="215" y="44"/>
                </a:cxn>
                <a:cxn ang="0">
                  <a:pos x="199" y="33"/>
                </a:cxn>
                <a:cxn ang="0">
                  <a:pos x="183" y="25"/>
                </a:cxn>
                <a:cxn ang="0">
                  <a:pos x="168" y="17"/>
                </a:cxn>
                <a:cxn ang="0">
                  <a:pos x="152" y="10"/>
                </a:cxn>
                <a:cxn ang="0">
                  <a:pos x="136" y="4"/>
                </a:cxn>
                <a:cxn ang="0">
                  <a:pos x="120" y="2"/>
                </a:cxn>
                <a:cxn ang="0">
                  <a:pos x="105" y="0"/>
                </a:cxn>
                <a:cxn ang="0">
                  <a:pos x="90" y="0"/>
                </a:cxn>
                <a:cxn ang="0">
                  <a:pos x="75" y="0"/>
                </a:cxn>
                <a:cxn ang="0">
                  <a:pos x="61" y="3"/>
                </a:cxn>
                <a:cxn ang="0">
                  <a:pos x="48" y="6"/>
                </a:cxn>
                <a:cxn ang="0">
                  <a:pos x="37" y="13"/>
                </a:cxn>
                <a:cxn ang="0">
                  <a:pos x="25" y="19"/>
                </a:cxn>
                <a:cxn ang="0">
                  <a:pos x="16" y="27"/>
                </a:cxn>
                <a:cxn ang="0">
                  <a:pos x="7" y="37"/>
                </a:cxn>
                <a:cxn ang="0">
                  <a:pos x="0" y="47"/>
                </a:cxn>
                <a:cxn ang="0">
                  <a:pos x="16" y="58"/>
                </a:cxn>
                <a:cxn ang="0">
                  <a:pos x="22" y="48"/>
                </a:cxn>
                <a:cxn ang="0">
                  <a:pos x="30" y="40"/>
                </a:cxn>
                <a:cxn ang="0">
                  <a:pos x="39" y="32"/>
                </a:cxn>
                <a:cxn ang="0">
                  <a:pos x="48" y="26"/>
                </a:cxn>
                <a:cxn ang="0">
                  <a:pos x="59" y="21"/>
                </a:cxn>
                <a:cxn ang="0">
                  <a:pos x="71" y="18"/>
                </a:cxn>
                <a:cxn ang="0">
                  <a:pos x="83" y="16"/>
                </a:cxn>
                <a:cxn ang="0">
                  <a:pos x="96" y="15"/>
                </a:cxn>
                <a:cxn ang="0">
                  <a:pos x="109" y="15"/>
                </a:cxn>
                <a:cxn ang="0">
                  <a:pos x="123" y="17"/>
                </a:cxn>
                <a:cxn ang="0">
                  <a:pos x="137" y="21"/>
                </a:cxn>
                <a:cxn ang="0">
                  <a:pos x="152" y="24"/>
                </a:cxn>
                <a:cxn ang="0">
                  <a:pos x="166" y="29"/>
                </a:cxn>
                <a:cxn ang="0">
                  <a:pos x="181" y="37"/>
                </a:cxn>
                <a:cxn ang="0">
                  <a:pos x="195" y="45"/>
                </a:cxn>
                <a:cxn ang="0">
                  <a:pos x="210" y="55"/>
                </a:cxn>
                <a:cxn ang="0">
                  <a:pos x="215" y="44"/>
                </a:cxn>
              </a:cxnLst>
              <a:rect l="0" t="0" r="r" b="b"/>
              <a:pathLst>
                <a:path w="216" h="59">
                  <a:moveTo>
                    <a:pt x="215" y="44"/>
                  </a:moveTo>
                  <a:lnTo>
                    <a:pt x="199" y="33"/>
                  </a:lnTo>
                  <a:lnTo>
                    <a:pt x="183" y="25"/>
                  </a:lnTo>
                  <a:lnTo>
                    <a:pt x="168" y="17"/>
                  </a:lnTo>
                  <a:lnTo>
                    <a:pt x="152" y="10"/>
                  </a:lnTo>
                  <a:lnTo>
                    <a:pt x="136" y="4"/>
                  </a:lnTo>
                  <a:lnTo>
                    <a:pt x="120" y="2"/>
                  </a:lnTo>
                  <a:lnTo>
                    <a:pt x="105" y="0"/>
                  </a:lnTo>
                  <a:lnTo>
                    <a:pt x="90" y="0"/>
                  </a:lnTo>
                  <a:lnTo>
                    <a:pt x="75" y="0"/>
                  </a:lnTo>
                  <a:lnTo>
                    <a:pt x="61" y="3"/>
                  </a:lnTo>
                  <a:lnTo>
                    <a:pt x="48" y="6"/>
                  </a:lnTo>
                  <a:lnTo>
                    <a:pt x="37" y="13"/>
                  </a:lnTo>
                  <a:lnTo>
                    <a:pt x="25" y="19"/>
                  </a:lnTo>
                  <a:lnTo>
                    <a:pt x="16" y="27"/>
                  </a:lnTo>
                  <a:lnTo>
                    <a:pt x="7" y="37"/>
                  </a:lnTo>
                  <a:lnTo>
                    <a:pt x="0" y="47"/>
                  </a:lnTo>
                  <a:lnTo>
                    <a:pt x="16" y="58"/>
                  </a:lnTo>
                  <a:lnTo>
                    <a:pt x="22" y="48"/>
                  </a:lnTo>
                  <a:lnTo>
                    <a:pt x="30" y="40"/>
                  </a:lnTo>
                  <a:lnTo>
                    <a:pt x="39" y="32"/>
                  </a:lnTo>
                  <a:lnTo>
                    <a:pt x="48" y="26"/>
                  </a:lnTo>
                  <a:lnTo>
                    <a:pt x="59" y="21"/>
                  </a:lnTo>
                  <a:lnTo>
                    <a:pt x="71" y="18"/>
                  </a:lnTo>
                  <a:lnTo>
                    <a:pt x="83" y="16"/>
                  </a:lnTo>
                  <a:lnTo>
                    <a:pt x="96" y="15"/>
                  </a:lnTo>
                  <a:lnTo>
                    <a:pt x="109" y="15"/>
                  </a:lnTo>
                  <a:lnTo>
                    <a:pt x="123" y="17"/>
                  </a:lnTo>
                  <a:lnTo>
                    <a:pt x="137" y="21"/>
                  </a:lnTo>
                  <a:lnTo>
                    <a:pt x="152" y="24"/>
                  </a:lnTo>
                  <a:lnTo>
                    <a:pt x="166" y="29"/>
                  </a:lnTo>
                  <a:lnTo>
                    <a:pt x="181" y="37"/>
                  </a:lnTo>
                  <a:lnTo>
                    <a:pt x="195" y="45"/>
                  </a:lnTo>
                  <a:lnTo>
                    <a:pt x="210" y="55"/>
                  </a:lnTo>
                  <a:lnTo>
                    <a:pt x="215" y="44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5" name="Freeform 12"/>
            <p:cNvSpPr>
              <a:spLocks/>
            </p:cNvSpPr>
            <p:nvPr/>
          </p:nvSpPr>
          <p:spPr bwMode="auto">
            <a:xfrm>
              <a:off x="3294" y="1275"/>
              <a:ext cx="49" cy="45"/>
            </a:xfrm>
            <a:custGeom>
              <a:avLst/>
              <a:gdLst/>
              <a:ahLst/>
              <a:cxnLst>
                <a:cxn ang="0">
                  <a:pos x="34" y="7"/>
                </a:cxn>
                <a:cxn ang="0">
                  <a:pos x="38" y="10"/>
                </a:cxn>
                <a:cxn ang="0">
                  <a:pos x="41" y="13"/>
                </a:cxn>
                <a:cxn ang="0">
                  <a:pos x="44" y="18"/>
                </a:cxn>
                <a:cxn ang="0">
                  <a:pos x="47" y="22"/>
                </a:cxn>
                <a:cxn ang="0">
                  <a:pos x="48" y="26"/>
                </a:cxn>
                <a:cxn ang="0">
                  <a:pos x="48" y="30"/>
                </a:cxn>
                <a:cxn ang="0">
                  <a:pos x="48" y="34"/>
                </a:cxn>
                <a:cxn ang="0">
                  <a:pos x="47" y="38"/>
                </a:cxn>
                <a:cxn ang="0">
                  <a:pos x="44" y="42"/>
                </a:cxn>
                <a:cxn ang="0">
                  <a:pos x="41" y="43"/>
                </a:cxn>
                <a:cxn ang="0">
                  <a:pos x="38" y="44"/>
                </a:cxn>
                <a:cxn ang="0">
                  <a:pos x="33" y="45"/>
                </a:cxn>
                <a:cxn ang="0">
                  <a:pos x="29" y="44"/>
                </a:cxn>
                <a:cxn ang="0">
                  <a:pos x="24" y="43"/>
                </a:cxn>
                <a:cxn ang="0">
                  <a:pos x="20" y="42"/>
                </a:cxn>
                <a:cxn ang="0">
                  <a:pos x="16" y="39"/>
                </a:cxn>
                <a:cxn ang="0">
                  <a:pos x="11" y="35"/>
                </a:cxn>
                <a:cxn ang="0">
                  <a:pos x="8" y="31"/>
                </a:cxn>
                <a:cxn ang="0">
                  <a:pos x="5" y="27"/>
                </a:cxn>
                <a:cxn ang="0">
                  <a:pos x="2" y="23"/>
                </a:cxn>
                <a:cxn ang="0">
                  <a:pos x="1" y="19"/>
                </a:cxn>
                <a:cxn ang="0">
                  <a:pos x="0" y="15"/>
                </a:cxn>
                <a:cxn ang="0">
                  <a:pos x="1" y="11"/>
                </a:cxn>
                <a:cxn ang="0">
                  <a:pos x="2" y="6"/>
                </a:cxn>
                <a:cxn ang="0">
                  <a:pos x="5" y="4"/>
                </a:cxn>
                <a:cxn ang="0">
                  <a:pos x="7" y="2"/>
                </a:cxn>
                <a:cxn ang="0">
                  <a:pos x="11" y="0"/>
                </a:cxn>
                <a:cxn ang="0">
                  <a:pos x="15" y="0"/>
                </a:cxn>
                <a:cxn ang="0">
                  <a:pos x="20" y="0"/>
                </a:cxn>
                <a:cxn ang="0">
                  <a:pos x="24" y="1"/>
                </a:cxn>
                <a:cxn ang="0">
                  <a:pos x="29" y="4"/>
                </a:cxn>
                <a:cxn ang="0">
                  <a:pos x="34" y="7"/>
                </a:cxn>
              </a:cxnLst>
              <a:rect l="0" t="0" r="r" b="b"/>
              <a:pathLst>
                <a:path w="49" h="46">
                  <a:moveTo>
                    <a:pt x="34" y="7"/>
                  </a:moveTo>
                  <a:lnTo>
                    <a:pt x="38" y="10"/>
                  </a:lnTo>
                  <a:lnTo>
                    <a:pt x="41" y="13"/>
                  </a:lnTo>
                  <a:lnTo>
                    <a:pt x="44" y="18"/>
                  </a:lnTo>
                  <a:lnTo>
                    <a:pt x="47" y="22"/>
                  </a:lnTo>
                  <a:lnTo>
                    <a:pt x="48" y="26"/>
                  </a:lnTo>
                  <a:lnTo>
                    <a:pt x="48" y="30"/>
                  </a:lnTo>
                  <a:lnTo>
                    <a:pt x="48" y="34"/>
                  </a:lnTo>
                  <a:lnTo>
                    <a:pt x="47" y="38"/>
                  </a:lnTo>
                  <a:lnTo>
                    <a:pt x="44" y="42"/>
                  </a:lnTo>
                  <a:lnTo>
                    <a:pt x="41" y="43"/>
                  </a:lnTo>
                  <a:lnTo>
                    <a:pt x="38" y="44"/>
                  </a:lnTo>
                  <a:lnTo>
                    <a:pt x="33" y="45"/>
                  </a:lnTo>
                  <a:lnTo>
                    <a:pt x="29" y="44"/>
                  </a:lnTo>
                  <a:lnTo>
                    <a:pt x="24" y="43"/>
                  </a:lnTo>
                  <a:lnTo>
                    <a:pt x="20" y="42"/>
                  </a:lnTo>
                  <a:lnTo>
                    <a:pt x="16" y="39"/>
                  </a:lnTo>
                  <a:lnTo>
                    <a:pt x="11" y="35"/>
                  </a:lnTo>
                  <a:lnTo>
                    <a:pt x="8" y="31"/>
                  </a:lnTo>
                  <a:lnTo>
                    <a:pt x="5" y="27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5"/>
                  </a:lnTo>
                  <a:lnTo>
                    <a:pt x="1" y="11"/>
                  </a:lnTo>
                  <a:lnTo>
                    <a:pt x="2" y="6"/>
                  </a:lnTo>
                  <a:lnTo>
                    <a:pt x="5" y="4"/>
                  </a:lnTo>
                  <a:lnTo>
                    <a:pt x="7" y="2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20" y="0"/>
                  </a:lnTo>
                  <a:lnTo>
                    <a:pt x="24" y="1"/>
                  </a:lnTo>
                  <a:lnTo>
                    <a:pt x="29" y="4"/>
                  </a:lnTo>
                  <a:lnTo>
                    <a:pt x="34" y="7"/>
                  </a:lnTo>
                </a:path>
              </a:pathLst>
            </a:custGeom>
            <a:solidFill>
              <a:srgbClr val="FFFFFF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6" name="Freeform 13"/>
            <p:cNvSpPr>
              <a:spLocks/>
            </p:cNvSpPr>
            <p:nvPr/>
          </p:nvSpPr>
          <p:spPr bwMode="auto">
            <a:xfrm>
              <a:off x="3324" y="1275"/>
              <a:ext cx="26" cy="43"/>
            </a:xfrm>
            <a:custGeom>
              <a:avLst/>
              <a:gdLst/>
              <a:ahLst/>
              <a:cxnLst>
                <a:cxn ang="0">
                  <a:pos x="25" y="42"/>
                </a:cxn>
                <a:cxn ang="0">
                  <a:pos x="25" y="37"/>
                </a:cxn>
                <a:cxn ang="0">
                  <a:pos x="26" y="32"/>
                </a:cxn>
                <a:cxn ang="0">
                  <a:pos x="25" y="26"/>
                </a:cxn>
                <a:cxn ang="0">
                  <a:pos x="23" y="21"/>
                </a:cxn>
                <a:cxn ang="0">
                  <a:pos x="20" y="15"/>
                </a:cxn>
                <a:cxn ang="0">
                  <a:pos x="16" y="9"/>
                </a:cxn>
                <a:cxn ang="0">
                  <a:pos x="11" y="4"/>
                </a:cxn>
                <a:cxn ang="0">
                  <a:pos x="6" y="0"/>
                </a:cxn>
                <a:cxn ang="0">
                  <a:pos x="0" y="11"/>
                </a:cxn>
                <a:cxn ang="0">
                  <a:pos x="2" y="13"/>
                </a:cxn>
                <a:cxn ang="0">
                  <a:pos x="5" y="16"/>
                </a:cxn>
                <a:cxn ang="0">
                  <a:pos x="6" y="18"/>
                </a:cxn>
                <a:cxn ang="0">
                  <a:pos x="8" y="21"/>
                </a:cxn>
                <a:cxn ang="0">
                  <a:pos x="9" y="25"/>
                </a:cxn>
                <a:cxn ang="0">
                  <a:pos x="9" y="26"/>
                </a:cxn>
                <a:cxn ang="0">
                  <a:pos x="9" y="30"/>
                </a:cxn>
                <a:cxn ang="0">
                  <a:pos x="8" y="31"/>
                </a:cxn>
                <a:cxn ang="0">
                  <a:pos x="25" y="42"/>
                </a:cxn>
              </a:cxnLst>
              <a:rect l="0" t="0" r="r" b="b"/>
              <a:pathLst>
                <a:path w="27" h="43">
                  <a:moveTo>
                    <a:pt x="25" y="42"/>
                  </a:moveTo>
                  <a:lnTo>
                    <a:pt x="25" y="37"/>
                  </a:lnTo>
                  <a:lnTo>
                    <a:pt x="26" y="32"/>
                  </a:lnTo>
                  <a:lnTo>
                    <a:pt x="25" y="26"/>
                  </a:lnTo>
                  <a:lnTo>
                    <a:pt x="23" y="21"/>
                  </a:lnTo>
                  <a:lnTo>
                    <a:pt x="20" y="15"/>
                  </a:lnTo>
                  <a:lnTo>
                    <a:pt x="16" y="9"/>
                  </a:lnTo>
                  <a:lnTo>
                    <a:pt x="11" y="4"/>
                  </a:lnTo>
                  <a:lnTo>
                    <a:pt x="6" y="0"/>
                  </a:lnTo>
                  <a:lnTo>
                    <a:pt x="0" y="11"/>
                  </a:lnTo>
                  <a:lnTo>
                    <a:pt x="2" y="13"/>
                  </a:lnTo>
                  <a:lnTo>
                    <a:pt x="5" y="16"/>
                  </a:lnTo>
                  <a:lnTo>
                    <a:pt x="6" y="18"/>
                  </a:lnTo>
                  <a:lnTo>
                    <a:pt x="8" y="21"/>
                  </a:lnTo>
                  <a:lnTo>
                    <a:pt x="9" y="25"/>
                  </a:lnTo>
                  <a:lnTo>
                    <a:pt x="9" y="26"/>
                  </a:lnTo>
                  <a:lnTo>
                    <a:pt x="9" y="30"/>
                  </a:lnTo>
                  <a:lnTo>
                    <a:pt x="8" y="31"/>
                  </a:lnTo>
                  <a:lnTo>
                    <a:pt x="25" y="42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7" name="Freeform 14"/>
            <p:cNvSpPr>
              <a:spLocks/>
            </p:cNvSpPr>
            <p:nvPr/>
          </p:nvSpPr>
          <p:spPr bwMode="auto">
            <a:xfrm>
              <a:off x="3305" y="1306"/>
              <a:ext cx="45" cy="23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6" y="16"/>
                </a:cxn>
                <a:cxn ang="0">
                  <a:pos x="12" y="18"/>
                </a:cxn>
                <a:cxn ang="0">
                  <a:pos x="18" y="20"/>
                </a:cxn>
                <a:cxn ang="0">
                  <a:pos x="25" y="21"/>
                </a:cxn>
                <a:cxn ang="0">
                  <a:pos x="30" y="20"/>
                </a:cxn>
                <a:cxn ang="0">
                  <a:pos x="35" y="18"/>
                </a:cxn>
                <a:cxn ang="0">
                  <a:pos x="39" y="15"/>
                </a:cxn>
                <a:cxn ang="0">
                  <a:pos x="43" y="11"/>
                </a:cxn>
                <a:cxn ang="0">
                  <a:pos x="26" y="0"/>
                </a:cxn>
                <a:cxn ang="0">
                  <a:pos x="26" y="3"/>
                </a:cxn>
                <a:cxn ang="0">
                  <a:pos x="22" y="4"/>
                </a:cxn>
                <a:cxn ang="0">
                  <a:pos x="21" y="5"/>
                </a:cxn>
                <a:cxn ang="0">
                  <a:pos x="18" y="5"/>
                </a:cxn>
                <a:cxn ang="0">
                  <a:pos x="15" y="5"/>
                </a:cxn>
                <a:cxn ang="0">
                  <a:pos x="12" y="4"/>
                </a:cxn>
                <a:cxn ang="0">
                  <a:pos x="9" y="3"/>
                </a:cxn>
                <a:cxn ang="0">
                  <a:pos x="6" y="2"/>
                </a:cxn>
                <a:cxn ang="0">
                  <a:pos x="0" y="13"/>
                </a:cxn>
              </a:cxnLst>
              <a:rect l="0" t="0" r="r" b="b"/>
              <a:pathLst>
                <a:path w="44" h="22">
                  <a:moveTo>
                    <a:pt x="0" y="13"/>
                  </a:moveTo>
                  <a:lnTo>
                    <a:pt x="6" y="16"/>
                  </a:lnTo>
                  <a:lnTo>
                    <a:pt x="12" y="18"/>
                  </a:lnTo>
                  <a:lnTo>
                    <a:pt x="18" y="20"/>
                  </a:lnTo>
                  <a:lnTo>
                    <a:pt x="25" y="21"/>
                  </a:lnTo>
                  <a:lnTo>
                    <a:pt x="30" y="20"/>
                  </a:lnTo>
                  <a:lnTo>
                    <a:pt x="35" y="18"/>
                  </a:lnTo>
                  <a:lnTo>
                    <a:pt x="39" y="15"/>
                  </a:lnTo>
                  <a:lnTo>
                    <a:pt x="43" y="11"/>
                  </a:lnTo>
                  <a:lnTo>
                    <a:pt x="26" y="0"/>
                  </a:lnTo>
                  <a:lnTo>
                    <a:pt x="26" y="3"/>
                  </a:lnTo>
                  <a:lnTo>
                    <a:pt x="22" y="4"/>
                  </a:lnTo>
                  <a:lnTo>
                    <a:pt x="21" y="5"/>
                  </a:lnTo>
                  <a:lnTo>
                    <a:pt x="18" y="5"/>
                  </a:lnTo>
                  <a:lnTo>
                    <a:pt x="15" y="5"/>
                  </a:lnTo>
                  <a:lnTo>
                    <a:pt x="12" y="4"/>
                  </a:lnTo>
                  <a:lnTo>
                    <a:pt x="9" y="3"/>
                  </a:lnTo>
                  <a:lnTo>
                    <a:pt x="6" y="2"/>
                  </a:lnTo>
                  <a:lnTo>
                    <a:pt x="0" y="13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8" name="Freeform 15"/>
            <p:cNvSpPr>
              <a:spLocks/>
            </p:cNvSpPr>
            <p:nvPr/>
          </p:nvSpPr>
          <p:spPr bwMode="auto">
            <a:xfrm>
              <a:off x="3288" y="1275"/>
              <a:ext cx="26" cy="45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1" y="5"/>
                </a:cxn>
                <a:cxn ang="0">
                  <a:pos x="0" y="10"/>
                </a:cxn>
                <a:cxn ang="0">
                  <a:pos x="0" y="17"/>
                </a:cxn>
                <a:cxn ang="0">
                  <a:pos x="2" y="22"/>
                </a:cxn>
                <a:cxn ang="0">
                  <a:pos x="6" y="28"/>
                </a:cxn>
                <a:cxn ang="0">
                  <a:pos x="10" y="34"/>
                </a:cxn>
                <a:cxn ang="0">
                  <a:pos x="14" y="39"/>
                </a:cxn>
                <a:cxn ang="0">
                  <a:pos x="21" y="44"/>
                </a:cxn>
                <a:cxn ang="0">
                  <a:pos x="26" y="33"/>
                </a:cxn>
                <a:cxn ang="0">
                  <a:pos x="25" y="30"/>
                </a:cxn>
                <a:cxn ang="0">
                  <a:pos x="21" y="27"/>
                </a:cxn>
                <a:cxn ang="0">
                  <a:pos x="19" y="25"/>
                </a:cxn>
                <a:cxn ang="0">
                  <a:pos x="18" y="21"/>
                </a:cxn>
                <a:cxn ang="0">
                  <a:pos x="17" y="19"/>
                </a:cxn>
                <a:cxn ang="0">
                  <a:pos x="17" y="17"/>
                </a:cxn>
                <a:cxn ang="0">
                  <a:pos x="17" y="13"/>
                </a:cxn>
                <a:cxn ang="0">
                  <a:pos x="18" y="11"/>
                </a:cxn>
                <a:cxn ang="0">
                  <a:pos x="2" y="0"/>
                </a:cxn>
              </a:cxnLst>
              <a:rect l="0" t="0" r="r" b="b"/>
              <a:pathLst>
                <a:path w="27" h="45">
                  <a:moveTo>
                    <a:pt x="2" y="0"/>
                  </a:moveTo>
                  <a:lnTo>
                    <a:pt x="1" y="5"/>
                  </a:lnTo>
                  <a:lnTo>
                    <a:pt x="0" y="10"/>
                  </a:lnTo>
                  <a:lnTo>
                    <a:pt x="0" y="17"/>
                  </a:lnTo>
                  <a:lnTo>
                    <a:pt x="2" y="22"/>
                  </a:lnTo>
                  <a:lnTo>
                    <a:pt x="6" y="28"/>
                  </a:lnTo>
                  <a:lnTo>
                    <a:pt x="10" y="34"/>
                  </a:lnTo>
                  <a:lnTo>
                    <a:pt x="14" y="39"/>
                  </a:lnTo>
                  <a:lnTo>
                    <a:pt x="21" y="44"/>
                  </a:lnTo>
                  <a:lnTo>
                    <a:pt x="26" y="33"/>
                  </a:lnTo>
                  <a:lnTo>
                    <a:pt x="25" y="30"/>
                  </a:lnTo>
                  <a:lnTo>
                    <a:pt x="21" y="27"/>
                  </a:lnTo>
                  <a:lnTo>
                    <a:pt x="19" y="25"/>
                  </a:lnTo>
                  <a:lnTo>
                    <a:pt x="18" y="21"/>
                  </a:lnTo>
                  <a:lnTo>
                    <a:pt x="17" y="19"/>
                  </a:lnTo>
                  <a:lnTo>
                    <a:pt x="17" y="17"/>
                  </a:lnTo>
                  <a:lnTo>
                    <a:pt x="17" y="13"/>
                  </a:lnTo>
                  <a:lnTo>
                    <a:pt x="18" y="11"/>
                  </a:lnTo>
                  <a:lnTo>
                    <a:pt x="2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9" name="Freeform 16"/>
            <p:cNvSpPr>
              <a:spLocks/>
            </p:cNvSpPr>
            <p:nvPr/>
          </p:nvSpPr>
          <p:spPr bwMode="auto">
            <a:xfrm>
              <a:off x="3288" y="1266"/>
              <a:ext cx="45" cy="20"/>
            </a:xfrm>
            <a:custGeom>
              <a:avLst/>
              <a:gdLst/>
              <a:ahLst/>
              <a:cxnLst>
                <a:cxn ang="0">
                  <a:pos x="43" y="9"/>
                </a:cxn>
                <a:cxn ang="0">
                  <a:pos x="37" y="5"/>
                </a:cxn>
                <a:cxn ang="0">
                  <a:pos x="30" y="2"/>
                </a:cxn>
                <a:cxn ang="0">
                  <a:pos x="24" y="1"/>
                </a:cxn>
                <a:cxn ang="0">
                  <a:pos x="18" y="0"/>
                </a:cxn>
                <a:cxn ang="0">
                  <a:pos x="12" y="1"/>
                </a:cxn>
                <a:cxn ang="0">
                  <a:pos x="7" y="3"/>
                </a:cxn>
                <a:cxn ang="0">
                  <a:pos x="3" y="5"/>
                </a:cxn>
                <a:cxn ang="0">
                  <a:pos x="0" y="9"/>
                </a:cxn>
                <a:cxn ang="0">
                  <a:pos x="16" y="20"/>
                </a:cxn>
                <a:cxn ang="0">
                  <a:pos x="17" y="18"/>
                </a:cxn>
                <a:cxn ang="0">
                  <a:pos x="19" y="17"/>
                </a:cxn>
                <a:cxn ang="0">
                  <a:pos x="21" y="16"/>
                </a:cxn>
                <a:cxn ang="0">
                  <a:pos x="24" y="15"/>
                </a:cxn>
                <a:cxn ang="0">
                  <a:pos x="26" y="16"/>
                </a:cxn>
                <a:cxn ang="0">
                  <a:pos x="30" y="17"/>
                </a:cxn>
                <a:cxn ang="0">
                  <a:pos x="33" y="18"/>
                </a:cxn>
                <a:cxn ang="0">
                  <a:pos x="37" y="19"/>
                </a:cxn>
                <a:cxn ang="0">
                  <a:pos x="43" y="9"/>
                </a:cxn>
              </a:cxnLst>
              <a:rect l="0" t="0" r="r" b="b"/>
              <a:pathLst>
                <a:path w="44" h="21">
                  <a:moveTo>
                    <a:pt x="43" y="9"/>
                  </a:moveTo>
                  <a:lnTo>
                    <a:pt x="37" y="5"/>
                  </a:lnTo>
                  <a:lnTo>
                    <a:pt x="30" y="2"/>
                  </a:lnTo>
                  <a:lnTo>
                    <a:pt x="24" y="1"/>
                  </a:lnTo>
                  <a:lnTo>
                    <a:pt x="18" y="0"/>
                  </a:lnTo>
                  <a:lnTo>
                    <a:pt x="12" y="1"/>
                  </a:lnTo>
                  <a:lnTo>
                    <a:pt x="7" y="3"/>
                  </a:lnTo>
                  <a:lnTo>
                    <a:pt x="3" y="5"/>
                  </a:lnTo>
                  <a:lnTo>
                    <a:pt x="0" y="9"/>
                  </a:lnTo>
                  <a:lnTo>
                    <a:pt x="16" y="20"/>
                  </a:lnTo>
                  <a:lnTo>
                    <a:pt x="17" y="18"/>
                  </a:lnTo>
                  <a:lnTo>
                    <a:pt x="19" y="17"/>
                  </a:lnTo>
                  <a:lnTo>
                    <a:pt x="21" y="16"/>
                  </a:lnTo>
                  <a:lnTo>
                    <a:pt x="24" y="15"/>
                  </a:lnTo>
                  <a:lnTo>
                    <a:pt x="26" y="16"/>
                  </a:lnTo>
                  <a:lnTo>
                    <a:pt x="30" y="17"/>
                  </a:lnTo>
                  <a:lnTo>
                    <a:pt x="33" y="18"/>
                  </a:lnTo>
                  <a:lnTo>
                    <a:pt x="37" y="19"/>
                  </a:lnTo>
                  <a:lnTo>
                    <a:pt x="43" y="9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20" name="Freeform 17"/>
            <p:cNvSpPr>
              <a:spLocks/>
            </p:cNvSpPr>
            <p:nvPr/>
          </p:nvSpPr>
          <p:spPr bwMode="auto">
            <a:xfrm>
              <a:off x="2428" y="1297"/>
              <a:ext cx="1047" cy="888"/>
            </a:xfrm>
            <a:custGeom>
              <a:avLst/>
              <a:gdLst/>
              <a:ahLst/>
              <a:cxnLst>
                <a:cxn ang="0">
                  <a:pos x="939" y="854"/>
                </a:cxn>
                <a:cxn ang="0">
                  <a:pos x="951" y="802"/>
                </a:cxn>
                <a:cxn ang="0">
                  <a:pos x="978" y="752"/>
                </a:cxn>
                <a:cxn ang="0">
                  <a:pos x="1012" y="700"/>
                </a:cxn>
                <a:cxn ang="0">
                  <a:pos x="1023" y="657"/>
                </a:cxn>
                <a:cxn ang="0">
                  <a:pos x="1017" y="613"/>
                </a:cxn>
                <a:cxn ang="0">
                  <a:pos x="1032" y="592"/>
                </a:cxn>
                <a:cxn ang="0">
                  <a:pos x="1045" y="575"/>
                </a:cxn>
                <a:cxn ang="0">
                  <a:pos x="1043" y="556"/>
                </a:cxn>
                <a:cxn ang="0">
                  <a:pos x="1026" y="535"/>
                </a:cxn>
                <a:cxn ang="0">
                  <a:pos x="999" y="489"/>
                </a:cxn>
                <a:cxn ang="0">
                  <a:pos x="968" y="436"/>
                </a:cxn>
                <a:cxn ang="0">
                  <a:pos x="937" y="384"/>
                </a:cxn>
                <a:cxn ang="0">
                  <a:pos x="907" y="331"/>
                </a:cxn>
                <a:cxn ang="0">
                  <a:pos x="894" y="294"/>
                </a:cxn>
                <a:cxn ang="0">
                  <a:pos x="877" y="276"/>
                </a:cxn>
                <a:cxn ang="0">
                  <a:pos x="875" y="249"/>
                </a:cxn>
                <a:cxn ang="0">
                  <a:pos x="868" y="211"/>
                </a:cxn>
                <a:cxn ang="0">
                  <a:pos x="883" y="180"/>
                </a:cxn>
                <a:cxn ang="0">
                  <a:pos x="878" y="155"/>
                </a:cxn>
                <a:cxn ang="0">
                  <a:pos x="848" y="139"/>
                </a:cxn>
                <a:cxn ang="0">
                  <a:pos x="810" y="131"/>
                </a:cxn>
                <a:cxn ang="0">
                  <a:pos x="779" y="131"/>
                </a:cxn>
                <a:cxn ang="0">
                  <a:pos x="772" y="113"/>
                </a:cxn>
                <a:cxn ang="0">
                  <a:pos x="756" y="88"/>
                </a:cxn>
                <a:cxn ang="0">
                  <a:pos x="732" y="71"/>
                </a:cxn>
                <a:cxn ang="0">
                  <a:pos x="706" y="66"/>
                </a:cxn>
                <a:cxn ang="0">
                  <a:pos x="694" y="40"/>
                </a:cxn>
                <a:cxn ang="0">
                  <a:pos x="681" y="15"/>
                </a:cxn>
                <a:cxn ang="0">
                  <a:pos x="663" y="2"/>
                </a:cxn>
                <a:cxn ang="0">
                  <a:pos x="637" y="1"/>
                </a:cxn>
                <a:cxn ang="0">
                  <a:pos x="606" y="14"/>
                </a:cxn>
                <a:cxn ang="0">
                  <a:pos x="571" y="30"/>
                </a:cxn>
                <a:cxn ang="0">
                  <a:pos x="537" y="34"/>
                </a:cxn>
                <a:cxn ang="0">
                  <a:pos x="504" y="31"/>
                </a:cxn>
                <a:cxn ang="0">
                  <a:pos x="470" y="28"/>
                </a:cxn>
                <a:cxn ang="0">
                  <a:pos x="437" y="28"/>
                </a:cxn>
                <a:cxn ang="0">
                  <a:pos x="398" y="37"/>
                </a:cxn>
                <a:cxn ang="0">
                  <a:pos x="368" y="60"/>
                </a:cxn>
                <a:cxn ang="0">
                  <a:pos x="361" y="78"/>
                </a:cxn>
                <a:cxn ang="0">
                  <a:pos x="375" y="95"/>
                </a:cxn>
                <a:cxn ang="0">
                  <a:pos x="342" y="99"/>
                </a:cxn>
                <a:cxn ang="0">
                  <a:pos x="291" y="96"/>
                </a:cxn>
                <a:cxn ang="0">
                  <a:pos x="238" y="91"/>
                </a:cxn>
                <a:cxn ang="0">
                  <a:pos x="182" y="88"/>
                </a:cxn>
                <a:cxn ang="0">
                  <a:pos x="137" y="89"/>
                </a:cxn>
                <a:cxn ang="0">
                  <a:pos x="100" y="98"/>
                </a:cxn>
                <a:cxn ang="0">
                  <a:pos x="65" y="112"/>
                </a:cxn>
                <a:cxn ang="0">
                  <a:pos x="33" y="130"/>
                </a:cxn>
                <a:cxn ang="0">
                  <a:pos x="10" y="149"/>
                </a:cxn>
                <a:cxn ang="0">
                  <a:pos x="1" y="178"/>
                </a:cxn>
                <a:cxn ang="0">
                  <a:pos x="2" y="201"/>
                </a:cxn>
                <a:cxn ang="0">
                  <a:pos x="14" y="222"/>
                </a:cxn>
                <a:cxn ang="0">
                  <a:pos x="7" y="245"/>
                </a:cxn>
                <a:cxn ang="0">
                  <a:pos x="88" y="313"/>
                </a:cxn>
                <a:cxn ang="0">
                  <a:pos x="202" y="392"/>
                </a:cxn>
                <a:cxn ang="0">
                  <a:pos x="316" y="472"/>
                </a:cxn>
                <a:cxn ang="0">
                  <a:pos x="429" y="551"/>
                </a:cxn>
                <a:cxn ang="0">
                  <a:pos x="543" y="630"/>
                </a:cxn>
                <a:cxn ang="0">
                  <a:pos x="656" y="710"/>
                </a:cxn>
                <a:cxn ang="0">
                  <a:pos x="770" y="789"/>
                </a:cxn>
                <a:cxn ang="0">
                  <a:pos x="884" y="869"/>
                </a:cxn>
              </a:cxnLst>
              <a:rect l="0" t="0" r="r" b="b"/>
              <a:pathLst>
                <a:path w="1047" h="889">
                  <a:moveTo>
                    <a:pt x="912" y="888"/>
                  </a:moveTo>
                  <a:lnTo>
                    <a:pt x="920" y="877"/>
                  </a:lnTo>
                  <a:lnTo>
                    <a:pt x="930" y="866"/>
                  </a:lnTo>
                  <a:lnTo>
                    <a:pt x="939" y="854"/>
                  </a:lnTo>
                  <a:lnTo>
                    <a:pt x="947" y="844"/>
                  </a:lnTo>
                  <a:lnTo>
                    <a:pt x="952" y="831"/>
                  </a:lnTo>
                  <a:lnTo>
                    <a:pt x="954" y="817"/>
                  </a:lnTo>
                  <a:lnTo>
                    <a:pt x="951" y="802"/>
                  </a:lnTo>
                  <a:lnTo>
                    <a:pt x="942" y="786"/>
                  </a:lnTo>
                  <a:lnTo>
                    <a:pt x="955" y="775"/>
                  </a:lnTo>
                  <a:lnTo>
                    <a:pt x="967" y="764"/>
                  </a:lnTo>
                  <a:lnTo>
                    <a:pt x="978" y="752"/>
                  </a:lnTo>
                  <a:lnTo>
                    <a:pt x="987" y="740"/>
                  </a:lnTo>
                  <a:lnTo>
                    <a:pt x="997" y="726"/>
                  </a:lnTo>
                  <a:lnTo>
                    <a:pt x="1005" y="713"/>
                  </a:lnTo>
                  <a:lnTo>
                    <a:pt x="1012" y="700"/>
                  </a:lnTo>
                  <a:lnTo>
                    <a:pt x="1019" y="684"/>
                  </a:lnTo>
                  <a:lnTo>
                    <a:pt x="1021" y="675"/>
                  </a:lnTo>
                  <a:lnTo>
                    <a:pt x="1022" y="666"/>
                  </a:lnTo>
                  <a:lnTo>
                    <a:pt x="1023" y="657"/>
                  </a:lnTo>
                  <a:lnTo>
                    <a:pt x="1022" y="647"/>
                  </a:lnTo>
                  <a:lnTo>
                    <a:pt x="1021" y="637"/>
                  </a:lnTo>
                  <a:lnTo>
                    <a:pt x="1019" y="625"/>
                  </a:lnTo>
                  <a:lnTo>
                    <a:pt x="1017" y="613"/>
                  </a:lnTo>
                  <a:lnTo>
                    <a:pt x="1014" y="599"/>
                  </a:lnTo>
                  <a:lnTo>
                    <a:pt x="1020" y="599"/>
                  </a:lnTo>
                  <a:lnTo>
                    <a:pt x="1026" y="596"/>
                  </a:lnTo>
                  <a:lnTo>
                    <a:pt x="1032" y="592"/>
                  </a:lnTo>
                  <a:lnTo>
                    <a:pt x="1036" y="590"/>
                  </a:lnTo>
                  <a:lnTo>
                    <a:pt x="1041" y="585"/>
                  </a:lnTo>
                  <a:lnTo>
                    <a:pt x="1043" y="581"/>
                  </a:lnTo>
                  <a:lnTo>
                    <a:pt x="1045" y="575"/>
                  </a:lnTo>
                  <a:lnTo>
                    <a:pt x="1046" y="569"/>
                  </a:lnTo>
                  <a:lnTo>
                    <a:pt x="1046" y="564"/>
                  </a:lnTo>
                  <a:lnTo>
                    <a:pt x="1045" y="560"/>
                  </a:lnTo>
                  <a:lnTo>
                    <a:pt x="1043" y="556"/>
                  </a:lnTo>
                  <a:lnTo>
                    <a:pt x="1040" y="551"/>
                  </a:lnTo>
                  <a:lnTo>
                    <a:pt x="1037" y="545"/>
                  </a:lnTo>
                  <a:lnTo>
                    <a:pt x="1032" y="541"/>
                  </a:lnTo>
                  <a:lnTo>
                    <a:pt x="1026" y="535"/>
                  </a:lnTo>
                  <a:lnTo>
                    <a:pt x="1022" y="529"/>
                  </a:lnTo>
                  <a:lnTo>
                    <a:pt x="1014" y="515"/>
                  </a:lnTo>
                  <a:lnTo>
                    <a:pt x="1007" y="503"/>
                  </a:lnTo>
                  <a:lnTo>
                    <a:pt x="999" y="489"/>
                  </a:lnTo>
                  <a:lnTo>
                    <a:pt x="991" y="476"/>
                  </a:lnTo>
                  <a:lnTo>
                    <a:pt x="983" y="463"/>
                  </a:lnTo>
                  <a:lnTo>
                    <a:pt x="976" y="450"/>
                  </a:lnTo>
                  <a:lnTo>
                    <a:pt x="968" y="436"/>
                  </a:lnTo>
                  <a:lnTo>
                    <a:pt x="960" y="423"/>
                  </a:lnTo>
                  <a:lnTo>
                    <a:pt x="953" y="410"/>
                  </a:lnTo>
                  <a:lnTo>
                    <a:pt x="945" y="396"/>
                  </a:lnTo>
                  <a:lnTo>
                    <a:pt x="937" y="384"/>
                  </a:lnTo>
                  <a:lnTo>
                    <a:pt x="930" y="370"/>
                  </a:lnTo>
                  <a:lnTo>
                    <a:pt x="922" y="357"/>
                  </a:lnTo>
                  <a:lnTo>
                    <a:pt x="915" y="344"/>
                  </a:lnTo>
                  <a:lnTo>
                    <a:pt x="907" y="331"/>
                  </a:lnTo>
                  <a:lnTo>
                    <a:pt x="900" y="317"/>
                  </a:lnTo>
                  <a:lnTo>
                    <a:pt x="899" y="309"/>
                  </a:lnTo>
                  <a:lnTo>
                    <a:pt x="897" y="301"/>
                  </a:lnTo>
                  <a:lnTo>
                    <a:pt x="894" y="294"/>
                  </a:lnTo>
                  <a:lnTo>
                    <a:pt x="891" y="289"/>
                  </a:lnTo>
                  <a:lnTo>
                    <a:pt x="887" y="283"/>
                  </a:lnTo>
                  <a:lnTo>
                    <a:pt x="883" y="279"/>
                  </a:lnTo>
                  <a:lnTo>
                    <a:pt x="877" y="276"/>
                  </a:lnTo>
                  <a:lnTo>
                    <a:pt x="872" y="274"/>
                  </a:lnTo>
                  <a:lnTo>
                    <a:pt x="872" y="266"/>
                  </a:lnTo>
                  <a:lnTo>
                    <a:pt x="874" y="258"/>
                  </a:lnTo>
                  <a:lnTo>
                    <a:pt x="875" y="249"/>
                  </a:lnTo>
                  <a:lnTo>
                    <a:pt x="874" y="240"/>
                  </a:lnTo>
                  <a:lnTo>
                    <a:pt x="873" y="231"/>
                  </a:lnTo>
                  <a:lnTo>
                    <a:pt x="872" y="221"/>
                  </a:lnTo>
                  <a:lnTo>
                    <a:pt x="868" y="211"/>
                  </a:lnTo>
                  <a:lnTo>
                    <a:pt x="864" y="202"/>
                  </a:lnTo>
                  <a:lnTo>
                    <a:pt x="872" y="196"/>
                  </a:lnTo>
                  <a:lnTo>
                    <a:pt x="880" y="188"/>
                  </a:lnTo>
                  <a:lnTo>
                    <a:pt x="883" y="180"/>
                  </a:lnTo>
                  <a:lnTo>
                    <a:pt x="886" y="171"/>
                  </a:lnTo>
                  <a:lnTo>
                    <a:pt x="885" y="164"/>
                  </a:lnTo>
                  <a:lnTo>
                    <a:pt x="883" y="160"/>
                  </a:lnTo>
                  <a:lnTo>
                    <a:pt x="878" y="155"/>
                  </a:lnTo>
                  <a:lnTo>
                    <a:pt x="872" y="150"/>
                  </a:lnTo>
                  <a:lnTo>
                    <a:pt x="865" y="146"/>
                  </a:lnTo>
                  <a:lnTo>
                    <a:pt x="857" y="142"/>
                  </a:lnTo>
                  <a:lnTo>
                    <a:pt x="848" y="139"/>
                  </a:lnTo>
                  <a:lnTo>
                    <a:pt x="839" y="137"/>
                  </a:lnTo>
                  <a:lnTo>
                    <a:pt x="830" y="134"/>
                  </a:lnTo>
                  <a:lnTo>
                    <a:pt x="820" y="132"/>
                  </a:lnTo>
                  <a:lnTo>
                    <a:pt x="810" y="131"/>
                  </a:lnTo>
                  <a:lnTo>
                    <a:pt x="802" y="131"/>
                  </a:lnTo>
                  <a:lnTo>
                    <a:pt x="793" y="130"/>
                  </a:lnTo>
                  <a:lnTo>
                    <a:pt x="785" y="131"/>
                  </a:lnTo>
                  <a:lnTo>
                    <a:pt x="779" y="131"/>
                  </a:lnTo>
                  <a:lnTo>
                    <a:pt x="775" y="133"/>
                  </a:lnTo>
                  <a:lnTo>
                    <a:pt x="775" y="126"/>
                  </a:lnTo>
                  <a:lnTo>
                    <a:pt x="774" y="119"/>
                  </a:lnTo>
                  <a:lnTo>
                    <a:pt x="772" y="113"/>
                  </a:lnTo>
                  <a:lnTo>
                    <a:pt x="769" y="107"/>
                  </a:lnTo>
                  <a:lnTo>
                    <a:pt x="765" y="99"/>
                  </a:lnTo>
                  <a:lnTo>
                    <a:pt x="761" y="93"/>
                  </a:lnTo>
                  <a:lnTo>
                    <a:pt x="756" y="88"/>
                  </a:lnTo>
                  <a:lnTo>
                    <a:pt x="751" y="83"/>
                  </a:lnTo>
                  <a:lnTo>
                    <a:pt x="745" y="79"/>
                  </a:lnTo>
                  <a:lnTo>
                    <a:pt x="738" y="75"/>
                  </a:lnTo>
                  <a:lnTo>
                    <a:pt x="732" y="71"/>
                  </a:lnTo>
                  <a:lnTo>
                    <a:pt x="726" y="68"/>
                  </a:lnTo>
                  <a:lnTo>
                    <a:pt x="718" y="67"/>
                  </a:lnTo>
                  <a:lnTo>
                    <a:pt x="712" y="66"/>
                  </a:lnTo>
                  <a:lnTo>
                    <a:pt x="706" y="66"/>
                  </a:lnTo>
                  <a:lnTo>
                    <a:pt x="699" y="67"/>
                  </a:lnTo>
                  <a:lnTo>
                    <a:pt x="699" y="57"/>
                  </a:lnTo>
                  <a:lnTo>
                    <a:pt x="696" y="48"/>
                  </a:lnTo>
                  <a:lnTo>
                    <a:pt x="694" y="40"/>
                  </a:lnTo>
                  <a:lnTo>
                    <a:pt x="691" y="33"/>
                  </a:lnTo>
                  <a:lnTo>
                    <a:pt x="688" y="26"/>
                  </a:lnTo>
                  <a:lnTo>
                    <a:pt x="685" y="20"/>
                  </a:lnTo>
                  <a:lnTo>
                    <a:pt x="681" y="15"/>
                  </a:lnTo>
                  <a:lnTo>
                    <a:pt x="677" y="11"/>
                  </a:lnTo>
                  <a:lnTo>
                    <a:pt x="673" y="7"/>
                  </a:lnTo>
                  <a:lnTo>
                    <a:pt x="668" y="4"/>
                  </a:lnTo>
                  <a:lnTo>
                    <a:pt x="663" y="2"/>
                  </a:lnTo>
                  <a:lnTo>
                    <a:pt x="656" y="1"/>
                  </a:lnTo>
                  <a:lnTo>
                    <a:pt x="651" y="0"/>
                  </a:lnTo>
                  <a:lnTo>
                    <a:pt x="645" y="1"/>
                  </a:lnTo>
                  <a:lnTo>
                    <a:pt x="637" y="1"/>
                  </a:lnTo>
                  <a:lnTo>
                    <a:pt x="631" y="4"/>
                  </a:lnTo>
                  <a:lnTo>
                    <a:pt x="622" y="6"/>
                  </a:lnTo>
                  <a:lnTo>
                    <a:pt x="614" y="10"/>
                  </a:lnTo>
                  <a:lnTo>
                    <a:pt x="606" y="14"/>
                  </a:lnTo>
                  <a:lnTo>
                    <a:pt x="598" y="19"/>
                  </a:lnTo>
                  <a:lnTo>
                    <a:pt x="589" y="23"/>
                  </a:lnTo>
                  <a:lnTo>
                    <a:pt x="579" y="27"/>
                  </a:lnTo>
                  <a:lnTo>
                    <a:pt x="571" y="30"/>
                  </a:lnTo>
                  <a:lnTo>
                    <a:pt x="562" y="32"/>
                  </a:lnTo>
                  <a:lnTo>
                    <a:pt x="554" y="34"/>
                  </a:lnTo>
                  <a:lnTo>
                    <a:pt x="545" y="34"/>
                  </a:lnTo>
                  <a:lnTo>
                    <a:pt x="537" y="34"/>
                  </a:lnTo>
                  <a:lnTo>
                    <a:pt x="529" y="34"/>
                  </a:lnTo>
                  <a:lnTo>
                    <a:pt x="521" y="33"/>
                  </a:lnTo>
                  <a:lnTo>
                    <a:pt x="512" y="32"/>
                  </a:lnTo>
                  <a:lnTo>
                    <a:pt x="504" y="31"/>
                  </a:lnTo>
                  <a:lnTo>
                    <a:pt x="495" y="30"/>
                  </a:lnTo>
                  <a:lnTo>
                    <a:pt x="487" y="29"/>
                  </a:lnTo>
                  <a:lnTo>
                    <a:pt x="479" y="28"/>
                  </a:lnTo>
                  <a:lnTo>
                    <a:pt x="470" y="28"/>
                  </a:lnTo>
                  <a:lnTo>
                    <a:pt x="462" y="27"/>
                  </a:lnTo>
                  <a:lnTo>
                    <a:pt x="453" y="28"/>
                  </a:lnTo>
                  <a:lnTo>
                    <a:pt x="445" y="28"/>
                  </a:lnTo>
                  <a:lnTo>
                    <a:pt x="437" y="28"/>
                  </a:lnTo>
                  <a:lnTo>
                    <a:pt x="429" y="28"/>
                  </a:lnTo>
                  <a:lnTo>
                    <a:pt x="418" y="31"/>
                  </a:lnTo>
                  <a:lnTo>
                    <a:pt x="408" y="34"/>
                  </a:lnTo>
                  <a:lnTo>
                    <a:pt x="398" y="37"/>
                  </a:lnTo>
                  <a:lnTo>
                    <a:pt x="390" y="43"/>
                  </a:lnTo>
                  <a:lnTo>
                    <a:pt x="382" y="47"/>
                  </a:lnTo>
                  <a:lnTo>
                    <a:pt x="375" y="53"/>
                  </a:lnTo>
                  <a:lnTo>
                    <a:pt x="368" y="60"/>
                  </a:lnTo>
                  <a:lnTo>
                    <a:pt x="363" y="68"/>
                  </a:lnTo>
                  <a:lnTo>
                    <a:pt x="361" y="70"/>
                  </a:lnTo>
                  <a:lnTo>
                    <a:pt x="360" y="75"/>
                  </a:lnTo>
                  <a:lnTo>
                    <a:pt x="361" y="78"/>
                  </a:lnTo>
                  <a:lnTo>
                    <a:pt x="363" y="83"/>
                  </a:lnTo>
                  <a:lnTo>
                    <a:pt x="365" y="86"/>
                  </a:lnTo>
                  <a:lnTo>
                    <a:pt x="370" y="91"/>
                  </a:lnTo>
                  <a:lnTo>
                    <a:pt x="375" y="95"/>
                  </a:lnTo>
                  <a:lnTo>
                    <a:pt x="381" y="99"/>
                  </a:lnTo>
                  <a:lnTo>
                    <a:pt x="368" y="99"/>
                  </a:lnTo>
                  <a:lnTo>
                    <a:pt x="356" y="99"/>
                  </a:lnTo>
                  <a:lnTo>
                    <a:pt x="342" y="99"/>
                  </a:lnTo>
                  <a:lnTo>
                    <a:pt x="329" y="99"/>
                  </a:lnTo>
                  <a:lnTo>
                    <a:pt x="317" y="98"/>
                  </a:lnTo>
                  <a:lnTo>
                    <a:pt x="304" y="98"/>
                  </a:lnTo>
                  <a:lnTo>
                    <a:pt x="291" y="96"/>
                  </a:lnTo>
                  <a:lnTo>
                    <a:pt x="278" y="95"/>
                  </a:lnTo>
                  <a:lnTo>
                    <a:pt x="264" y="94"/>
                  </a:lnTo>
                  <a:lnTo>
                    <a:pt x="252" y="92"/>
                  </a:lnTo>
                  <a:lnTo>
                    <a:pt x="238" y="91"/>
                  </a:lnTo>
                  <a:lnTo>
                    <a:pt x="225" y="91"/>
                  </a:lnTo>
                  <a:lnTo>
                    <a:pt x="210" y="89"/>
                  </a:lnTo>
                  <a:lnTo>
                    <a:pt x="197" y="89"/>
                  </a:lnTo>
                  <a:lnTo>
                    <a:pt x="182" y="88"/>
                  </a:lnTo>
                  <a:lnTo>
                    <a:pt x="167" y="87"/>
                  </a:lnTo>
                  <a:lnTo>
                    <a:pt x="158" y="86"/>
                  </a:lnTo>
                  <a:lnTo>
                    <a:pt x="147" y="87"/>
                  </a:lnTo>
                  <a:lnTo>
                    <a:pt x="137" y="89"/>
                  </a:lnTo>
                  <a:lnTo>
                    <a:pt x="127" y="91"/>
                  </a:lnTo>
                  <a:lnTo>
                    <a:pt x="117" y="92"/>
                  </a:lnTo>
                  <a:lnTo>
                    <a:pt x="109" y="95"/>
                  </a:lnTo>
                  <a:lnTo>
                    <a:pt x="100" y="98"/>
                  </a:lnTo>
                  <a:lnTo>
                    <a:pt x="90" y="100"/>
                  </a:lnTo>
                  <a:lnTo>
                    <a:pt x="83" y="104"/>
                  </a:lnTo>
                  <a:lnTo>
                    <a:pt x="73" y="108"/>
                  </a:lnTo>
                  <a:lnTo>
                    <a:pt x="65" y="112"/>
                  </a:lnTo>
                  <a:lnTo>
                    <a:pt x="57" y="115"/>
                  </a:lnTo>
                  <a:lnTo>
                    <a:pt x="48" y="120"/>
                  </a:lnTo>
                  <a:lnTo>
                    <a:pt x="40" y="125"/>
                  </a:lnTo>
                  <a:lnTo>
                    <a:pt x="33" y="130"/>
                  </a:lnTo>
                  <a:lnTo>
                    <a:pt x="25" y="133"/>
                  </a:lnTo>
                  <a:lnTo>
                    <a:pt x="19" y="139"/>
                  </a:lnTo>
                  <a:lnTo>
                    <a:pt x="14" y="143"/>
                  </a:lnTo>
                  <a:lnTo>
                    <a:pt x="10" y="149"/>
                  </a:lnTo>
                  <a:lnTo>
                    <a:pt x="7" y="156"/>
                  </a:lnTo>
                  <a:lnTo>
                    <a:pt x="4" y="163"/>
                  </a:lnTo>
                  <a:lnTo>
                    <a:pt x="2" y="171"/>
                  </a:lnTo>
                  <a:lnTo>
                    <a:pt x="1" y="178"/>
                  </a:lnTo>
                  <a:lnTo>
                    <a:pt x="0" y="186"/>
                  </a:lnTo>
                  <a:lnTo>
                    <a:pt x="0" y="191"/>
                  </a:lnTo>
                  <a:lnTo>
                    <a:pt x="1" y="195"/>
                  </a:lnTo>
                  <a:lnTo>
                    <a:pt x="2" y="201"/>
                  </a:lnTo>
                  <a:lnTo>
                    <a:pt x="5" y="206"/>
                  </a:lnTo>
                  <a:lnTo>
                    <a:pt x="6" y="212"/>
                  </a:lnTo>
                  <a:lnTo>
                    <a:pt x="10" y="217"/>
                  </a:lnTo>
                  <a:lnTo>
                    <a:pt x="14" y="222"/>
                  </a:lnTo>
                  <a:lnTo>
                    <a:pt x="18" y="226"/>
                  </a:lnTo>
                  <a:lnTo>
                    <a:pt x="14" y="233"/>
                  </a:lnTo>
                  <a:lnTo>
                    <a:pt x="10" y="239"/>
                  </a:lnTo>
                  <a:lnTo>
                    <a:pt x="7" y="245"/>
                  </a:lnTo>
                  <a:lnTo>
                    <a:pt x="3" y="252"/>
                  </a:lnTo>
                  <a:lnTo>
                    <a:pt x="31" y="273"/>
                  </a:lnTo>
                  <a:lnTo>
                    <a:pt x="60" y="292"/>
                  </a:lnTo>
                  <a:lnTo>
                    <a:pt x="88" y="313"/>
                  </a:lnTo>
                  <a:lnTo>
                    <a:pt x="117" y="332"/>
                  </a:lnTo>
                  <a:lnTo>
                    <a:pt x="145" y="352"/>
                  </a:lnTo>
                  <a:lnTo>
                    <a:pt x="173" y="371"/>
                  </a:lnTo>
                  <a:lnTo>
                    <a:pt x="202" y="392"/>
                  </a:lnTo>
                  <a:lnTo>
                    <a:pt x="230" y="412"/>
                  </a:lnTo>
                  <a:lnTo>
                    <a:pt x="259" y="432"/>
                  </a:lnTo>
                  <a:lnTo>
                    <a:pt x="287" y="451"/>
                  </a:lnTo>
                  <a:lnTo>
                    <a:pt x="316" y="472"/>
                  </a:lnTo>
                  <a:lnTo>
                    <a:pt x="345" y="491"/>
                  </a:lnTo>
                  <a:lnTo>
                    <a:pt x="372" y="511"/>
                  </a:lnTo>
                  <a:lnTo>
                    <a:pt x="401" y="531"/>
                  </a:lnTo>
                  <a:lnTo>
                    <a:pt x="429" y="551"/>
                  </a:lnTo>
                  <a:lnTo>
                    <a:pt x="458" y="571"/>
                  </a:lnTo>
                  <a:lnTo>
                    <a:pt x="487" y="591"/>
                  </a:lnTo>
                  <a:lnTo>
                    <a:pt x="514" y="610"/>
                  </a:lnTo>
                  <a:lnTo>
                    <a:pt x="543" y="630"/>
                  </a:lnTo>
                  <a:lnTo>
                    <a:pt x="572" y="650"/>
                  </a:lnTo>
                  <a:lnTo>
                    <a:pt x="600" y="670"/>
                  </a:lnTo>
                  <a:lnTo>
                    <a:pt x="629" y="690"/>
                  </a:lnTo>
                  <a:lnTo>
                    <a:pt x="656" y="710"/>
                  </a:lnTo>
                  <a:lnTo>
                    <a:pt x="685" y="729"/>
                  </a:lnTo>
                  <a:lnTo>
                    <a:pt x="714" y="750"/>
                  </a:lnTo>
                  <a:lnTo>
                    <a:pt x="742" y="769"/>
                  </a:lnTo>
                  <a:lnTo>
                    <a:pt x="770" y="789"/>
                  </a:lnTo>
                  <a:lnTo>
                    <a:pt x="799" y="809"/>
                  </a:lnTo>
                  <a:lnTo>
                    <a:pt x="828" y="829"/>
                  </a:lnTo>
                  <a:lnTo>
                    <a:pt x="856" y="849"/>
                  </a:lnTo>
                  <a:lnTo>
                    <a:pt x="884" y="869"/>
                  </a:lnTo>
                  <a:lnTo>
                    <a:pt x="912" y="888"/>
                  </a:lnTo>
                </a:path>
              </a:pathLst>
            </a:custGeom>
            <a:solidFill>
              <a:srgbClr val="FFFFCC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21" name="Freeform 18"/>
            <p:cNvSpPr>
              <a:spLocks/>
            </p:cNvSpPr>
            <p:nvPr/>
          </p:nvSpPr>
          <p:spPr bwMode="auto">
            <a:xfrm>
              <a:off x="3333" y="2079"/>
              <a:ext cx="58" cy="11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31" y="9"/>
                </a:cxn>
                <a:cxn ang="0">
                  <a:pos x="38" y="22"/>
                </a:cxn>
                <a:cxn ang="0">
                  <a:pos x="41" y="34"/>
                </a:cxn>
                <a:cxn ang="0">
                  <a:pos x="38" y="46"/>
                </a:cxn>
                <a:cxn ang="0">
                  <a:pos x="34" y="57"/>
                </a:cxn>
                <a:cxn ang="0">
                  <a:pos x="25" y="69"/>
                </a:cxn>
                <a:cxn ang="0">
                  <a:pos x="16" y="80"/>
                </a:cxn>
                <a:cxn ang="0">
                  <a:pos x="8" y="91"/>
                </a:cxn>
                <a:cxn ang="0">
                  <a:pos x="0" y="103"/>
                </a:cxn>
                <a:cxn ang="0">
                  <a:pos x="16" y="114"/>
                </a:cxn>
                <a:cxn ang="0">
                  <a:pos x="23" y="103"/>
                </a:cxn>
                <a:cxn ang="0">
                  <a:pos x="31" y="92"/>
                </a:cxn>
                <a:cxn ang="0">
                  <a:pos x="41" y="80"/>
                </a:cxn>
                <a:cxn ang="0">
                  <a:pos x="49" y="68"/>
                </a:cxn>
                <a:cxn ang="0">
                  <a:pos x="55" y="56"/>
                </a:cxn>
                <a:cxn ang="0">
                  <a:pos x="57" y="40"/>
                </a:cxn>
                <a:cxn ang="0">
                  <a:pos x="53" y="23"/>
                </a:cxn>
                <a:cxn ang="0">
                  <a:pos x="43" y="4"/>
                </a:cxn>
                <a:cxn ang="0">
                  <a:pos x="44" y="12"/>
                </a:cxn>
                <a:cxn ang="0">
                  <a:pos x="30" y="0"/>
                </a:cxn>
              </a:cxnLst>
              <a:rect l="0" t="0" r="r" b="b"/>
              <a:pathLst>
                <a:path w="58" h="115">
                  <a:moveTo>
                    <a:pt x="30" y="0"/>
                  </a:moveTo>
                  <a:lnTo>
                    <a:pt x="31" y="9"/>
                  </a:lnTo>
                  <a:lnTo>
                    <a:pt x="38" y="22"/>
                  </a:lnTo>
                  <a:lnTo>
                    <a:pt x="41" y="34"/>
                  </a:lnTo>
                  <a:lnTo>
                    <a:pt x="38" y="46"/>
                  </a:lnTo>
                  <a:lnTo>
                    <a:pt x="34" y="57"/>
                  </a:lnTo>
                  <a:lnTo>
                    <a:pt x="25" y="69"/>
                  </a:lnTo>
                  <a:lnTo>
                    <a:pt x="16" y="80"/>
                  </a:lnTo>
                  <a:lnTo>
                    <a:pt x="8" y="91"/>
                  </a:lnTo>
                  <a:lnTo>
                    <a:pt x="0" y="103"/>
                  </a:lnTo>
                  <a:lnTo>
                    <a:pt x="16" y="114"/>
                  </a:lnTo>
                  <a:lnTo>
                    <a:pt x="23" y="103"/>
                  </a:lnTo>
                  <a:lnTo>
                    <a:pt x="31" y="92"/>
                  </a:lnTo>
                  <a:lnTo>
                    <a:pt x="41" y="80"/>
                  </a:lnTo>
                  <a:lnTo>
                    <a:pt x="49" y="68"/>
                  </a:lnTo>
                  <a:lnTo>
                    <a:pt x="55" y="56"/>
                  </a:lnTo>
                  <a:lnTo>
                    <a:pt x="57" y="40"/>
                  </a:lnTo>
                  <a:lnTo>
                    <a:pt x="53" y="23"/>
                  </a:lnTo>
                  <a:lnTo>
                    <a:pt x="43" y="4"/>
                  </a:lnTo>
                  <a:lnTo>
                    <a:pt x="44" y="12"/>
                  </a:lnTo>
                  <a:lnTo>
                    <a:pt x="30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22" name="Freeform 19"/>
            <p:cNvSpPr>
              <a:spLocks/>
            </p:cNvSpPr>
            <p:nvPr/>
          </p:nvSpPr>
          <p:spPr bwMode="auto">
            <a:xfrm>
              <a:off x="3363" y="1977"/>
              <a:ext cx="90" cy="114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69" y="14"/>
                </a:cxn>
                <a:cxn ang="0">
                  <a:pos x="62" y="28"/>
                </a:cxn>
                <a:cxn ang="0">
                  <a:pos x="54" y="42"/>
                </a:cxn>
                <a:cxn ang="0">
                  <a:pos x="45" y="54"/>
                </a:cxn>
                <a:cxn ang="0">
                  <a:pos x="36" y="67"/>
                </a:cxn>
                <a:cxn ang="0">
                  <a:pos x="25" y="79"/>
                </a:cxn>
                <a:cxn ang="0">
                  <a:pos x="13" y="89"/>
                </a:cxn>
                <a:cxn ang="0">
                  <a:pos x="0" y="101"/>
                </a:cxn>
                <a:cxn ang="0">
                  <a:pos x="14" y="113"/>
                </a:cxn>
                <a:cxn ang="0">
                  <a:pos x="27" y="102"/>
                </a:cxn>
                <a:cxn ang="0">
                  <a:pos x="39" y="91"/>
                </a:cxn>
                <a:cxn ang="0">
                  <a:pos x="50" y="79"/>
                </a:cxn>
                <a:cxn ang="0">
                  <a:pos x="60" y="66"/>
                </a:cxn>
                <a:cxn ang="0">
                  <a:pos x="70" y="53"/>
                </a:cxn>
                <a:cxn ang="0">
                  <a:pos x="78" y="39"/>
                </a:cxn>
                <a:cxn ang="0">
                  <a:pos x="86" y="25"/>
                </a:cxn>
                <a:cxn ang="0">
                  <a:pos x="91" y="10"/>
                </a:cxn>
                <a:cxn ang="0">
                  <a:pos x="75" y="0"/>
                </a:cxn>
              </a:cxnLst>
              <a:rect l="0" t="0" r="r" b="b"/>
              <a:pathLst>
                <a:path w="92" h="114">
                  <a:moveTo>
                    <a:pt x="75" y="0"/>
                  </a:moveTo>
                  <a:lnTo>
                    <a:pt x="69" y="14"/>
                  </a:lnTo>
                  <a:lnTo>
                    <a:pt x="62" y="28"/>
                  </a:lnTo>
                  <a:lnTo>
                    <a:pt x="54" y="42"/>
                  </a:lnTo>
                  <a:lnTo>
                    <a:pt x="45" y="54"/>
                  </a:lnTo>
                  <a:lnTo>
                    <a:pt x="36" y="67"/>
                  </a:lnTo>
                  <a:lnTo>
                    <a:pt x="25" y="79"/>
                  </a:lnTo>
                  <a:lnTo>
                    <a:pt x="13" y="89"/>
                  </a:lnTo>
                  <a:lnTo>
                    <a:pt x="0" y="101"/>
                  </a:lnTo>
                  <a:lnTo>
                    <a:pt x="14" y="113"/>
                  </a:lnTo>
                  <a:lnTo>
                    <a:pt x="27" y="102"/>
                  </a:lnTo>
                  <a:lnTo>
                    <a:pt x="39" y="91"/>
                  </a:lnTo>
                  <a:lnTo>
                    <a:pt x="50" y="79"/>
                  </a:lnTo>
                  <a:lnTo>
                    <a:pt x="60" y="66"/>
                  </a:lnTo>
                  <a:lnTo>
                    <a:pt x="70" y="53"/>
                  </a:lnTo>
                  <a:lnTo>
                    <a:pt x="78" y="39"/>
                  </a:lnTo>
                  <a:lnTo>
                    <a:pt x="86" y="25"/>
                  </a:lnTo>
                  <a:lnTo>
                    <a:pt x="91" y="10"/>
                  </a:lnTo>
                  <a:lnTo>
                    <a:pt x="75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23" name="Freeform 20"/>
            <p:cNvSpPr>
              <a:spLocks/>
            </p:cNvSpPr>
            <p:nvPr/>
          </p:nvSpPr>
          <p:spPr bwMode="auto">
            <a:xfrm>
              <a:off x="3432" y="1888"/>
              <a:ext cx="26" cy="100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6"/>
                </a:cxn>
                <a:cxn ang="0">
                  <a:pos x="3" y="20"/>
                </a:cxn>
                <a:cxn ang="0">
                  <a:pos x="5" y="32"/>
                </a:cxn>
                <a:cxn ang="0">
                  <a:pos x="7" y="44"/>
                </a:cxn>
                <a:cxn ang="0">
                  <a:pos x="8" y="53"/>
                </a:cxn>
                <a:cxn ang="0">
                  <a:pos x="9" y="62"/>
                </a:cxn>
                <a:cxn ang="0">
                  <a:pos x="9" y="71"/>
                </a:cxn>
                <a:cxn ang="0">
                  <a:pos x="7" y="79"/>
                </a:cxn>
                <a:cxn ang="0">
                  <a:pos x="5" y="88"/>
                </a:cxn>
                <a:cxn ang="0">
                  <a:pos x="21" y="98"/>
                </a:cxn>
                <a:cxn ang="0">
                  <a:pos x="24" y="89"/>
                </a:cxn>
                <a:cxn ang="0">
                  <a:pos x="25" y="78"/>
                </a:cxn>
                <a:cxn ang="0">
                  <a:pos x="26" y="69"/>
                </a:cxn>
                <a:cxn ang="0">
                  <a:pos x="25" y="58"/>
                </a:cxn>
                <a:cxn ang="0">
                  <a:pos x="24" y="47"/>
                </a:cxn>
                <a:cxn ang="0">
                  <a:pos x="22" y="36"/>
                </a:cxn>
                <a:cxn ang="0">
                  <a:pos x="19" y="23"/>
                </a:cxn>
                <a:cxn ang="0">
                  <a:pos x="17" y="10"/>
                </a:cxn>
                <a:cxn ang="0">
                  <a:pos x="13" y="16"/>
                </a:cxn>
                <a:cxn ang="0">
                  <a:pos x="4" y="0"/>
                </a:cxn>
              </a:cxnLst>
              <a:rect l="0" t="0" r="r" b="b"/>
              <a:pathLst>
                <a:path w="27" h="99">
                  <a:moveTo>
                    <a:pt x="4" y="0"/>
                  </a:moveTo>
                  <a:lnTo>
                    <a:pt x="0" y="6"/>
                  </a:lnTo>
                  <a:lnTo>
                    <a:pt x="3" y="20"/>
                  </a:lnTo>
                  <a:lnTo>
                    <a:pt x="5" y="32"/>
                  </a:lnTo>
                  <a:lnTo>
                    <a:pt x="7" y="44"/>
                  </a:lnTo>
                  <a:lnTo>
                    <a:pt x="8" y="53"/>
                  </a:lnTo>
                  <a:lnTo>
                    <a:pt x="9" y="62"/>
                  </a:lnTo>
                  <a:lnTo>
                    <a:pt x="9" y="71"/>
                  </a:lnTo>
                  <a:lnTo>
                    <a:pt x="7" y="79"/>
                  </a:lnTo>
                  <a:lnTo>
                    <a:pt x="5" y="88"/>
                  </a:lnTo>
                  <a:lnTo>
                    <a:pt x="21" y="98"/>
                  </a:lnTo>
                  <a:lnTo>
                    <a:pt x="24" y="89"/>
                  </a:lnTo>
                  <a:lnTo>
                    <a:pt x="25" y="78"/>
                  </a:lnTo>
                  <a:lnTo>
                    <a:pt x="26" y="69"/>
                  </a:lnTo>
                  <a:lnTo>
                    <a:pt x="25" y="58"/>
                  </a:lnTo>
                  <a:lnTo>
                    <a:pt x="24" y="47"/>
                  </a:lnTo>
                  <a:lnTo>
                    <a:pt x="22" y="36"/>
                  </a:lnTo>
                  <a:lnTo>
                    <a:pt x="19" y="23"/>
                  </a:lnTo>
                  <a:lnTo>
                    <a:pt x="17" y="10"/>
                  </a:lnTo>
                  <a:lnTo>
                    <a:pt x="13" y="16"/>
                  </a:lnTo>
                  <a:lnTo>
                    <a:pt x="4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24" name="Freeform 21"/>
            <p:cNvSpPr>
              <a:spLocks/>
            </p:cNvSpPr>
            <p:nvPr/>
          </p:nvSpPr>
          <p:spPr bwMode="auto">
            <a:xfrm>
              <a:off x="3436" y="1863"/>
              <a:ext cx="47" cy="43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28" y="4"/>
                </a:cxn>
                <a:cxn ang="0">
                  <a:pos x="25" y="10"/>
                </a:cxn>
                <a:cxn ang="0">
                  <a:pos x="23" y="14"/>
                </a:cxn>
                <a:cxn ang="0">
                  <a:pos x="20" y="17"/>
                </a:cxn>
                <a:cxn ang="0">
                  <a:pos x="15" y="20"/>
                </a:cxn>
                <a:cxn ang="0">
                  <a:pos x="11" y="22"/>
                </a:cxn>
                <a:cxn ang="0">
                  <a:pos x="6" y="24"/>
                </a:cxn>
                <a:cxn ang="0">
                  <a:pos x="0" y="25"/>
                </a:cxn>
                <a:cxn ang="0">
                  <a:pos x="9" y="41"/>
                </a:cxn>
                <a:cxn ang="0">
                  <a:pos x="16" y="38"/>
                </a:cxn>
                <a:cxn ang="0">
                  <a:pos x="22" y="38"/>
                </a:cxn>
                <a:cxn ang="0">
                  <a:pos x="28" y="34"/>
                </a:cxn>
                <a:cxn ang="0">
                  <a:pos x="33" y="30"/>
                </a:cxn>
                <a:cxn ang="0">
                  <a:pos x="38" y="25"/>
                </a:cxn>
                <a:cxn ang="0">
                  <a:pos x="41" y="20"/>
                </a:cxn>
                <a:cxn ang="0">
                  <a:pos x="44" y="14"/>
                </a:cxn>
                <a:cxn ang="0">
                  <a:pos x="45" y="7"/>
                </a:cxn>
                <a:cxn ang="0">
                  <a:pos x="29" y="0"/>
                </a:cxn>
              </a:cxnLst>
              <a:rect l="0" t="0" r="r" b="b"/>
              <a:pathLst>
                <a:path w="46" h="42">
                  <a:moveTo>
                    <a:pt x="29" y="0"/>
                  </a:moveTo>
                  <a:lnTo>
                    <a:pt x="28" y="4"/>
                  </a:lnTo>
                  <a:lnTo>
                    <a:pt x="25" y="10"/>
                  </a:lnTo>
                  <a:lnTo>
                    <a:pt x="23" y="14"/>
                  </a:lnTo>
                  <a:lnTo>
                    <a:pt x="20" y="17"/>
                  </a:lnTo>
                  <a:lnTo>
                    <a:pt x="15" y="20"/>
                  </a:lnTo>
                  <a:lnTo>
                    <a:pt x="11" y="22"/>
                  </a:lnTo>
                  <a:lnTo>
                    <a:pt x="6" y="24"/>
                  </a:lnTo>
                  <a:lnTo>
                    <a:pt x="0" y="25"/>
                  </a:lnTo>
                  <a:lnTo>
                    <a:pt x="9" y="41"/>
                  </a:lnTo>
                  <a:lnTo>
                    <a:pt x="16" y="38"/>
                  </a:lnTo>
                  <a:lnTo>
                    <a:pt x="22" y="38"/>
                  </a:lnTo>
                  <a:lnTo>
                    <a:pt x="28" y="34"/>
                  </a:lnTo>
                  <a:lnTo>
                    <a:pt x="33" y="30"/>
                  </a:lnTo>
                  <a:lnTo>
                    <a:pt x="38" y="25"/>
                  </a:lnTo>
                  <a:lnTo>
                    <a:pt x="41" y="20"/>
                  </a:lnTo>
                  <a:lnTo>
                    <a:pt x="44" y="14"/>
                  </a:lnTo>
                  <a:lnTo>
                    <a:pt x="45" y="7"/>
                  </a:lnTo>
                  <a:lnTo>
                    <a:pt x="29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25" name="Freeform 22"/>
            <p:cNvSpPr>
              <a:spLocks/>
            </p:cNvSpPr>
            <p:nvPr/>
          </p:nvSpPr>
          <p:spPr bwMode="auto">
            <a:xfrm>
              <a:off x="3440" y="1825"/>
              <a:ext cx="43" cy="48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2" y="7"/>
                </a:cxn>
                <a:cxn ang="0">
                  <a:pos x="7" y="12"/>
                </a:cxn>
                <a:cxn ang="0">
                  <a:pos x="12" y="18"/>
                </a:cxn>
                <a:cxn ang="0">
                  <a:pos x="16" y="22"/>
                </a:cxn>
                <a:cxn ang="0">
                  <a:pos x="19" y="28"/>
                </a:cxn>
                <a:cxn ang="0">
                  <a:pos x="21" y="31"/>
                </a:cxn>
                <a:cxn ang="0">
                  <a:pos x="23" y="35"/>
                </a:cxn>
                <a:cxn ang="0">
                  <a:pos x="24" y="37"/>
                </a:cxn>
                <a:cxn ang="0">
                  <a:pos x="24" y="40"/>
                </a:cxn>
                <a:cxn ang="0">
                  <a:pos x="40" y="47"/>
                </a:cxn>
                <a:cxn ang="0">
                  <a:pos x="39" y="41"/>
                </a:cxn>
                <a:cxn ang="0">
                  <a:pos x="39" y="35"/>
                </a:cxn>
                <a:cxn ang="0">
                  <a:pos x="35" y="28"/>
                </a:cxn>
                <a:cxn ang="0">
                  <a:pos x="32" y="22"/>
                </a:cxn>
                <a:cxn ang="0">
                  <a:pos x="28" y="17"/>
                </a:cxn>
                <a:cxn ang="0">
                  <a:pos x="23" y="11"/>
                </a:cxn>
                <a:cxn ang="0">
                  <a:pos x="17" y="5"/>
                </a:cxn>
                <a:cxn ang="0">
                  <a:pos x="13" y="0"/>
                </a:cxn>
                <a:cxn ang="0">
                  <a:pos x="14" y="2"/>
                </a:cxn>
                <a:cxn ang="0">
                  <a:pos x="0" y="4"/>
                </a:cxn>
              </a:cxnLst>
              <a:rect l="0" t="0" r="r" b="b"/>
              <a:pathLst>
                <a:path w="41" h="48">
                  <a:moveTo>
                    <a:pt x="0" y="4"/>
                  </a:moveTo>
                  <a:lnTo>
                    <a:pt x="2" y="7"/>
                  </a:lnTo>
                  <a:lnTo>
                    <a:pt x="7" y="12"/>
                  </a:lnTo>
                  <a:lnTo>
                    <a:pt x="12" y="18"/>
                  </a:lnTo>
                  <a:lnTo>
                    <a:pt x="16" y="22"/>
                  </a:lnTo>
                  <a:lnTo>
                    <a:pt x="19" y="28"/>
                  </a:lnTo>
                  <a:lnTo>
                    <a:pt x="21" y="31"/>
                  </a:lnTo>
                  <a:lnTo>
                    <a:pt x="23" y="35"/>
                  </a:lnTo>
                  <a:lnTo>
                    <a:pt x="24" y="37"/>
                  </a:lnTo>
                  <a:lnTo>
                    <a:pt x="24" y="40"/>
                  </a:lnTo>
                  <a:lnTo>
                    <a:pt x="40" y="47"/>
                  </a:lnTo>
                  <a:lnTo>
                    <a:pt x="39" y="41"/>
                  </a:lnTo>
                  <a:lnTo>
                    <a:pt x="39" y="35"/>
                  </a:lnTo>
                  <a:lnTo>
                    <a:pt x="35" y="28"/>
                  </a:lnTo>
                  <a:lnTo>
                    <a:pt x="32" y="22"/>
                  </a:lnTo>
                  <a:lnTo>
                    <a:pt x="28" y="17"/>
                  </a:lnTo>
                  <a:lnTo>
                    <a:pt x="23" y="11"/>
                  </a:lnTo>
                  <a:lnTo>
                    <a:pt x="17" y="5"/>
                  </a:lnTo>
                  <a:lnTo>
                    <a:pt x="13" y="0"/>
                  </a:lnTo>
                  <a:lnTo>
                    <a:pt x="14" y="2"/>
                  </a:lnTo>
                  <a:lnTo>
                    <a:pt x="0" y="4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26" name="Freeform 23"/>
            <p:cNvSpPr>
              <a:spLocks/>
            </p:cNvSpPr>
            <p:nvPr/>
          </p:nvSpPr>
          <p:spPr bwMode="auto">
            <a:xfrm>
              <a:off x="3318" y="1613"/>
              <a:ext cx="140" cy="2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4"/>
                </a:cxn>
                <a:cxn ang="0">
                  <a:pos x="9" y="17"/>
                </a:cxn>
                <a:cxn ang="0">
                  <a:pos x="17" y="29"/>
                </a:cxn>
                <a:cxn ang="0">
                  <a:pos x="24" y="44"/>
                </a:cxn>
                <a:cxn ang="0">
                  <a:pos x="32" y="56"/>
                </a:cxn>
                <a:cxn ang="0">
                  <a:pos x="39" y="69"/>
                </a:cxn>
                <a:cxn ang="0">
                  <a:pos x="47" y="84"/>
                </a:cxn>
                <a:cxn ang="0">
                  <a:pos x="55" y="96"/>
                </a:cxn>
                <a:cxn ang="0">
                  <a:pos x="62" y="108"/>
                </a:cxn>
                <a:cxn ang="0">
                  <a:pos x="70" y="123"/>
                </a:cxn>
                <a:cxn ang="0">
                  <a:pos x="77" y="136"/>
                </a:cxn>
                <a:cxn ang="0">
                  <a:pos x="85" y="148"/>
                </a:cxn>
                <a:cxn ang="0">
                  <a:pos x="92" y="163"/>
                </a:cxn>
                <a:cxn ang="0">
                  <a:pos x="100" y="175"/>
                </a:cxn>
                <a:cxn ang="0">
                  <a:pos x="107" y="188"/>
                </a:cxn>
                <a:cxn ang="0">
                  <a:pos x="115" y="202"/>
                </a:cxn>
                <a:cxn ang="0">
                  <a:pos x="123" y="215"/>
                </a:cxn>
                <a:cxn ang="0">
                  <a:pos x="137" y="212"/>
                </a:cxn>
                <a:cxn ang="0">
                  <a:pos x="129" y="199"/>
                </a:cxn>
                <a:cxn ang="0">
                  <a:pos x="122" y="187"/>
                </a:cxn>
                <a:cxn ang="0">
                  <a:pos x="114" y="172"/>
                </a:cxn>
                <a:cxn ang="0">
                  <a:pos x="107" y="159"/>
                </a:cxn>
                <a:cxn ang="0">
                  <a:pos x="99" y="147"/>
                </a:cxn>
                <a:cxn ang="0">
                  <a:pos x="91" y="133"/>
                </a:cxn>
                <a:cxn ang="0">
                  <a:pos x="84" y="120"/>
                </a:cxn>
                <a:cxn ang="0">
                  <a:pos x="77" y="107"/>
                </a:cxn>
                <a:cxn ang="0">
                  <a:pos x="69" y="93"/>
                </a:cxn>
                <a:cxn ang="0">
                  <a:pos x="61" y="80"/>
                </a:cxn>
                <a:cxn ang="0">
                  <a:pos x="54" y="68"/>
                </a:cxn>
                <a:cxn ang="0">
                  <a:pos x="46" y="53"/>
                </a:cxn>
                <a:cxn ang="0">
                  <a:pos x="38" y="41"/>
                </a:cxn>
                <a:cxn ang="0">
                  <a:pos x="31" y="28"/>
                </a:cxn>
                <a:cxn ang="0">
                  <a:pos x="23" y="14"/>
                </a:cxn>
                <a:cxn ang="0">
                  <a:pos x="15" y="0"/>
                </a:cxn>
                <a:cxn ang="0">
                  <a:pos x="17" y="4"/>
                </a:cxn>
                <a:cxn ang="0">
                  <a:pos x="0" y="0"/>
                </a:cxn>
              </a:cxnLst>
              <a:rect l="0" t="0" r="r" b="b"/>
              <a:pathLst>
                <a:path w="138" h="216">
                  <a:moveTo>
                    <a:pt x="0" y="0"/>
                  </a:moveTo>
                  <a:lnTo>
                    <a:pt x="2" y="4"/>
                  </a:lnTo>
                  <a:lnTo>
                    <a:pt x="9" y="17"/>
                  </a:lnTo>
                  <a:lnTo>
                    <a:pt x="17" y="29"/>
                  </a:lnTo>
                  <a:lnTo>
                    <a:pt x="24" y="44"/>
                  </a:lnTo>
                  <a:lnTo>
                    <a:pt x="32" y="56"/>
                  </a:lnTo>
                  <a:lnTo>
                    <a:pt x="39" y="69"/>
                  </a:lnTo>
                  <a:lnTo>
                    <a:pt x="47" y="84"/>
                  </a:lnTo>
                  <a:lnTo>
                    <a:pt x="55" y="96"/>
                  </a:lnTo>
                  <a:lnTo>
                    <a:pt x="62" y="108"/>
                  </a:lnTo>
                  <a:lnTo>
                    <a:pt x="70" y="123"/>
                  </a:lnTo>
                  <a:lnTo>
                    <a:pt x="77" y="136"/>
                  </a:lnTo>
                  <a:lnTo>
                    <a:pt x="85" y="148"/>
                  </a:lnTo>
                  <a:lnTo>
                    <a:pt x="92" y="163"/>
                  </a:lnTo>
                  <a:lnTo>
                    <a:pt x="100" y="175"/>
                  </a:lnTo>
                  <a:lnTo>
                    <a:pt x="107" y="188"/>
                  </a:lnTo>
                  <a:lnTo>
                    <a:pt x="115" y="202"/>
                  </a:lnTo>
                  <a:lnTo>
                    <a:pt x="123" y="215"/>
                  </a:lnTo>
                  <a:lnTo>
                    <a:pt x="137" y="212"/>
                  </a:lnTo>
                  <a:lnTo>
                    <a:pt x="129" y="199"/>
                  </a:lnTo>
                  <a:lnTo>
                    <a:pt x="122" y="187"/>
                  </a:lnTo>
                  <a:lnTo>
                    <a:pt x="114" y="172"/>
                  </a:lnTo>
                  <a:lnTo>
                    <a:pt x="107" y="159"/>
                  </a:lnTo>
                  <a:lnTo>
                    <a:pt x="99" y="147"/>
                  </a:lnTo>
                  <a:lnTo>
                    <a:pt x="91" y="133"/>
                  </a:lnTo>
                  <a:lnTo>
                    <a:pt x="84" y="120"/>
                  </a:lnTo>
                  <a:lnTo>
                    <a:pt x="77" y="107"/>
                  </a:lnTo>
                  <a:lnTo>
                    <a:pt x="69" y="93"/>
                  </a:lnTo>
                  <a:lnTo>
                    <a:pt x="61" y="80"/>
                  </a:lnTo>
                  <a:lnTo>
                    <a:pt x="54" y="68"/>
                  </a:lnTo>
                  <a:lnTo>
                    <a:pt x="46" y="53"/>
                  </a:lnTo>
                  <a:lnTo>
                    <a:pt x="38" y="41"/>
                  </a:lnTo>
                  <a:lnTo>
                    <a:pt x="31" y="28"/>
                  </a:lnTo>
                  <a:lnTo>
                    <a:pt x="23" y="14"/>
                  </a:lnTo>
                  <a:lnTo>
                    <a:pt x="15" y="0"/>
                  </a:lnTo>
                  <a:lnTo>
                    <a:pt x="17" y="4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27" name="Freeform 24"/>
            <p:cNvSpPr>
              <a:spLocks/>
            </p:cNvSpPr>
            <p:nvPr/>
          </p:nvSpPr>
          <p:spPr bwMode="auto">
            <a:xfrm>
              <a:off x="3290" y="1563"/>
              <a:ext cx="45" cy="55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10" y="16"/>
                </a:cxn>
                <a:cxn ang="0">
                  <a:pos x="14" y="17"/>
                </a:cxn>
                <a:cxn ang="0">
                  <a:pos x="17" y="19"/>
                </a:cxn>
                <a:cxn ang="0">
                  <a:pos x="19" y="20"/>
                </a:cxn>
                <a:cxn ang="0">
                  <a:pos x="21" y="24"/>
                </a:cxn>
                <a:cxn ang="0">
                  <a:pos x="23" y="28"/>
                </a:cxn>
                <a:cxn ang="0">
                  <a:pos x="25" y="34"/>
                </a:cxn>
                <a:cxn ang="0">
                  <a:pos x="27" y="42"/>
                </a:cxn>
                <a:cxn ang="0">
                  <a:pos x="29" y="49"/>
                </a:cxn>
                <a:cxn ang="0">
                  <a:pos x="45" y="53"/>
                </a:cxn>
                <a:cxn ang="0">
                  <a:pos x="44" y="44"/>
                </a:cxn>
                <a:cxn ang="0">
                  <a:pos x="41" y="36"/>
                </a:cxn>
                <a:cxn ang="0">
                  <a:pos x="39" y="27"/>
                </a:cxn>
                <a:cxn ang="0">
                  <a:pos x="35" y="19"/>
                </a:cxn>
                <a:cxn ang="0">
                  <a:pos x="30" y="13"/>
                </a:cxn>
                <a:cxn ang="0">
                  <a:pos x="23" y="7"/>
                </a:cxn>
                <a:cxn ang="0">
                  <a:pos x="16" y="3"/>
                </a:cxn>
                <a:cxn ang="0">
                  <a:pos x="8" y="0"/>
                </a:cxn>
                <a:cxn ang="0">
                  <a:pos x="17" y="12"/>
                </a:cxn>
                <a:cxn ang="0">
                  <a:pos x="0" y="4"/>
                </a:cxn>
              </a:cxnLst>
              <a:rect l="0" t="0" r="r" b="b"/>
              <a:pathLst>
                <a:path w="46" h="54">
                  <a:moveTo>
                    <a:pt x="0" y="4"/>
                  </a:moveTo>
                  <a:lnTo>
                    <a:pt x="10" y="16"/>
                  </a:lnTo>
                  <a:lnTo>
                    <a:pt x="14" y="17"/>
                  </a:lnTo>
                  <a:lnTo>
                    <a:pt x="17" y="19"/>
                  </a:lnTo>
                  <a:lnTo>
                    <a:pt x="19" y="20"/>
                  </a:lnTo>
                  <a:lnTo>
                    <a:pt x="21" y="24"/>
                  </a:lnTo>
                  <a:lnTo>
                    <a:pt x="23" y="28"/>
                  </a:lnTo>
                  <a:lnTo>
                    <a:pt x="25" y="34"/>
                  </a:lnTo>
                  <a:lnTo>
                    <a:pt x="27" y="42"/>
                  </a:lnTo>
                  <a:lnTo>
                    <a:pt x="29" y="49"/>
                  </a:lnTo>
                  <a:lnTo>
                    <a:pt x="45" y="53"/>
                  </a:lnTo>
                  <a:lnTo>
                    <a:pt x="44" y="44"/>
                  </a:lnTo>
                  <a:lnTo>
                    <a:pt x="41" y="36"/>
                  </a:lnTo>
                  <a:lnTo>
                    <a:pt x="39" y="27"/>
                  </a:lnTo>
                  <a:lnTo>
                    <a:pt x="35" y="19"/>
                  </a:lnTo>
                  <a:lnTo>
                    <a:pt x="30" y="13"/>
                  </a:lnTo>
                  <a:lnTo>
                    <a:pt x="23" y="7"/>
                  </a:lnTo>
                  <a:lnTo>
                    <a:pt x="16" y="3"/>
                  </a:lnTo>
                  <a:lnTo>
                    <a:pt x="8" y="0"/>
                  </a:lnTo>
                  <a:lnTo>
                    <a:pt x="17" y="12"/>
                  </a:lnTo>
                  <a:lnTo>
                    <a:pt x="0" y="4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28" name="Freeform 25"/>
            <p:cNvSpPr>
              <a:spLocks/>
            </p:cNvSpPr>
            <p:nvPr/>
          </p:nvSpPr>
          <p:spPr bwMode="auto">
            <a:xfrm>
              <a:off x="3283" y="1493"/>
              <a:ext cx="26" cy="84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8"/>
                </a:cxn>
                <a:cxn ang="0">
                  <a:pos x="4" y="17"/>
                </a:cxn>
                <a:cxn ang="0">
                  <a:pos x="7" y="26"/>
                </a:cxn>
                <a:cxn ang="0">
                  <a:pos x="9" y="34"/>
                </a:cxn>
                <a:cxn ang="0">
                  <a:pos x="10" y="43"/>
                </a:cxn>
                <a:cxn ang="0">
                  <a:pos x="10" y="51"/>
                </a:cxn>
                <a:cxn ang="0">
                  <a:pos x="9" y="59"/>
                </a:cxn>
                <a:cxn ang="0">
                  <a:pos x="8" y="67"/>
                </a:cxn>
                <a:cxn ang="0">
                  <a:pos x="6" y="76"/>
                </a:cxn>
                <a:cxn ang="0">
                  <a:pos x="23" y="84"/>
                </a:cxn>
                <a:cxn ang="0">
                  <a:pos x="25" y="76"/>
                </a:cxn>
                <a:cxn ang="0">
                  <a:pos x="26" y="66"/>
                </a:cxn>
                <a:cxn ang="0">
                  <a:pos x="26" y="57"/>
                </a:cxn>
                <a:cxn ang="0">
                  <a:pos x="25" y="48"/>
                </a:cxn>
                <a:cxn ang="0">
                  <a:pos x="25" y="38"/>
                </a:cxn>
                <a:cxn ang="0">
                  <a:pos x="23" y="28"/>
                </a:cxn>
                <a:cxn ang="0">
                  <a:pos x="20" y="18"/>
                </a:cxn>
                <a:cxn ang="0">
                  <a:pos x="15" y="6"/>
                </a:cxn>
                <a:cxn ang="0">
                  <a:pos x="13" y="14"/>
                </a:cxn>
                <a:cxn ang="0">
                  <a:pos x="2" y="0"/>
                </a:cxn>
              </a:cxnLst>
              <a:rect l="0" t="0" r="r" b="b"/>
              <a:pathLst>
                <a:path w="27" h="85">
                  <a:moveTo>
                    <a:pt x="2" y="0"/>
                  </a:moveTo>
                  <a:lnTo>
                    <a:pt x="0" y="8"/>
                  </a:lnTo>
                  <a:lnTo>
                    <a:pt x="4" y="17"/>
                  </a:lnTo>
                  <a:lnTo>
                    <a:pt x="7" y="26"/>
                  </a:lnTo>
                  <a:lnTo>
                    <a:pt x="9" y="34"/>
                  </a:lnTo>
                  <a:lnTo>
                    <a:pt x="10" y="43"/>
                  </a:lnTo>
                  <a:lnTo>
                    <a:pt x="10" y="51"/>
                  </a:lnTo>
                  <a:lnTo>
                    <a:pt x="9" y="59"/>
                  </a:lnTo>
                  <a:lnTo>
                    <a:pt x="8" y="67"/>
                  </a:lnTo>
                  <a:lnTo>
                    <a:pt x="6" y="76"/>
                  </a:lnTo>
                  <a:lnTo>
                    <a:pt x="23" y="84"/>
                  </a:lnTo>
                  <a:lnTo>
                    <a:pt x="25" y="76"/>
                  </a:lnTo>
                  <a:lnTo>
                    <a:pt x="26" y="66"/>
                  </a:lnTo>
                  <a:lnTo>
                    <a:pt x="26" y="57"/>
                  </a:lnTo>
                  <a:lnTo>
                    <a:pt x="25" y="48"/>
                  </a:lnTo>
                  <a:lnTo>
                    <a:pt x="25" y="38"/>
                  </a:lnTo>
                  <a:lnTo>
                    <a:pt x="23" y="28"/>
                  </a:lnTo>
                  <a:lnTo>
                    <a:pt x="20" y="18"/>
                  </a:lnTo>
                  <a:lnTo>
                    <a:pt x="15" y="6"/>
                  </a:lnTo>
                  <a:lnTo>
                    <a:pt x="13" y="14"/>
                  </a:lnTo>
                  <a:lnTo>
                    <a:pt x="2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29" name="Freeform 26"/>
            <p:cNvSpPr>
              <a:spLocks/>
            </p:cNvSpPr>
            <p:nvPr/>
          </p:nvSpPr>
          <p:spPr bwMode="auto">
            <a:xfrm>
              <a:off x="3286" y="1466"/>
              <a:ext cx="34" cy="41"/>
            </a:xfrm>
            <a:custGeom>
              <a:avLst/>
              <a:gdLst/>
              <a:ahLst/>
              <a:cxnLst>
                <a:cxn ang="0">
                  <a:pos x="19" y="0"/>
                </a:cxn>
                <a:cxn ang="0">
                  <a:pos x="17" y="9"/>
                </a:cxn>
                <a:cxn ang="0">
                  <a:pos x="13" y="16"/>
                </a:cxn>
                <a:cxn ang="0">
                  <a:pos x="7" y="23"/>
                </a:cxn>
                <a:cxn ang="0">
                  <a:pos x="0" y="27"/>
                </a:cxn>
                <a:cxn ang="0">
                  <a:pos x="12" y="41"/>
                </a:cxn>
                <a:cxn ang="0">
                  <a:pos x="20" y="35"/>
                </a:cxn>
                <a:cxn ang="0">
                  <a:pos x="27" y="27"/>
                </a:cxn>
                <a:cxn ang="0">
                  <a:pos x="33" y="17"/>
                </a:cxn>
                <a:cxn ang="0">
                  <a:pos x="35" y="7"/>
                </a:cxn>
                <a:cxn ang="0">
                  <a:pos x="19" y="0"/>
                </a:cxn>
              </a:cxnLst>
              <a:rect l="0" t="0" r="r" b="b"/>
              <a:pathLst>
                <a:path w="36" h="42">
                  <a:moveTo>
                    <a:pt x="19" y="0"/>
                  </a:moveTo>
                  <a:lnTo>
                    <a:pt x="17" y="9"/>
                  </a:lnTo>
                  <a:lnTo>
                    <a:pt x="13" y="16"/>
                  </a:lnTo>
                  <a:lnTo>
                    <a:pt x="7" y="23"/>
                  </a:lnTo>
                  <a:lnTo>
                    <a:pt x="0" y="27"/>
                  </a:lnTo>
                  <a:lnTo>
                    <a:pt x="12" y="41"/>
                  </a:lnTo>
                  <a:lnTo>
                    <a:pt x="20" y="35"/>
                  </a:lnTo>
                  <a:lnTo>
                    <a:pt x="27" y="27"/>
                  </a:lnTo>
                  <a:lnTo>
                    <a:pt x="33" y="17"/>
                  </a:lnTo>
                  <a:lnTo>
                    <a:pt x="35" y="7"/>
                  </a:lnTo>
                  <a:lnTo>
                    <a:pt x="19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30" name="Freeform 27"/>
            <p:cNvSpPr>
              <a:spLocks/>
            </p:cNvSpPr>
            <p:nvPr/>
          </p:nvSpPr>
          <p:spPr bwMode="auto">
            <a:xfrm>
              <a:off x="3191" y="1420"/>
              <a:ext cx="129" cy="52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14" y="19"/>
                </a:cxn>
                <a:cxn ang="0">
                  <a:pos x="19" y="17"/>
                </a:cxn>
                <a:cxn ang="0">
                  <a:pos x="24" y="16"/>
                </a:cxn>
                <a:cxn ang="0">
                  <a:pos x="31" y="15"/>
                </a:cxn>
                <a:cxn ang="0">
                  <a:pos x="39" y="16"/>
                </a:cxn>
                <a:cxn ang="0">
                  <a:pos x="47" y="16"/>
                </a:cxn>
                <a:cxn ang="0">
                  <a:pos x="56" y="18"/>
                </a:cxn>
                <a:cxn ang="0">
                  <a:pos x="66" y="19"/>
                </a:cxn>
                <a:cxn ang="0">
                  <a:pos x="74" y="21"/>
                </a:cxn>
                <a:cxn ang="0">
                  <a:pos x="83" y="24"/>
                </a:cxn>
                <a:cxn ang="0">
                  <a:pos x="90" y="27"/>
                </a:cxn>
                <a:cxn ang="0">
                  <a:pos x="97" y="30"/>
                </a:cxn>
                <a:cxn ang="0">
                  <a:pos x="103" y="33"/>
                </a:cxn>
                <a:cxn ang="0">
                  <a:pos x="108" y="37"/>
                </a:cxn>
                <a:cxn ang="0">
                  <a:pos x="110" y="40"/>
                </a:cxn>
                <a:cxn ang="0">
                  <a:pos x="112" y="42"/>
                </a:cxn>
                <a:cxn ang="0">
                  <a:pos x="112" y="45"/>
                </a:cxn>
                <a:cxn ang="0">
                  <a:pos x="128" y="52"/>
                </a:cxn>
                <a:cxn ang="0">
                  <a:pos x="127" y="42"/>
                </a:cxn>
                <a:cxn ang="0">
                  <a:pos x="123" y="34"/>
                </a:cxn>
                <a:cxn ang="0">
                  <a:pos x="116" y="28"/>
                </a:cxn>
                <a:cxn ang="0">
                  <a:pos x="109" y="22"/>
                </a:cxn>
                <a:cxn ang="0">
                  <a:pos x="101" y="17"/>
                </a:cxn>
                <a:cxn ang="0">
                  <a:pos x="93" y="13"/>
                </a:cxn>
                <a:cxn ang="0">
                  <a:pos x="83" y="9"/>
                </a:cxn>
                <a:cxn ang="0">
                  <a:pos x="73" y="6"/>
                </a:cxn>
                <a:cxn ang="0">
                  <a:pos x="63" y="4"/>
                </a:cxn>
                <a:cxn ang="0">
                  <a:pos x="53" y="2"/>
                </a:cxn>
                <a:cxn ang="0">
                  <a:pos x="43" y="1"/>
                </a:cxn>
                <a:cxn ang="0">
                  <a:pos x="34" y="0"/>
                </a:cxn>
                <a:cxn ang="0">
                  <a:pos x="25" y="0"/>
                </a:cxn>
                <a:cxn ang="0">
                  <a:pos x="17" y="0"/>
                </a:cxn>
                <a:cxn ang="0">
                  <a:pos x="9" y="1"/>
                </a:cxn>
                <a:cxn ang="0">
                  <a:pos x="3" y="4"/>
                </a:cxn>
                <a:cxn ang="0">
                  <a:pos x="17" y="14"/>
                </a:cxn>
                <a:cxn ang="0">
                  <a:pos x="0" y="6"/>
                </a:cxn>
              </a:cxnLst>
              <a:rect l="0" t="0" r="r" b="b"/>
              <a:pathLst>
                <a:path w="129" h="53">
                  <a:moveTo>
                    <a:pt x="0" y="6"/>
                  </a:moveTo>
                  <a:lnTo>
                    <a:pt x="14" y="19"/>
                  </a:lnTo>
                  <a:lnTo>
                    <a:pt x="19" y="17"/>
                  </a:lnTo>
                  <a:lnTo>
                    <a:pt x="24" y="16"/>
                  </a:lnTo>
                  <a:lnTo>
                    <a:pt x="31" y="15"/>
                  </a:lnTo>
                  <a:lnTo>
                    <a:pt x="39" y="16"/>
                  </a:lnTo>
                  <a:lnTo>
                    <a:pt x="47" y="16"/>
                  </a:lnTo>
                  <a:lnTo>
                    <a:pt x="56" y="18"/>
                  </a:lnTo>
                  <a:lnTo>
                    <a:pt x="66" y="19"/>
                  </a:lnTo>
                  <a:lnTo>
                    <a:pt x="74" y="21"/>
                  </a:lnTo>
                  <a:lnTo>
                    <a:pt x="83" y="24"/>
                  </a:lnTo>
                  <a:lnTo>
                    <a:pt x="90" y="27"/>
                  </a:lnTo>
                  <a:lnTo>
                    <a:pt x="97" y="30"/>
                  </a:lnTo>
                  <a:lnTo>
                    <a:pt x="103" y="33"/>
                  </a:lnTo>
                  <a:lnTo>
                    <a:pt x="108" y="37"/>
                  </a:lnTo>
                  <a:lnTo>
                    <a:pt x="110" y="40"/>
                  </a:lnTo>
                  <a:lnTo>
                    <a:pt x="112" y="42"/>
                  </a:lnTo>
                  <a:lnTo>
                    <a:pt x="112" y="45"/>
                  </a:lnTo>
                  <a:lnTo>
                    <a:pt x="128" y="52"/>
                  </a:lnTo>
                  <a:lnTo>
                    <a:pt x="127" y="42"/>
                  </a:lnTo>
                  <a:lnTo>
                    <a:pt x="123" y="34"/>
                  </a:lnTo>
                  <a:lnTo>
                    <a:pt x="116" y="28"/>
                  </a:lnTo>
                  <a:lnTo>
                    <a:pt x="109" y="22"/>
                  </a:lnTo>
                  <a:lnTo>
                    <a:pt x="101" y="17"/>
                  </a:lnTo>
                  <a:lnTo>
                    <a:pt x="93" y="13"/>
                  </a:lnTo>
                  <a:lnTo>
                    <a:pt x="83" y="9"/>
                  </a:lnTo>
                  <a:lnTo>
                    <a:pt x="73" y="6"/>
                  </a:lnTo>
                  <a:lnTo>
                    <a:pt x="63" y="4"/>
                  </a:lnTo>
                  <a:lnTo>
                    <a:pt x="53" y="2"/>
                  </a:lnTo>
                  <a:lnTo>
                    <a:pt x="43" y="1"/>
                  </a:lnTo>
                  <a:lnTo>
                    <a:pt x="34" y="0"/>
                  </a:lnTo>
                  <a:lnTo>
                    <a:pt x="25" y="0"/>
                  </a:lnTo>
                  <a:lnTo>
                    <a:pt x="17" y="0"/>
                  </a:lnTo>
                  <a:lnTo>
                    <a:pt x="9" y="1"/>
                  </a:lnTo>
                  <a:lnTo>
                    <a:pt x="3" y="4"/>
                  </a:lnTo>
                  <a:lnTo>
                    <a:pt x="17" y="14"/>
                  </a:lnTo>
                  <a:lnTo>
                    <a:pt x="0" y="6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31" name="Freeform 28"/>
            <p:cNvSpPr>
              <a:spLocks/>
            </p:cNvSpPr>
            <p:nvPr/>
          </p:nvSpPr>
          <p:spPr bwMode="auto">
            <a:xfrm>
              <a:off x="3118" y="1354"/>
              <a:ext cx="92" cy="82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3" y="16"/>
                </a:cxn>
                <a:cxn ang="0">
                  <a:pos x="18" y="16"/>
                </a:cxn>
                <a:cxn ang="0">
                  <a:pos x="23" y="16"/>
                </a:cxn>
                <a:cxn ang="0">
                  <a:pos x="28" y="16"/>
                </a:cxn>
                <a:cxn ang="0">
                  <a:pos x="33" y="18"/>
                </a:cxn>
                <a:cxn ang="0">
                  <a:pos x="39" y="20"/>
                </a:cxn>
                <a:cxn ang="0">
                  <a:pos x="44" y="24"/>
                </a:cxn>
                <a:cxn ang="0">
                  <a:pos x="51" y="27"/>
                </a:cxn>
                <a:cxn ang="0">
                  <a:pos x="56" y="31"/>
                </a:cxn>
                <a:cxn ang="0">
                  <a:pos x="59" y="35"/>
                </a:cxn>
                <a:cxn ang="0">
                  <a:pos x="64" y="39"/>
                </a:cxn>
                <a:cxn ang="0">
                  <a:pos x="67" y="44"/>
                </a:cxn>
                <a:cxn ang="0">
                  <a:pos x="70" y="49"/>
                </a:cxn>
                <a:cxn ang="0">
                  <a:pos x="72" y="54"/>
                </a:cxn>
                <a:cxn ang="0">
                  <a:pos x="74" y="60"/>
                </a:cxn>
                <a:cxn ang="0">
                  <a:pos x="75" y="66"/>
                </a:cxn>
                <a:cxn ang="0">
                  <a:pos x="74" y="71"/>
                </a:cxn>
                <a:cxn ang="0">
                  <a:pos x="91" y="79"/>
                </a:cxn>
                <a:cxn ang="0">
                  <a:pos x="91" y="71"/>
                </a:cxn>
                <a:cxn ang="0">
                  <a:pos x="90" y="63"/>
                </a:cxn>
                <a:cxn ang="0">
                  <a:pos x="88" y="55"/>
                </a:cxn>
                <a:cxn ang="0">
                  <a:pos x="85" y="47"/>
                </a:cxn>
                <a:cxn ang="0">
                  <a:pos x="81" y="39"/>
                </a:cxn>
                <a:cxn ang="0">
                  <a:pos x="75" y="34"/>
                </a:cxn>
                <a:cxn ang="0">
                  <a:pos x="70" y="27"/>
                </a:cxn>
                <a:cxn ang="0">
                  <a:pos x="63" y="20"/>
                </a:cxn>
                <a:cxn ang="0">
                  <a:pos x="56" y="15"/>
                </a:cxn>
                <a:cxn ang="0">
                  <a:pos x="49" y="10"/>
                </a:cxn>
                <a:cxn ang="0">
                  <a:pos x="42" y="7"/>
                </a:cxn>
                <a:cxn ang="0">
                  <a:pos x="34" y="4"/>
                </a:cxn>
                <a:cxn ang="0">
                  <a:pos x="26" y="1"/>
                </a:cxn>
                <a:cxn ang="0">
                  <a:pos x="18" y="0"/>
                </a:cxn>
                <a:cxn ang="0">
                  <a:pos x="11" y="0"/>
                </a:cxn>
                <a:cxn ang="0">
                  <a:pos x="3" y="1"/>
                </a:cxn>
                <a:cxn ang="0">
                  <a:pos x="16" y="11"/>
                </a:cxn>
                <a:cxn ang="0">
                  <a:pos x="0" y="7"/>
                </a:cxn>
              </a:cxnLst>
              <a:rect l="0" t="0" r="r" b="b"/>
              <a:pathLst>
                <a:path w="92" h="80">
                  <a:moveTo>
                    <a:pt x="0" y="7"/>
                  </a:moveTo>
                  <a:lnTo>
                    <a:pt x="13" y="16"/>
                  </a:lnTo>
                  <a:lnTo>
                    <a:pt x="18" y="16"/>
                  </a:lnTo>
                  <a:lnTo>
                    <a:pt x="23" y="16"/>
                  </a:lnTo>
                  <a:lnTo>
                    <a:pt x="28" y="16"/>
                  </a:lnTo>
                  <a:lnTo>
                    <a:pt x="33" y="18"/>
                  </a:lnTo>
                  <a:lnTo>
                    <a:pt x="39" y="20"/>
                  </a:lnTo>
                  <a:lnTo>
                    <a:pt x="44" y="24"/>
                  </a:lnTo>
                  <a:lnTo>
                    <a:pt x="51" y="27"/>
                  </a:lnTo>
                  <a:lnTo>
                    <a:pt x="56" y="31"/>
                  </a:lnTo>
                  <a:lnTo>
                    <a:pt x="59" y="35"/>
                  </a:lnTo>
                  <a:lnTo>
                    <a:pt x="64" y="39"/>
                  </a:lnTo>
                  <a:lnTo>
                    <a:pt x="67" y="44"/>
                  </a:lnTo>
                  <a:lnTo>
                    <a:pt x="70" y="49"/>
                  </a:lnTo>
                  <a:lnTo>
                    <a:pt x="72" y="54"/>
                  </a:lnTo>
                  <a:lnTo>
                    <a:pt x="74" y="60"/>
                  </a:lnTo>
                  <a:lnTo>
                    <a:pt x="75" y="66"/>
                  </a:lnTo>
                  <a:lnTo>
                    <a:pt x="74" y="71"/>
                  </a:lnTo>
                  <a:lnTo>
                    <a:pt x="91" y="79"/>
                  </a:lnTo>
                  <a:lnTo>
                    <a:pt x="91" y="71"/>
                  </a:lnTo>
                  <a:lnTo>
                    <a:pt x="90" y="63"/>
                  </a:lnTo>
                  <a:lnTo>
                    <a:pt x="88" y="55"/>
                  </a:lnTo>
                  <a:lnTo>
                    <a:pt x="85" y="47"/>
                  </a:lnTo>
                  <a:lnTo>
                    <a:pt x="81" y="39"/>
                  </a:lnTo>
                  <a:lnTo>
                    <a:pt x="75" y="34"/>
                  </a:lnTo>
                  <a:lnTo>
                    <a:pt x="70" y="27"/>
                  </a:lnTo>
                  <a:lnTo>
                    <a:pt x="63" y="20"/>
                  </a:lnTo>
                  <a:lnTo>
                    <a:pt x="56" y="15"/>
                  </a:lnTo>
                  <a:lnTo>
                    <a:pt x="49" y="10"/>
                  </a:lnTo>
                  <a:lnTo>
                    <a:pt x="42" y="7"/>
                  </a:lnTo>
                  <a:lnTo>
                    <a:pt x="34" y="4"/>
                  </a:lnTo>
                  <a:lnTo>
                    <a:pt x="26" y="1"/>
                  </a:lnTo>
                  <a:lnTo>
                    <a:pt x="18" y="0"/>
                  </a:lnTo>
                  <a:lnTo>
                    <a:pt x="11" y="0"/>
                  </a:lnTo>
                  <a:lnTo>
                    <a:pt x="3" y="1"/>
                  </a:lnTo>
                  <a:lnTo>
                    <a:pt x="16" y="11"/>
                  </a:lnTo>
                  <a:lnTo>
                    <a:pt x="0" y="7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32" name="Freeform 29"/>
            <p:cNvSpPr>
              <a:spLocks/>
            </p:cNvSpPr>
            <p:nvPr/>
          </p:nvSpPr>
          <p:spPr bwMode="auto">
            <a:xfrm>
              <a:off x="3051" y="1291"/>
              <a:ext cx="82" cy="77"/>
            </a:xfrm>
            <a:custGeom>
              <a:avLst/>
              <a:gdLst/>
              <a:ahLst/>
              <a:cxnLst>
                <a:cxn ang="0">
                  <a:pos x="10" y="19"/>
                </a:cxn>
                <a:cxn ang="0">
                  <a:pos x="17" y="17"/>
                </a:cxn>
                <a:cxn ang="0">
                  <a:pos x="22" y="15"/>
                </a:cxn>
                <a:cxn ang="0">
                  <a:pos x="28" y="15"/>
                </a:cxn>
                <a:cxn ang="0">
                  <a:pos x="34" y="16"/>
                </a:cxn>
                <a:cxn ang="0">
                  <a:pos x="37" y="16"/>
                </a:cxn>
                <a:cxn ang="0">
                  <a:pos x="41" y="18"/>
                </a:cxn>
                <a:cxn ang="0">
                  <a:pos x="44" y="19"/>
                </a:cxn>
                <a:cxn ang="0">
                  <a:pos x="47" y="21"/>
                </a:cxn>
                <a:cxn ang="0">
                  <a:pos x="49" y="25"/>
                </a:cxn>
                <a:cxn ang="0">
                  <a:pos x="53" y="29"/>
                </a:cxn>
                <a:cxn ang="0">
                  <a:pos x="55" y="34"/>
                </a:cxn>
                <a:cxn ang="0">
                  <a:pos x="58" y="40"/>
                </a:cxn>
                <a:cxn ang="0">
                  <a:pos x="61" y="47"/>
                </a:cxn>
                <a:cxn ang="0">
                  <a:pos x="63" y="54"/>
                </a:cxn>
                <a:cxn ang="0">
                  <a:pos x="65" y="62"/>
                </a:cxn>
                <a:cxn ang="0">
                  <a:pos x="66" y="72"/>
                </a:cxn>
                <a:cxn ang="0">
                  <a:pos x="82" y="75"/>
                </a:cxn>
                <a:cxn ang="0">
                  <a:pos x="81" y="65"/>
                </a:cxn>
                <a:cxn ang="0">
                  <a:pos x="79" y="57"/>
                </a:cxn>
                <a:cxn ang="0">
                  <a:pos x="77" y="48"/>
                </a:cxn>
                <a:cxn ang="0">
                  <a:pos x="74" y="40"/>
                </a:cxn>
                <a:cxn ang="0">
                  <a:pos x="71" y="33"/>
                </a:cxn>
                <a:cxn ang="0">
                  <a:pos x="67" y="25"/>
                </a:cxn>
                <a:cxn ang="0">
                  <a:pos x="62" y="19"/>
                </a:cxn>
                <a:cxn ang="0">
                  <a:pos x="57" y="12"/>
                </a:cxn>
                <a:cxn ang="0">
                  <a:pos x="50" y="9"/>
                </a:cxn>
                <a:cxn ang="0">
                  <a:pos x="45" y="4"/>
                </a:cxn>
                <a:cxn ang="0">
                  <a:pos x="38" y="2"/>
                </a:cxn>
                <a:cxn ang="0">
                  <a:pos x="30" y="0"/>
                </a:cxn>
                <a:cxn ang="0">
                  <a:pos x="22" y="0"/>
                </a:cxn>
                <a:cxn ang="0">
                  <a:pos x="15" y="0"/>
                </a:cxn>
                <a:cxn ang="0">
                  <a:pos x="7" y="0"/>
                </a:cxn>
                <a:cxn ang="0">
                  <a:pos x="0" y="3"/>
                </a:cxn>
                <a:cxn ang="0">
                  <a:pos x="10" y="19"/>
                </a:cxn>
              </a:cxnLst>
              <a:rect l="0" t="0" r="r" b="b"/>
              <a:pathLst>
                <a:path w="83" h="76">
                  <a:moveTo>
                    <a:pt x="10" y="19"/>
                  </a:moveTo>
                  <a:lnTo>
                    <a:pt x="17" y="17"/>
                  </a:lnTo>
                  <a:lnTo>
                    <a:pt x="22" y="15"/>
                  </a:lnTo>
                  <a:lnTo>
                    <a:pt x="28" y="15"/>
                  </a:lnTo>
                  <a:lnTo>
                    <a:pt x="34" y="16"/>
                  </a:lnTo>
                  <a:lnTo>
                    <a:pt x="37" y="16"/>
                  </a:lnTo>
                  <a:lnTo>
                    <a:pt x="41" y="18"/>
                  </a:lnTo>
                  <a:lnTo>
                    <a:pt x="44" y="19"/>
                  </a:lnTo>
                  <a:lnTo>
                    <a:pt x="47" y="21"/>
                  </a:lnTo>
                  <a:lnTo>
                    <a:pt x="49" y="25"/>
                  </a:lnTo>
                  <a:lnTo>
                    <a:pt x="53" y="29"/>
                  </a:lnTo>
                  <a:lnTo>
                    <a:pt x="55" y="34"/>
                  </a:lnTo>
                  <a:lnTo>
                    <a:pt x="58" y="40"/>
                  </a:lnTo>
                  <a:lnTo>
                    <a:pt x="61" y="47"/>
                  </a:lnTo>
                  <a:lnTo>
                    <a:pt x="63" y="54"/>
                  </a:lnTo>
                  <a:lnTo>
                    <a:pt x="65" y="62"/>
                  </a:lnTo>
                  <a:lnTo>
                    <a:pt x="66" y="72"/>
                  </a:lnTo>
                  <a:lnTo>
                    <a:pt x="82" y="75"/>
                  </a:lnTo>
                  <a:lnTo>
                    <a:pt x="81" y="65"/>
                  </a:lnTo>
                  <a:lnTo>
                    <a:pt x="79" y="57"/>
                  </a:lnTo>
                  <a:lnTo>
                    <a:pt x="77" y="48"/>
                  </a:lnTo>
                  <a:lnTo>
                    <a:pt x="74" y="40"/>
                  </a:lnTo>
                  <a:lnTo>
                    <a:pt x="71" y="33"/>
                  </a:lnTo>
                  <a:lnTo>
                    <a:pt x="67" y="25"/>
                  </a:lnTo>
                  <a:lnTo>
                    <a:pt x="62" y="19"/>
                  </a:lnTo>
                  <a:lnTo>
                    <a:pt x="57" y="12"/>
                  </a:lnTo>
                  <a:lnTo>
                    <a:pt x="50" y="9"/>
                  </a:lnTo>
                  <a:lnTo>
                    <a:pt x="45" y="4"/>
                  </a:lnTo>
                  <a:lnTo>
                    <a:pt x="38" y="2"/>
                  </a:lnTo>
                  <a:lnTo>
                    <a:pt x="30" y="0"/>
                  </a:lnTo>
                  <a:lnTo>
                    <a:pt x="22" y="0"/>
                  </a:lnTo>
                  <a:lnTo>
                    <a:pt x="15" y="0"/>
                  </a:lnTo>
                  <a:lnTo>
                    <a:pt x="7" y="0"/>
                  </a:lnTo>
                  <a:lnTo>
                    <a:pt x="0" y="3"/>
                  </a:lnTo>
                  <a:lnTo>
                    <a:pt x="10" y="19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33" name="Freeform 30"/>
            <p:cNvSpPr>
              <a:spLocks/>
            </p:cNvSpPr>
            <p:nvPr/>
          </p:nvSpPr>
          <p:spPr bwMode="auto">
            <a:xfrm>
              <a:off x="2987" y="1293"/>
              <a:ext cx="77" cy="45"/>
            </a:xfrm>
            <a:custGeom>
              <a:avLst/>
              <a:gdLst/>
              <a:ahLst/>
              <a:cxnLst>
                <a:cxn ang="0">
                  <a:pos x="9" y="44"/>
                </a:cxn>
                <a:cxn ang="0">
                  <a:pos x="18" y="42"/>
                </a:cxn>
                <a:cxn ang="0">
                  <a:pos x="27" y="40"/>
                </a:cxn>
                <a:cxn ang="0">
                  <a:pos x="36" y="35"/>
                </a:cxn>
                <a:cxn ang="0">
                  <a:pos x="45" y="31"/>
                </a:cxn>
                <a:cxn ang="0">
                  <a:pos x="54" y="27"/>
                </a:cxn>
                <a:cxn ang="0">
                  <a:pos x="61" y="22"/>
                </a:cxn>
                <a:cxn ang="0">
                  <a:pos x="70" y="19"/>
                </a:cxn>
                <a:cxn ang="0">
                  <a:pos x="77" y="16"/>
                </a:cxn>
                <a:cxn ang="0">
                  <a:pos x="67" y="0"/>
                </a:cxn>
                <a:cxn ang="0">
                  <a:pos x="58" y="4"/>
                </a:cxn>
                <a:cxn ang="0">
                  <a:pos x="50" y="7"/>
                </a:cxn>
                <a:cxn ang="0">
                  <a:pos x="42" y="12"/>
                </a:cxn>
                <a:cxn ang="0">
                  <a:pos x="33" y="16"/>
                </a:cxn>
                <a:cxn ang="0">
                  <a:pos x="24" y="21"/>
                </a:cxn>
                <a:cxn ang="0">
                  <a:pos x="16" y="24"/>
                </a:cxn>
                <a:cxn ang="0">
                  <a:pos x="8" y="27"/>
                </a:cxn>
                <a:cxn ang="0">
                  <a:pos x="0" y="29"/>
                </a:cxn>
                <a:cxn ang="0">
                  <a:pos x="9" y="44"/>
                </a:cxn>
              </a:cxnLst>
              <a:rect l="0" t="0" r="r" b="b"/>
              <a:pathLst>
                <a:path w="78" h="45">
                  <a:moveTo>
                    <a:pt x="9" y="44"/>
                  </a:moveTo>
                  <a:lnTo>
                    <a:pt x="18" y="42"/>
                  </a:lnTo>
                  <a:lnTo>
                    <a:pt x="27" y="40"/>
                  </a:lnTo>
                  <a:lnTo>
                    <a:pt x="36" y="35"/>
                  </a:lnTo>
                  <a:lnTo>
                    <a:pt x="45" y="31"/>
                  </a:lnTo>
                  <a:lnTo>
                    <a:pt x="54" y="27"/>
                  </a:lnTo>
                  <a:lnTo>
                    <a:pt x="61" y="22"/>
                  </a:lnTo>
                  <a:lnTo>
                    <a:pt x="70" y="19"/>
                  </a:lnTo>
                  <a:lnTo>
                    <a:pt x="77" y="16"/>
                  </a:lnTo>
                  <a:lnTo>
                    <a:pt x="67" y="0"/>
                  </a:lnTo>
                  <a:lnTo>
                    <a:pt x="58" y="4"/>
                  </a:lnTo>
                  <a:lnTo>
                    <a:pt x="50" y="7"/>
                  </a:lnTo>
                  <a:lnTo>
                    <a:pt x="42" y="12"/>
                  </a:lnTo>
                  <a:lnTo>
                    <a:pt x="33" y="16"/>
                  </a:lnTo>
                  <a:lnTo>
                    <a:pt x="24" y="21"/>
                  </a:lnTo>
                  <a:lnTo>
                    <a:pt x="16" y="24"/>
                  </a:lnTo>
                  <a:lnTo>
                    <a:pt x="8" y="27"/>
                  </a:lnTo>
                  <a:lnTo>
                    <a:pt x="0" y="29"/>
                  </a:lnTo>
                  <a:lnTo>
                    <a:pt x="9" y="44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34" name="Freeform 31"/>
            <p:cNvSpPr>
              <a:spLocks/>
            </p:cNvSpPr>
            <p:nvPr/>
          </p:nvSpPr>
          <p:spPr bwMode="auto">
            <a:xfrm>
              <a:off x="2851" y="1316"/>
              <a:ext cx="142" cy="25"/>
            </a:xfrm>
            <a:custGeom>
              <a:avLst/>
              <a:gdLst/>
              <a:ahLst/>
              <a:cxnLst>
                <a:cxn ang="0">
                  <a:pos x="9" y="18"/>
                </a:cxn>
                <a:cxn ang="0">
                  <a:pos x="17" y="17"/>
                </a:cxn>
                <a:cxn ang="0">
                  <a:pos x="25" y="17"/>
                </a:cxn>
                <a:cxn ang="0">
                  <a:pos x="34" y="16"/>
                </a:cxn>
                <a:cxn ang="0">
                  <a:pos x="42" y="17"/>
                </a:cxn>
                <a:cxn ang="0">
                  <a:pos x="49" y="17"/>
                </a:cxn>
                <a:cxn ang="0">
                  <a:pos x="58" y="18"/>
                </a:cxn>
                <a:cxn ang="0">
                  <a:pos x="66" y="19"/>
                </a:cxn>
                <a:cxn ang="0">
                  <a:pos x="74" y="20"/>
                </a:cxn>
                <a:cxn ang="0">
                  <a:pos x="83" y="20"/>
                </a:cxn>
                <a:cxn ang="0">
                  <a:pos x="91" y="22"/>
                </a:cxn>
                <a:cxn ang="0">
                  <a:pos x="99" y="22"/>
                </a:cxn>
                <a:cxn ang="0">
                  <a:pos x="108" y="23"/>
                </a:cxn>
                <a:cxn ang="0">
                  <a:pos x="116" y="23"/>
                </a:cxn>
                <a:cxn ang="0">
                  <a:pos x="125" y="23"/>
                </a:cxn>
                <a:cxn ang="0">
                  <a:pos x="135" y="23"/>
                </a:cxn>
                <a:cxn ang="0">
                  <a:pos x="143" y="20"/>
                </a:cxn>
                <a:cxn ang="0">
                  <a:pos x="135" y="5"/>
                </a:cxn>
                <a:cxn ang="0">
                  <a:pos x="127" y="7"/>
                </a:cxn>
                <a:cxn ang="0">
                  <a:pos x="119" y="6"/>
                </a:cxn>
                <a:cxn ang="0">
                  <a:pos x="111" y="7"/>
                </a:cxn>
                <a:cxn ang="0">
                  <a:pos x="103" y="7"/>
                </a:cxn>
                <a:cxn ang="0">
                  <a:pos x="94" y="6"/>
                </a:cxn>
                <a:cxn ang="0">
                  <a:pos x="86" y="6"/>
                </a:cxn>
                <a:cxn ang="0">
                  <a:pos x="78" y="4"/>
                </a:cxn>
                <a:cxn ang="0">
                  <a:pos x="70" y="4"/>
                </a:cxn>
                <a:cxn ang="0">
                  <a:pos x="62" y="4"/>
                </a:cxn>
                <a:cxn ang="0">
                  <a:pos x="53" y="2"/>
                </a:cxn>
                <a:cxn ang="0">
                  <a:pos x="45" y="1"/>
                </a:cxn>
                <a:cxn ang="0">
                  <a:pos x="36" y="1"/>
                </a:cxn>
                <a:cxn ang="0">
                  <a:pos x="28" y="0"/>
                </a:cxn>
                <a:cxn ang="0">
                  <a:pos x="18" y="0"/>
                </a:cxn>
                <a:cxn ang="0">
                  <a:pos x="9" y="1"/>
                </a:cxn>
                <a:cxn ang="0">
                  <a:pos x="0" y="3"/>
                </a:cxn>
                <a:cxn ang="0">
                  <a:pos x="9" y="18"/>
                </a:cxn>
              </a:cxnLst>
              <a:rect l="0" t="0" r="r" b="b"/>
              <a:pathLst>
                <a:path w="144" h="24">
                  <a:moveTo>
                    <a:pt x="9" y="18"/>
                  </a:moveTo>
                  <a:lnTo>
                    <a:pt x="17" y="17"/>
                  </a:lnTo>
                  <a:lnTo>
                    <a:pt x="25" y="17"/>
                  </a:lnTo>
                  <a:lnTo>
                    <a:pt x="34" y="16"/>
                  </a:lnTo>
                  <a:lnTo>
                    <a:pt x="42" y="17"/>
                  </a:lnTo>
                  <a:lnTo>
                    <a:pt x="49" y="17"/>
                  </a:lnTo>
                  <a:lnTo>
                    <a:pt x="58" y="18"/>
                  </a:lnTo>
                  <a:lnTo>
                    <a:pt x="66" y="19"/>
                  </a:lnTo>
                  <a:lnTo>
                    <a:pt x="74" y="20"/>
                  </a:lnTo>
                  <a:lnTo>
                    <a:pt x="83" y="20"/>
                  </a:lnTo>
                  <a:lnTo>
                    <a:pt x="91" y="22"/>
                  </a:lnTo>
                  <a:lnTo>
                    <a:pt x="99" y="22"/>
                  </a:lnTo>
                  <a:lnTo>
                    <a:pt x="108" y="23"/>
                  </a:lnTo>
                  <a:lnTo>
                    <a:pt x="116" y="23"/>
                  </a:lnTo>
                  <a:lnTo>
                    <a:pt x="125" y="23"/>
                  </a:lnTo>
                  <a:lnTo>
                    <a:pt x="135" y="23"/>
                  </a:lnTo>
                  <a:lnTo>
                    <a:pt x="143" y="20"/>
                  </a:lnTo>
                  <a:lnTo>
                    <a:pt x="135" y="5"/>
                  </a:lnTo>
                  <a:lnTo>
                    <a:pt x="127" y="7"/>
                  </a:lnTo>
                  <a:lnTo>
                    <a:pt x="119" y="6"/>
                  </a:lnTo>
                  <a:lnTo>
                    <a:pt x="111" y="7"/>
                  </a:lnTo>
                  <a:lnTo>
                    <a:pt x="103" y="7"/>
                  </a:lnTo>
                  <a:lnTo>
                    <a:pt x="94" y="6"/>
                  </a:lnTo>
                  <a:lnTo>
                    <a:pt x="86" y="6"/>
                  </a:lnTo>
                  <a:lnTo>
                    <a:pt x="78" y="4"/>
                  </a:lnTo>
                  <a:lnTo>
                    <a:pt x="70" y="4"/>
                  </a:lnTo>
                  <a:lnTo>
                    <a:pt x="62" y="4"/>
                  </a:lnTo>
                  <a:lnTo>
                    <a:pt x="53" y="2"/>
                  </a:lnTo>
                  <a:lnTo>
                    <a:pt x="45" y="1"/>
                  </a:lnTo>
                  <a:lnTo>
                    <a:pt x="36" y="1"/>
                  </a:lnTo>
                  <a:lnTo>
                    <a:pt x="28" y="0"/>
                  </a:lnTo>
                  <a:lnTo>
                    <a:pt x="18" y="0"/>
                  </a:lnTo>
                  <a:lnTo>
                    <a:pt x="9" y="1"/>
                  </a:lnTo>
                  <a:lnTo>
                    <a:pt x="0" y="3"/>
                  </a:lnTo>
                  <a:lnTo>
                    <a:pt x="9" y="18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35" name="Freeform 32"/>
            <p:cNvSpPr>
              <a:spLocks/>
            </p:cNvSpPr>
            <p:nvPr/>
          </p:nvSpPr>
          <p:spPr bwMode="auto">
            <a:xfrm>
              <a:off x="2782" y="1320"/>
              <a:ext cx="80" cy="52"/>
            </a:xfrm>
            <a:custGeom>
              <a:avLst/>
              <a:gdLst/>
              <a:ahLst/>
              <a:cxnLst>
                <a:cxn ang="0">
                  <a:pos x="15" y="52"/>
                </a:cxn>
                <a:cxn ang="0">
                  <a:pos x="20" y="45"/>
                </a:cxn>
                <a:cxn ang="0">
                  <a:pos x="26" y="39"/>
                </a:cxn>
                <a:cxn ang="0">
                  <a:pos x="33" y="34"/>
                </a:cxn>
                <a:cxn ang="0">
                  <a:pos x="41" y="28"/>
                </a:cxn>
                <a:cxn ang="0">
                  <a:pos x="49" y="24"/>
                </a:cxn>
                <a:cxn ang="0">
                  <a:pos x="58" y="19"/>
                </a:cxn>
                <a:cxn ang="0">
                  <a:pos x="67" y="18"/>
                </a:cxn>
                <a:cxn ang="0">
                  <a:pos x="77" y="15"/>
                </a:cxn>
                <a:cxn ang="0">
                  <a:pos x="68" y="0"/>
                </a:cxn>
                <a:cxn ang="0">
                  <a:pos x="58" y="2"/>
                </a:cxn>
                <a:cxn ang="0">
                  <a:pos x="47" y="5"/>
                </a:cxn>
                <a:cxn ang="0">
                  <a:pos x="38" y="10"/>
                </a:cxn>
                <a:cxn ang="0">
                  <a:pos x="28" y="13"/>
                </a:cxn>
                <a:cxn ang="0">
                  <a:pos x="20" y="19"/>
                </a:cxn>
                <a:cxn ang="0">
                  <a:pos x="13" y="26"/>
                </a:cxn>
                <a:cxn ang="0">
                  <a:pos x="6" y="33"/>
                </a:cxn>
                <a:cxn ang="0">
                  <a:pos x="0" y="41"/>
                </a:cxn>
                <a:cxn ang="0">
                  <a:pos x="15" y="52"/>
                </a:cxn>
              </a:cxnLst>
              <a:rect l="0" t="0" r="r" b="b"/>
              <a:pathLst>
                <a:path w="78" h="53">
                  <a:moveTo>
                    <a:pt x="15" y="52"/>
                  </a:moveTo>
                  <a:lnTo>
                    <a:pt x="20" y="45"/>
                  </a:lnTo>
                  <a:lnTo>
                    <a:pt x="26" y="39"/>
                  </a:lnTo>
                  <a:lnTo>
                    <a:pt x="33" y="34"/>
                  </a:lnTo>
                  <a:lnTo>
                    <a:pt x="41" y="28"/>
                  </a:lnTo>
                  <a:lnTo>
                    <a:pt x="49" y="24"/>
                  </a:lnTo>
                  <a:lnTo>
                    <a:pt x="58" y="19"/>
                  </a:lnTo>
                  <a:lnTo>
                    <a:pt x="67" y="18"/>
                  </a:lnTo>
                  <a:lnTo>
                    <a:pt x="77" y="15"/>
                  </a:lnTo>
                  <a:lnTo>
                    <a:pt x="68" y="0"/>
                  </a:lnTo>
                  <a:lnTo>
                    <a:pt x="58" y="2"/>
                  </a:lnTo>
                  <a:lnTo>
                    <a:pt x="47" y="5"/>
                  </a:lnTo>
                  <a:lnTo>
                    <a:pt x="38" y="10"/>
                  </a:lnTo>
                  <a:lnTo>
                    <a:pt x="28" y="13"/>
                  </a:lnTo>
                  <a:lnTo>
                    <a:pt x="20" y="19"/>
                  </a:lnTo>
                  <a:lnTo>
                    <a:pt x="13" y="26"/>
                  </a:lnTo>
                  <a:lnTo>
                    <a:pt x="6" y="33"/>
                  </a:lnTo>
                  <a:lnTo>
                    <a:pt x="0" y="41"/>
                  </a:lnTo>
                  <a:lnTo>
                    <a:pt x="15" y="52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36" name="Freeform 33"/>
            <p:cNvSpPr>
              <a:spLocks/>
            </p:cNvSpPr>
            <p:nvPr/>
          </p:nvSpPr>
          <p:spPr bwMode="auto">
            <a:xfrm>
              <a:off x="2778" y="1361"/>
              <a:ext cx="34" cy="45"/>
            </a:xfrm>
            <a:custGeom>
              <a:avLst/>
              <a:gdLst/>
              <a:ahLst/>
              <a:cxnLst>
                <a:cxn ang="0">
                  <a:pos x="32" y="44"/>
                </a:cxn>
                <a:cxn ang="0">
                  <a:pos x="31" y="30"/>
                </a:cxn>
                <a:cxn ang="0">
                  <a:pos x="25" y="26"/>
                </a:cxn>
                <a:cxn ang="0">
                  <a:pos x="22" y="24"/>
                </a:cxn>
                <a:cxn ang="0">
                  <a:pos x="19" y="21"/>
                </a:cxn>
                <a:cxn ang="0">
                  <a:pos x="17" y="19"/>
                </a:cxn>
                <a:cxn ang="0">
                  <a:pos x="17" y="17"/>
                </a:cxn>
                <a:cxn ang="0">
                  <a:pos x="16" y="15"/>
                </a:cxn>
                <a:cxn ang="0">
                  <a:pos x="16" y="12"/>
                </a:cxn>
                <a:cxn ang="0">
                  <a:pos x="17" y="11"/>
                </a:cxn>
                <a:cxn ang="0">
                  <a:pos x="2" y="0"/>
                </a:cxn>
                <a:cxn ang="0">
                  <a:pos x="1" y="4"/>
                </a:cxn>
                <a:cxn ang="0">
                  <a:pos x="0" y="10"/>
                </a:cxn>
                <a:cxn ang="0">
                  <a:pos x="1" y="15"/>
                </a:cxn>
                <a:cxn ang="0">
                  <a:pos x="3" y="21"/>
                </a:cxn>
                <a:cxn ang="0">
                  <a:pos x="7" y="27"/>
                </a:cxn>
                <a:cxn ang="0">
                  <a:pos x="13" y="33"/>
                </a:cxn>
                <a:cxn ang="0">
                  <a:pos x="19" y="38"/>
                </a:cxn>
                <a:cxn ang="0">
                  <a:pos x="27" y="42"/>
                </a:cxn>
                <a:cxn ang="0">
                  <a:pos x="25" y="28"/>
                </a:cxn>
                <a:cxn ang="0">
                  <a:pos x="32" y="44"/>
                </a:cxn>
              </a:cxnLst>
              <a:rect l="0" t="0" r="r" b="b"/>
              <a:pathLst>
                <a:path w="33" h="45">
                  <a:moveTo>
                    <a:pt x="32" y="44"/>
                  </a:moveTo>
                  <a:lnTo>
                    <a:pt x="31" y="30"/>
                  </a:lnTo>
                  <a:lnTo>
                    <a:pt x="25" y="26"/>
                  </a:lnTo>
                  <a:lnTo>
                    <a:pt x="22" y="24"/>
                  </a:lnTo>
                  <a:lnTo>
                    <a:pt x="19" y="21"/>
                  </a:lnTo>
                  <a:lnTo>
                    <a:pt x="17" y="19"/>
                  </a:lnTo>
                  <a:lnTo>
                    <a:pt x="17" y="17"/>
                  </a:lnTo>
                  <a:lnTo>
                    <a:pt x="16" y="15"/>
                  </a:lnTo>
                  <a:lnTo>
                    <a:pt x="16" y="12"/>
                  </a:lnTo>
                  <a:lnTo>
                    <a:pt x="17" y="11"/>
                  </a:lnTo>
                  <a:lnTo>
                    <a:pt x="2" y="0"/>
                  </a:lnTo>
                  <a:lnTo>
                    <a:pt x="1" y="4"/>
                  </a:lnTo>
                  <a:lnTo>
                    <a:pt x="0" y="10"/>
                  </a:lnTo>
                  <a:lnTo>
                    <a:pt x="1" y="15"/>
                  </a:lnTo>
                  <a:lnTo>
                    <a:pt x="3" y="21"/>
                  </a:lnTo>
                  <a:lnTo>
                    <a:pt x="7" y="27"/>
                  </a:lnTo>
                  <a:lnTo>
                    <a:pt x="13" y="33"/>
                  </a:lnTo>
                  <a:lnTo>
                    <a:pt x="19" y="38"/>
                  </a:lnTo>
                  <a:lnTo>
                    <a:pt x="27" y="42"/>
                  </a:lnTo>
                  <a:lnTo>
                    <a:pt x="25" y="28"/>
                  </a:lnTo>
                  <a:lnTo>
                    <a:pt x="32" y="44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37" name="Freeform 34"/>
            <p:cNvSpPr>
              <a:spLocks/>
            </p:cNvSpPr>
            <p:nvPr/>
          </p:nvSpPr>
          <p:spPr bwMode="auto">
            <a:xfrm>
              <a:off x="2591" y="1377"/>
              <a:ext cx="221" cy="30"/>
            </a:xfrm>
            <a:custGeom>
              <a:avLst/>
              <a:gdLst/>
              <a:ahLst/>
              <a:cxnLst>
                <a:cxn ang="0">
                  <a:pos x="6" y="15"/>
                </a:cxn>
                <a:cxn ang="0">
                  <a:pos x="21" y="16"/>
                </a:cxn>
                <a:cxn ang="0">
                  <a:pos x="35" y="17"/>
                </a:cxn>
                <a:cxn ang="0">
                  <a:pos x="49" y="18"/>
                </a:cxn>
                <a:cxn ang="0">
                  <a:pos x="63" y="18"/>
                </a:cxn>
                <a:cxn ang="0">
                  <a:pos x="76" y="20"/>
                </a:cxn>
                <a:cxn ang="0">
                  <a:pos x="90" y="21"/>
                </a:cxn>
                <a:cxn ang="0">
                  <a:pos x="102" y="23"/>
                </a:cxn>
                <a:cxn ang="0">
                  <a:pos x="116" y="24"/>
                </a:cxn>
                <a:cxn ang="0">
                  <a:pos x="128" y="25"/>
                </a:cxn>
                <a:cxn ang="0">
                  <a:pos x="142" y="25"/>
                </a:cxn>
                <a:cxn ang="0">
                  <a:pos x="154" y="26"/>
                </a:cxn>
                <a:cxn ang="0">
                  <a:pos x="167" y="27"/>
                </a:cxn>
                <a:cxn ang="0">
                  <a:pos x="180" y="27"/>
                </a:cxn>
                <a:cxn ang="0">
                  <a:pos x="193" y="28"/>
                </a:cxn>
                <a:cxn ang="0">
                  <a:pos x="207" y="28"/>
                </a:cxn>
                <a:cxn ang="0">
                  <a:pos x="220" y="27"/>
                </a:cxn>
                <a:cxn ang="0">
                  <a:pos x="213" y="11"/>
                </a:cxn>
                <a:cxn ang="0">
                  <a:pos x="200" y="11"/>
                </a:cxn>
                <a:cxn ang="0">
                  <a:pos x="188" y="12"/>
                </a:cxn>
                <a:cxn ang="0">
                  <a:pos x="175" y="11"/>
                </a:cxn>
                <a:cxn ang="0">
                  <a:pos x="162" y="11"/>
                </a:cxn>
                <a:cxn ang="0">
                  <a:pos x="149" y="11"/>
                </a:cxn>
                <a:cxn ang="0">
                  <a:pos x="136" y="10"/>
                </a:cxn>
                <a:cxn ang="0">
                  <a:pos x="124" y="10"/>
                </a:cxn>
                <a:cxn ang="0">
                  <a:pos x="111" y="8"/>
                </a:cxn>
                <a:cxn ang="0">
                  <a:pos x="97" y="7"/>
                </a:cxn>
                <a:cxn ang="0">
                  <a:pos x="85" y="5"/>
                </a:cxn>
                <a:cxn ang="0">
                  <a:pos x="71" y="4"/>
                </a:cxn>
                <a:cxn ang="0">
                  <a:pos x="57" y="3"/>
                </a:cxn>
                <a:cxn ang="0">
                  <a:pos x="44" y="2"/>
                </a:cxn>
                <a:cxn ang="0">
                  <a:pos x="29" y="1"/>
                </a:cxn>
                <a:cxn ang="0">
                  <a:pos x="15" y="0"/>
                </a:cxn>
                <a:cxn ang="0">
                  <a:pos x="0" y="0"/>
                </a:cxn>
                <a:cxn ang="0">
                  <a:pos x="6" y="15"/>
                </a:cxn>
              </a:cxnLst>
              <a:rect l="0" t="0" r="r" b="b"/>
              <a:pathLst>
                <a:path w="221" h="29">
                  <a:moveTo>
                    <a:pt x="6" y="15"/>
                  </a:moveTo>
                  <a:lnTo>
                    <a:pt x="21" y="16"/>
                  </a:lnTo>
                  <a:lnTo>
                    <a:pt x="35" y="17"/>
                  </a:lnTo>
                  <a:lnTo>
                    <a:pt x="49" y="18"/>
                  </a:lnTo>
                  <a:lnTo>
                    <a:pt x="63" y="18"/>
                  </a:lnTo>
                  <a:lnTo>
                    <a:pt x="76" y="20"/>
                  </a:lnTo>
                  <a:lnTo>
                    <a:pt x="90" y="21"/>
                  </a:lnTo>
                  <a:lnTo>
                    <a:pt x="102" y="23"/>
                  </a:lnTo>
                  <a:lnTo>
                    <a:pt x="116" y="24"/>
                  </a:lnTo>
                  <a:lnTo>
                    <a:pt x="128" y="25"/>
                  </a:lnTo>
                  <a:lnTo>
                    <a:pt x="142" y="25"/>
                  </a:lnTo>
                  <a:lnTo>
                    <a:pt x="154" y="26"/>
                  </a:lnTo>
                  <a:lnTo>
                    <a:pt x="167" y="27"/>
                  </a:lnTo>
                  <a:lnTo>
                    <a:pt x="180" y="27"/>
                  </a:lnTo>
                  <a:lnTo>
                    <a:pt x="193" y="28"/>
                  </a:lnTo>
                  <a:lnTo>
                    <a:pt x="207" y="28"/>
                  </a:lnTo>
                  <a:lnTo>
                    <a:pt x="220" y="27"/>
                  </a:lnTo>
                  <a:lnTo>
                    <a:pt x="213" y="11"/>
                  </a:lnTo>
                  <a:lnTo>
                    <a:pt x="200" y="11"/>
                  </a:lnTo>
                  <a:lnTo>
                    <a:pt x="188" y="12"/>
                  </a:lnTo>
                  <a:lnTo>
                    <a:pt x="175" y="11"/>
                  </a:lnTo>
                  <a:lnTo>
                    <a:pt x="162" y="11"/>
                  </a:lnTo>
                  <a:lnTo>
                    <a:pt x="149" y="11"/>
                  </a:lnTo>
                  <a:lnTo>
                    <a:pt x="136" y="10"/>
                  </a:lnTo>
                  <a:lnTo>
                    <a:pt x="124" y="10"/>
                  </a:lnTo>
                  <a:lnTo>
                    <a:pt x="111" y="8"/>
                  </a:lnTo>
                  <a:lnTo>
                    <a:pt x="97" y="7"/>
                  </a:lnTo>
                  <a:lnTo>
                    <a:pt x="85" y="5"/>
                  </a:lnTo>
                  <a:lnTo>
                    <a:pt x="71" y="4"/>
                  </a:lnTo>
                  <a:lnTo>
                    <a:pt x="57" y="3"/>
                  </a:lnTo>
                  <a:lnTo>
                    <a:pt x="44" y="2"/>
                  </a:lnTo>
                  <a:lnTo>
                    <a:pt x="29" y="1"/>
                  </a:lnTo>
                  <a:lnTo>
                    <a:pt x="15" y="0"/>
                  </a:lnTo>
                  <a:lnTo>
                    <a:pt x="0" y="0"/>
                  </a:lnTo>
                  <a:lnTo>
                    <a:pt x="6" y="15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38" name="Freeform 35"/>
            <p:cNvSpPr>
              <a:spLocks/>
            </p:cNvSpPr>
            <p:nvPr/>
          </p:nvSpPr>
          <p:spPr bwMode="auto">
            <a:xfrm>
              <a:off x="2445" y="1377"/>
              <a:ext cx="155" cy="64"/>
            </a:xfrm>
            <a:custGeom>
              <a:avLst/>
              <a:gdLst/>
              <a:ahLst/>
              <a:cxnLst>
                <a:cxn ang="0">
                  <a:pos x="13" y="61"/>
                </a:cxn>
                <a:cxn ang="0">
                  <a:pos x="21" y="58"/>
                </a:cxn>
                <a:cxn ang="0">
                  <a:pos x="28" y="52"/>
                </a:cxn>
                <a:cxn ang="0">
                  <a:pos x="36" y="49"/>
                </a:cxn>
                <a:cxn ang="0">
                  <a:pos x="44" y="43"/>
                </a:cxn>
                <a:cxn ang="0">
                  <a:pos x="51" y="40"/>
                </a:cxn>
                <a:cxn ang="0">
                  <a:pos x="59" y="36"/>
                </a:cxn>
                <a:cxn ang="0">
                  <a:pos x="68" y="33"/>
                </a:cxn>
                <a:cxn ang="0">
                  <a:pos x="77" y="28"/>
                </a:cxn>
                <a:cxn ang="0">
                  <a:pos x="85" y="26"/>
                </a:cxn>
                <a:cxn ang="0">
                  <a:pos x="95" y="23"/>
                </a:cxn>
                <a:cxn ang="0">
                  <a:pos x="104" y="20"/>
                </a:cxn>
                <a:cxn ang="0">
                  <a:pos x="112" y="19"/>
                </a:cxn>
                <a:cxn ang="0">
                  <a:pos x="122" y="17"/>
                </a:cxn>
                <a:cxn ang="0">
                  <a:pos x="131" y="16"/>
                </a:cxn>
                <a:cxn ang="0">
                  <a:pos x="141" y="16"/>
                </a:cxn>
                <a:cxn ang="0">
                  <a:pos x="151" y="15"/>
                </a:cxn>
                <a:cxn ang="0">
                  <a:pos x="145" y="0"/>
                </a:cxn>
                <a:cxn ang="0">
                  <a:pos x="135" y="0"/>
                </a:cxn>
                <a:cxn ang="0">
                  <a:pos x="123" y="0"/>
                </a:cxn>
                <a:cxn ang="0">
                  <a:pos x="114" y="2"/>
                </a:cxn>
                <a:cxn ang="0">
                  <a:pos x="104" y="4"/>
                </a:cxn>
                <a:cxn ang="0">
                  <a:pos x="93" y="5"/>
                </a:cxn>
                <a:cxn ang="0">
                  <a:pos x="85" y="8"/>
                </a:cxn>
                <a:cxn ang="0">
                  <a:pos x="76" y="11"/>
                </a:cxn>
                <a:cxn ang="0">
                  <a:pos x="66" y="14"/>
                </a:cxn>
                <a:cxn ang="0">
                  <a:pos x="57" y="18"/>
                </a:cxn>
                <a:cxn ang="0">
                  <a:pos x="48" y="20"/>
                </a:cxn>
                <a:cxn ang="0">
                  <a:pos x="40" y="26"/>
                </a:cxn>
                <a:cxn ang="0">
                  <a:pos x="32" y="30"/>
                </a:cxn>
                <a:cxn ang="0">
                  <a:pos x="24" y="34"/>
                </a:cxn>
                <a:cxn ang="0">
                  <a:pos x="15" y="38"/>
                </a:cxn>
                <a:cxn ang="0">
                  <a:pos x="8" y="43"/>
                </a:cxn>
                <a:cxn ang="0">
                  <a:pos x="0" y="48"/>
                </a:cxn>
                <a:cxn ang="0">
                  <a:pos x="13" y="61"/>
                </a:cxn>
              </a:cxnLst>
              <a:rect l="0" t="0" r="r" b="b"/>
              <a:pathLst>
                <a:path w="152" h="62">
                  <a:moveTo>
                    <a:pt x="13" y="61"/>
                  </a:moveTo>
                  <a:lnTo>
                    <a:pt x="21" y="58"/>
                  </a:lnTo>
                  <a:lnTo>
                    <a:pt x="28" y="52"/>
                  </a:lnTo>
                  <a:lnTo>
                    <a:pt x="36" y="49"/>
                  </a:lnTo>
                  <a:lnTo>
                    <a:pt x="44" y="43"/>
                  </a:lnTo>
                  <a:lnTo>
                    <a:pt x="51" y="40"/>
                  </a:lnTo>
                  <a:lnTo>
                    <a:pt x="59" y="36"/>
                  </a:lnTo>
                  <a:lnTo>
                    <a:pt x="68" y="33"/>
                  </a:lnTo>
                  <a:lnTo>
                    <a:pt x="77" y="28"/>
                  </a:lnTo>
                  <a:lnTo>
                    <a:pt x="85" y="26"/>
                  </a:lnTo>
                  <a:lnTo>
                    <a:pt x="95" y="23"/>
                  </a:lnTo>
                  <a:lnTo>
                    <a:pt x="104" y="20"/>
                  </a:lnTo>
                  <a:lnTo>
                    <a:pt x="112" y="19"/>
                  </a:lnTo>
                  <a:lnTo>
                    <a:pt x="122" y="17"/>
                  </a:lnTo>
                  <a:lnTo>
                    <a:pt x="131" y="16"/>
                  </a:lnTo>
                  <a:lnTo>
                    <a:pt x="141" y="16"/>
                  </a:lnTo>
                  <a:lnTo>
                    <a:pt x="151" y="15"/>
                  </a:lnTo>
                  <a:lnTo>
                    <a:pt x="145" y="0"/>
                  </a:lnTo>
                  <a:lnTo>
                    <a:pt x="135" y="0"/>
                  </a:lnTo>
                  <a:lnTo>
                    <a:pt x="123" y="0"/>
                  </a:lnTo>
                  <a:lnTo>
                    <a:pt x="114" y="2"/>
                  </a:lnTo>
                  <a:lnTo>
                    <a:pt x="104" y="4"/>
                  </a:lnTo>
                  <a:lnTo>
                    <a:pt x="93" y="5"/>
                  </a:lnTo>
                  <a:lnTo>
                    <a:pt x="85" y="8"/>
                  </a:lnTo>
                  <a:lnTo>
                    <a:pt x="76" y="11"/>
                  </a:lnTo>
                  <a:lnTo>
                    <a:pt x="66" y="14"/>
                  </a:lnTo>
                  <a:lnTo>
                    <a:pt x="57" y="18"/>
                  </a:lnTo>
                  <a:lnTo>
                    <a:pt x="48" y="20"/>
                  </a:lnTo>
                  <a:lnTo>
                    <a:pt x="40" y="26"/>
                  </a:lnTo>
                  <a:lnTo>
                    <a:pt x="32" y="30"/>
                  </a:lnTo>
                  <a:lnTo>
                    <a:pt x="24" y="34"/>
                  </a:lnTo>
                  <a:lnTo>
                    <a:pt x="15" y="38"/>
                  </a:lnTo>
                  <a:lnTo>
                    <a:pt x="8" y="43"/>
                  </a:lnTo>
                  <a:lnTo>
                    <a:pt x="0" y="48"/>
                  </a:lnTo>
                  <a:lnTo>
                    <a:pt x="13" y="61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39" name="Freeform 36"/>
            <p:cNvSpPr>
              <a:spLocks/>
            </p:cNvSpPr>
            <p:nvPr/>
          </p:nvSpPr>
          <p:spPr bwMode="auto">
            <a:xfrm>
              <a:off x="2417" y="1425"/>
              <a:ext cx="43" cy="64"/>
            </a:xfrm>
            <a:custGeom>
              <a:avLst/>
              <a:gdLst/>
              <a:ahLst/>
              <a:cxnLst>
                <a:cxn ang="0">
                  <a:pos x="17" y="62"/>
                </a:cxn>
                <a:cxn ang="0">
                  <a:pos x="18" y="55"/>
                </a:cxn>
                <a:cxn ang="0">
                  <a:pos x="20" y="47"/>
                </a:cxn>
                <a:cxn ang="0">
                  <a:pos x="21" y="40"/>
                </a:cxn>
                <a:cxn ang="0">
                  <a:pos x="23" y="35"/>
                </a:cxn>
                <a:cxn ang="0">
                  <a:pos x="27" y="28"/>
                </a:cxn>
                <a:cxn ang="0">
                  <a:pos x="31" y="22"/>
                </a:cxn>
                <a:cxn ang="0">
                  <a:pos x="35" y="18"/>
                </a:cxn>
                <a:cxn ang="0">
                  <a:pos x="40" y="13"/>
                </a:cxn>
                <a:cxn ang="0">
                  <a:pos x="28" y="0"/>
                </a:cxn>
                <a:cxn ang="0">
                  <a:pos x="21" y="4"/>
                </a:cxn>
                <a:cxn ang="0">
                  <a:pos x="15" y="10"/>
                </a:cxn>
                <a:cxn ang="0">
                  <a:pos x="12" y="17"/>
                </a:cxn>
                <a:cxn ang="0">
                  <a:pos x="8" y="23"/>
                </a:cxn>
                <a:cxn ang="0">
                  <a:pos x="4" y="31"/>
                </a:cxn>
                <a:cxn ang="0">
                  <a:pos x="3" y="39"/>
                </a:cxn>
                <a:cxn ang="0">
                  <a:pos x="2" y="47"/>
                </a:cxn>
                <a:cxn ang="0">
                  <a:pos x="0" y="56"/>
                </a:cxn>
                <a:cxn ang="0">
                  <a:pos x="17" y="62"/>
                </a:cxn>
              </a:cxnLst>
              <a:rect l="0" t="0" r="r" b="b"/>
              <a:pathLst>
                <a:path w="41" h="63">
                  <a:moveTo>
                    <a:pt x="17" y="62"/>
                  </a:moveTo>
                  <a:lnTo>
                    <a:pt x="18" y="55"/>
                  </a:lnTo>
                  <a:lnTo>
                    <a:pt x="20" y="47"/>
                  </a:lnTo>
                  <a:lnTo>
                    <a:pt x="21" y="40"/>
                  </a:lnTo>
                  <a:lnTo>
                    <a:pt x="23" y="35"/>
                  </a:lnTo>
                  <a:lnTo>
                    <a:pt x="27" y="28"/>
                  </a:lnTo>
                  <a:lnTo>
                    <a:pt x="31" y="22"/>
                  </a:lnTo>
                  <a:lnTo>
                    <a:pt x="35" y="18"/>
                  </a:lnTo>
                  <a:lnTo>
                    <a:pt x="40" y="13"/>
                  </a:lnTo>
                  <a:lnTo>
                    <a:pt x="28" y="0"/>
                  </a:lnTo>
                  <a:lnTo>
                    <a:pt x="21" y="4"/>
                  </a:lnTo>
                  <a:lnTo>
                    <a:pt x="15" y="10"/>
                  </a:lnTo>
                  <a:lnTo>
                    <a:pt x="12" y="17"/>
                  </a:lnTo>
                  <a:lnTo>
                    <a:pt x="8" y="23"/>
                  </a:lnTo>
                  <a:lnTo>
                    <a:pt x="4" y="31"/>
                  </a:lnTo>
                  <a:lnTo>
                    <a:pt x="3" y="39"/>
                  </a:lnTo>
                  <a:lnTo>
                    <a:pt x="2" y="47"/>
                  </a:lnTo>
                  <a:lnTo>
                    <a:pt x="0" y="56"/>
                  </a:lnTo>
                  <a:lnTo>
                    <a:pt x="17" y="62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40" name="Freeform 37"/>
            <p:cNvSpPr>
              <a:spLocks/>
            </p:cNvSpPr>
            <p:nvPr/>
          </p:nvSpPr>
          <p:spPr bwMode="auto">
            <a:xfrm>
              <a:off x="2417" y="1481"/>
              <a:ext cx="37" cy="48"/>
            </a:xfrm>
            <a:custGeom>
              <a:avLst/>
              <a:gdLst/>
              <a:ahLst/>
              <a:cxnLst>
                <a:cxn ang="0">
                  <a:pos x="35" y="48"/>
                </a:cxn>
                <a:cxn ang="0">
                  <a:pos x="30" y="37"/>
                </a:cxn>
                <a:cxn ang="0">
                  <a:pos x="28" y="35"/>
                </a:cxn>
                <a:cxn ang="0">
                  <a:pos x="26" y="31"/>
                </a:cxn>
                <a:cxn ang="0">
                  <a:pos x="23" y="29"/>
                </a:cxn>
                <a:cxn ang="0">
                  <a:pos x="21" y="23"/>
                </a:cxn>
                <a:cxn ang="0">
                  <a:pos x="20" y="19"/>
                </a:cxn>
                <a:cxn ang="0">
                  <a:pos x="18" y="14"/>
                </a:cxn>
                <a:cxn ang="0">
                  <a:pos x="18" y="10"/>
                </a:cxn>
                <a:cxn ang="0">
                  <a:pos x="17" y="6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2" y="11"/>
                </a:cxn>
                <a:cxn ang="0">
                  <a:pos x="3" y="18"/>
                </a:cxn>
                <a:cxn ang="0">
                  <a:pos x="6" y="24"/>
                </a:cxn>
                <a:cxn ang="0">
                  <a:pos x="9" y="31"/>
                </a:cxn>
                <a:cxn ang="0">
                  <a:pos x="13" y="37"/>
                </a:cxn>
                <a:cxn ang="0">
                  <a:pos x="18" y="43"/>
                </a:cxn>
                <a:cxn ang="0">
                  <a:pos x="24" y="48"/>
                </a:cxn>
                <a:cxn ang="0">
                  <a:pos x="19" y="37"/>
                </a:cxn>
                <a:cxn ang="0">
                  <a:pos x="35" y="48"/>
                </a:cxn>
              </a:cxnLst>
              <a:rect l="0" t="0" r="r" b="b"/>
              <a:pathLst>
                <a:path w="36" h="49">
                  <a:moveTo>
                    <a:pt x="35" y="48"/>
                  </a:moveTo>
                  <a:lnTo>
                    <a:pt x="30" y="37"/>
                  </a:lnTo>
                  <a:lnTo>
                    <a:pt x="28" y="35"/>
                  </a:lnTo>
                  <a:lnTo>
                    <a:pt x="26" y="31"/>
                  </a:lnTo>
                  <a:lnTo>
                    <a:pt x="23" y="29"/>
                  </a:lnTo>
                  <a:lnTo>
                    <a:pt x="21" y="23"/>
                  </a:lnTo>
                  <a:lnTo>
                    <a:pt x="20" y="19"/>
                  </a:lnTo>
                  <a:lnTo>
                    <a:pt x="18" y="14"/>
                  </a:lnTo>
                  <a:lnTo>
                    <a:pt x="18" y="10"/>
                  </a:lnTo>
                  <a:lnTo>
                    <a:pt x="17" y="6"/>
                  </a:lnTo>
                  <a:lnTo>
                    <a:pt x="0" y="0"/>
                  </a:lnTo>
                  <a:lnTo>
                    <a:pt x="0" y="5"/>
                  </a:lnTo>
                  <a:lnTo>
                    <a:pt x="2" y="11"/>
                  </a:lnTo>
                  <a:lnTo>
                    <a:pt x="3" y="18"/>
                  </a:lnTo>
                  <a:lnTo>
                    <a:pt x="6" y="24"/>
                  </a:lnTo>
                  <a:lnTo>
                    <a:pt x="9" y="31"/>
                  </a:lnTo>
                  <a:lnTo>
                    <a:pt x="13" y="37"/>
                  </a:lnTo>
                  <a:lnTo>
                    <a:pt x="18" y="43"/>
                  </a:lnTo>
                  <a:lnTo>
                    <a:pt x="24" y="48"/>
                  </a:lnTo>
                  <a:lnTo>
                    <a:pt x="19" y="37"/>
                  </a:lnTo>
                  <a:lnTo>
                    <a:pt x="35" y="48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41" name="Freeform 38"/>
            <p:cNvSpPr>
              <a:spLocks/>
            </p:cNvSpPr>
            <p:nvPr/>
          </p:nvSpPr>
          <p:spPr bwMode="auto">
            <a:xfrm>
              <a:off x="2421" y="1518"/>
              <a:ext cx="32" cy="41"/>
            </a:xfrm>
            <a:custGeom>
              <a:avLst/>
              <a:gdLst/>
              <a:ahLst/>
              <a:cxnLst>
                <a:cxn ang="0">
                  <a:pos x="11" y="27"/>
                </a:cxn>
                <a:cxn ang="0">
                  <a:pos x="16" y="38"/>
                </a:cxn>
                <a:cxn ang="0">
                  <a:pos x="20" y="30"/>
                </a:cxn>
                <a:cxn ang="0">
                  <a:pos x="23" y="25"/>
                </a:cxn>
                <a:cxn ang="0">
                  <a:pos x="27" y="18"/>
                </a:cxn>
                <a:cxn ang="0">
                  <a:pos x="31" y="11"/>
                </a:cxn>
                <a:cxn ang="0">
                  <a:pos x="15" y="0"/>
                </a:cxn>
                <a:cxn ang="0">
                  <a:pos x="11" y="6"/>
                </a:cxn>
                <a:cxn ang="0">
                  <a:pos x="7" y="13"/>
                </a:cxn>
                <a:cxn ang="0">
                  <a:pos x="4" y="19"/>
                </a:cxn>
                <a:cxn ang="0">
                  <a:pos x="0" y="27"/>
                </a:cxn>
                <a:cxn ang="0">
                  <a:pos x="5" y="37"/>
                </a:cxn>
                <a:cxn ang="0">
                  <a:pos x="11" y="27"/>
                </a:cxn>
              </a:cxnLst>
              <a:rect l="0" t="0" r="r" b="b"/>
              <a:pathLst>
                <a:path w="32" h="39">
                  <a:moveTo>
                    <a:pt x="11" y="27"/>
                  </a:moveTo>
                  <a:lnTo>
                    <a:pt x="16" y="38"/>
                  </a:lnTo>
                  <a:lnTo>
                    <a:pt x="20" y="30"/>
                  </a:lnTo>
                  <a:lnTo>
                    <a:pt x="23" y="25"/>
                  </a:lnTo>
                  <a:lnTo>
                    <a:pt x="27" y="18"/>
                  </a:lnTo>
                  <a:lnTo>
                    <a:pt x="31" y="11"/>
                  </a:lnTo>
                  <a:lnTo>
                    <a:pt x="15" y="0"/>
                  </a:lnTo>
                  <a:lnTo>
                    <a:pt x="11" y="6"/>
                  </a:lnTo>
                  <a:lnTo>
                    <a:pt x="7" y="13"/>
                  </a:lnTo>
                  <a:lnTo>
                    <a:pt x="4" y="19"/>
                  </a:lnTo>
                  <a:lnTo>
                    <a:pt x="0" y="27"/>
                  </a:lnTo>
                  <a:lnTo>
                    <a:pt x="5" y="37"/>
                  </a:lnTo>
                  <a:lnTo>
                    <a:pt x="11" y="27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42" name="Freeform 39"/>
            <p:cNvSpPr>
              <a:spLocks/>
            </p:cNvSpPr>
            <p:nvPr/>
          </p:nvSpPr>
          <p:spPr bwMode="auto">
            <a:xfrm>
              <a:off x="2428" y="1545"/>
              <a:ext cx="920" cy="648"/>
            </a:xfrm>
            <a:custGeom>
              <a:avLst/>
              <a:gdLst/>
              <a:ahLst/>
              <a:cxnLst>
                <a:cxn ang="0">
                  <a:pos x="916" y="636"/>
                </a:cxn>
                <a:cxn ang="0">
                  <a:pos x="860" y="596"/>
                </a:cxn>
                <a:cxn ang="0">
                  <a:pos x="803" y="556"/>
                </a:cxn>
                <a:cxn ang="0">
                  <a:pos x="746" y="517"/>
                </a:cxn>
                <a:cxn ang="0">
                  <a:pos x="689" y="477"/>
                </a:cxn>
                <a:cxn ang="0">
                  <a:pos x="632" y="437"/>
                </a:cxn>
                <a:cxn ang="0">
                  <a:pos x="576" y="398"/>
                </a:cxn>
                <a:cxn ang="0">
                  <a:pos x="519" y="358"/>
                </a:cxn>
                <a:cxn ang="0">
                  <a:pos x="462" y="318"/>
                </a:cxn>
                <a:cxn ang="0">
                  <a:pos x="405" y="278"/>
                </a:cxn>
                <a:cxn ang="0">
                  <a:pos x="349" y="239"/>
                </a:cxn>
                <a:cxn ang="0">
                  <a:pos x="291" y="199"/>
                </a:cxn>
                <a:cxn ang="0">
                  <a:pos x="234" y="159"/>
                </a:cxn>
                <a:cxn ang="0">
                  <a:pos x="177" y="119"/>
                </a:cxn>
                <a:cxn ang="0">
                  <a:pos x="121" y="80"/>
                </a:cxn>
                <a:cxn ang="0">
                  <a:pos x="64" y="40"/>
                </a:cxn>
                <a:cxn ang="0">
                  <a:pos x="7" y="0"/>
                </a:cxn>
                <a:cxn ang="0">
                  <a:pos x="29" y="32"/>
                </a:cxn>
                <a:cxn ang="0">
                  <a:pos x="86" y="72"/>
                </a:cxn>
                <a:cxn ang="0">
                  <a:pos x="142" y="111"/>
                </a:cxn>
                <a:cxn ang="0">
                  <a:pos x="199" y="152"/>
                </a:cxn>
                <a:cxn ang="0">
                  <a:pos x="256" y="191"/>
                </a:cxn>
                <a:cxn ang="0">
                  <a:pos x="314" y="231"/>
                </a:cxn>
                <a:cxn ang="0">
                  <a:pos x="370" y="271"/>
                </a:cxn>
                <a:cxn ang="0">
                  <a:pos x="426" y="310"/>
                </a:cxn>
                <a:cxn ang="0">
                  <a:pos x="484" y="350"/>
                </a:cxn>
                <a:cxn ang="0">
                  <a:pos x="540" y="390"/>
                </a:cxn>
                <a:cxn ang="0">
                  <a:pos x="597" y="430"/>
                </a:cxn>
                <a:cxn ang="0">
                  <a:pos x="654" y="469"/>
                </a:cxn>
                <a:cxn ang="0">
                  <a:pos x="712" y="509"/>
                </a:cxn>
                <a:cxn ang="0">
                  <a:pos x="768" y="549"/>
                </a:cxn>
                <a:cxn ang="0">
                  <a:pos x="825" y="589"/>
                </a:cxn>
                <a:cxn ang="0">
                  <a:pos x="881" y="628"/>
                </a:cxn>
                <a:cxn ang="0">
                  <a:pos x="921" y="648"/>
                </a:cxn>
              </a:cxnLst>
              <a:rect l="0" t="0" r="r" b="b"/>
              <a:pathLst>
                <a:path w="922" h="649">
                  <a:moveTo>
                    <a:pt x="905" y="637"/>
                  </a:moveTo>
                  <a:lnTo>
                    <a:pt x="916" y="636"/>
                  </a:lnTo>
                  <a:lnTo>
                    <a:pt x="889" y="616"/>
                  </a:lnTo>
                  <a:lnTo>
                    <a:pt x="860" y="596"/>
                  </a:lnTo>
                  <a:lnTo>
                    <a:pt x="831" y="576"/>
                  </a:lnTo>
                  <a:lnTo>
                    <a:pt x="803" y="556"/>
                  </a:lnTo>
                  <a:lnTo>
                    <a:pt x="774" y="536"/>
                  </a:lnTo>
                  <a:lnTo>
                    <a:pt x="746" y="517"/>
                  </a:lnTo>
                  <a:lnTo>
                    <a:pt x="718" y="497"/>
                  </a:lnTo>
                  <a:lnTo>
                    <a:pt x="689" y="477"/>
                  </a:lnTo>
                  <a:lnTo>
                    <a:pt x="661" y="457"/>
                  </a:lnTo>
                  <a:lnTo>
                    <a:pt x="632" y="437"/>
                  </a:lnTo>
                  <a:lnTo>
                    <a:pt x="604" y="417"/>
                  </a:lnTo>
                  <a:lnTo>
                    <a:pt x="576" y="398"/>
                  </a:lnTo>
                  <a:lnTo>
                    <a:pt x="547" y="377"/>
                  </a:lnTo>
                  <a:lnTo>
                    <a:pt x="519" y="358"/>
                  </a:lnTo>
                  <a:lnTo>
                    <a:pt x="491" y="338"/>
                  </a:lnTo>
                  <a:lnTo>
                    <a:pt x="462" y="318"/>
                  </a:lnTo>
                  <a:lnTo>
                    <a:pt x="433" y="298"/>
                  </a:lnTo>
                  <a:lnTo>
                    <a:pt x="405" y="278"/>
                  </a:lnTo>
                  <a:lnTo>
                    <a:pt x="376" y="258"/>
                  </a:lnTo>
                  <a:lnTo>
                    <a:pt x="349" y="239"/>
                  </a:lnTo>
                  <a:lnTo>
                    <a:pt x="320" y="218"/>
                  </a:lnTo>
                  <a:lnTo>
                    <a:pt x="291" y="199"/>
                  </a:lnTo>
                  <a:lnTo>
                    <a:pt x="263" y="178"/>
                  </a:lnTo>
                  <a:lnTo>
                    <a:pt x="234" y="159"/>
                  </a:lnTo>
                  <a:lnTo>
                    <a:pt x="206" y="139"/>
                  </a:lnTo>
                  <a:lnTo>
                    <a:pt x="177" y="119"/>
                  </a:lnTo>
                  <a:lnTo>
                    <a:pt x="149" y="99"/>
                  </a:lnTo>
                  <a:lnTo>
                    <a:pt x="121" y="80"/>
                  </a:lnTo>
                  <a:lnTo>
                    <a:pt x="92" y="59"/>
                  </a:lnTo>
                  <a:lnTo>
                    <a:pt x="64" y="40"/>
                  </a:lnTo>
                  <a:lnTo>
                    <a:pt x="35" y="20"/>
                  </a:lnTo>
                  <a:lnTo>
                    <a:pt x="7" y="0"/>
                  </a:lnTo>
                  <a:lnTo>
                    <a:pt x="0" y="12"/>
                  </a:lnTo>
                  <a:lnTo>
                    <a:pt x="29" y="32"/>
                  </a:lnTo>
                  <a:lnTo>
                    <a:pt x="57" y="52"/>
                  </a:lnTo>
                  <a:lnTo>
                    <a:pt x="86" y="72"/>
                  </a:lnTo>
                  <a:lnTo>
                    <a:pt x="114" y="91"/>
                  </a:lnTo>
                  <a:lnTo>
                    <a:pt x="142" y="111"/>
                  </a:lnTo>
                  <a:lnTo>
                    <a:pt x="171" y="131"/>
                  </a:lnTo>
                  <a:lnTo>
                    <a:pt x="199" y="152"/>
                  </a:lnTo>
                  <a:lnTo>
                    <a:pt x="228" y="171"/>
                  </a:lnTo>
                  <a:lnTo>
                    <a:pt x="256" y="191"/>
                  </a:lnTo>
                  <a:lnTo>
                    <a:pt x="284" y="210"/>
                  </a:lnTo>
                  <a:lnTo>
                    <a:pt x="314" y="231"/>
                  </a:lnTo>
                  <a:lnTo>
                    <a:pt x="341" y="250"/>
                  </a:lnTo>
                  <a:lnTo>
                    <a:pt x="370" y="271"/>
                  </a:lnTo>
                  <a:lnTo>
                    <a:pt x="398" y="290"/>
                  </a:lnTo>
                  <a:lnTo>
                    <a:pt x="426" y="310"/>
                  </a:lnTo>
                  <a:lnTo>
                    <a:pt x="455" y="330"/>
                  </a:lnTo>
                  <a:lnTo>
                    <a:pt x="484" y="350"/>
                  </a:lnTo>
                  <a:lnTo>
                    <a:pt x="512" y="369"/>
                  </a:lnTo>
                  <a:lnTo>
                    <a:pt x="540" y="390"/>
                  </a:lnTo>
                  <a:lnTo>
                    <a:pt x="569" y="409"/>
                  </a:lnTo>
                  <a:lnTo>
                    <a:pt x="597" y="430"/>
                  </a:lnTo>
                  <a:lnTo>
                    <a:pt x="626" y="449"/>
                  </a:lnTo>
                  <a:lnTo>
                    <a:pt x="654" y="469"/>
                  </a:lnTo>
                  <a:lnTo>
                    <a:pt x="682" y="488"/>
                  </a:lnTo>
                  <a:lnTo>
                    <a:pt x="712" y="509"/>
                  </a:lnTo>
                  <a:lnTo>
                    <a:pt x="739" y="528"/>
                  </a:lnTo>
                  <a:lnTo>
                    <a:pt x="768" y="549"/>
                  </a:lnTo>
                  <a:lnTo>
                    <a:pt x="797" y="568"/>
                  </a:lnTo>
                  <a:lnTo>
                    <a:pt x="825" y="589"/>
                  </a:lnTo>
                  <a:lnTo>
                    <a:pt x="854" y="608"/>
                  </a:lnTo>
                  <a:lnTo>
                    <a:pt x="881" y="628"/>
                  </a:lnTo>
                  <a:lnTo>
                    <a:pt x="910" y="648"/>
                  </a:lnTo>
                  <a:lnTo>
                    <a:pt x="921" y="648"/>
                  </a:lnTo>
                  <a:lnTo>
                    <a:pt x="905" y="637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43" name="Freeform 40"/>
            <p:cNvSpPr>
              <a:spLocks/>
            </p:cNvSpPr>
            <p:nvPr/>
          </p:nvSpPr>
          <p:spPr bwMode="auto">
            <a:xfrm>
              <a:off x="3191" y="1425"/>
              <a:ext cx="17" cy="16"/>
            </a:xfrm>
            <a:custGeom>
              <a:avLst/>
              <a:gdLst/>
              <a:ahLst/>
              <a:cxnLst>
                <a:cxn ang="0">
                  <a:pos x="17" y="14"/>
                </a:cxn>
                <a:cxn ang="0">
                  <a:pos x="18" y="9"/>
                </a:cxn>
                <a:cxn ang="0">
                  <a:pos x="17" y="4"/>
                </a:cxn>
                <a:cxn ang="0">
                  <a:pos x="14" y="3"/>
                </a:cxn>
                <a:cxn ang="0">
                  <a:pos x="11" y="1"/>
                </a:cxn>
                <a:cxn ang="0">
                  <a:pos x="8" y="0"/>
                </a:cxn>
                <a:cxn ang="0">
                  <a:pos x="5" y="2"/>
                </a:cxn>
                <a:cxn ang="0">
                  <a:pos x="2" y="5"/>
                </a:cxn>
                <a:cxn ang="0">
                  <a:pos x="0" y="10"/>
                </a:cxn>
                <a:cxn ang="0">
                  <a:pos x="17" y="14"/>
                </a:cxn>
              </a:cxnLst>
              <a:rect l="0" t="0" r="r" b="b"/>
              <a:pathLst>
                <a:path w="19" h="15">
                  <a:moveTo>
                    <a:pt x="17" y="14"/>
                  </a:moveTo>
                  <a:lnTo>
                    <a:pt x="18" y="9"/>
                  </a:lnTo>
                  <a:lnTo>
                    <a:pt x="17" y="4"/>
                  </a:lnTo>
                  <a:lnTo>
                    <a:pt x="14" y="3"/>
                  </a:lnTo>
                  <a:lnTo>
                    <a:pt x="11" y="1"/>
                  </a:lnTo>
                  <a:lnTo>
                    <a:pt x="8" y="0"/>
                  </a:lnTo>
                  <a:lnTo>
                    <a:pt x="5" y="2"/>
                  </a:lnTo>
                  <a:lnTo>
                    <a:pt x="2" y="5"/>
                  </a:lnTo>
                  <a:lnTo>
                    <a:pt x="0" y="10"/>
                  </a:lnTo>
                  <a:lnTo>
                    <a:pt x="17" y="14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44" name="Freeform 41"/>
            <p:cNvSpPr>
              <a:spLocks/>
            </p:cNvSpPr>
            <p:nvPr/>
          </p:nvSpPr>
          <p:spPr bwMode="auto">
            <a:xfrm>
              <a:off x="3191" y="1427"/>
              <a:ext cx="19" cy="39"/>
            </a:xfrm>
            <a:custGeom>
              <a:avLst/>
              <a:gdLst/>
              <a:ahLst/>
              <a:cxnLst>
                <a:cxn ang="0">
                  <a:pos x="17" y="38"/>
                </a:cxn>
                <a:cxn ang="0">
                  <a:pos x="17" y="34"/>
                </a:cxn>
                <a:cxn ang="0">
                  <a:pos x="17" y="30"/>
                </a:cxn>
                <a:cxn ang="0">
                  <a:pos x="17" y="27"/>
                </a:cxn>
                <a:cxn ang="0">
                  <a:pos x="17" y="22"/>
                </a:cxn>
                <a:cxn ang="0">
                  <a:pos x="17" y="19"/>
                </a:cxn>
                <a:cxn ang="0">
                  <a:pos x="18" y="14"/>
                </a:cxn>
                <a:cxn ang="0">
                  <a:pos x="17" y="10"/>
                </a:cxn>
                <a:cxn ang="0">
                  <a:pos x="17" y="7"/>
                </a:cxn>
                <a:cxn ang="0">
                  <a:pos x="2" y="0"/>
                </a:cxn>
                <a:cxn ang="0">
                  <a:pos x="1" y="4"/>
                </a:cxn>
                <a:cxn ang="0">
                  <a:pos x="1" y="8"/>
                </a:cxn>
                <a:cxn ang="0">
                  <a:pos x="1" y="12"/>
                </a:cxn>
                <a:cxn ang="0">
                  <a:pos x="0" y="16"/>
                </a:cxn>
                <a:cxn ang="0">
                  <a:pos x="0" y="19"/>
                </a:cxn>
                <a:cxn ang="0">
                  <a:pos x="0" y="24"/>
                </a:cxn>
                <a:cxn ang="0">
                  <a:pos x="0" y="28"/>
                </a:cxn>
                <a:cxn ang="0">
                  <a:pos x="0" y="32"/>
                </a:cxn>
                <a:cxn ang="0">
                  <a:pos x="17" y="38"/>
                </a:cxn>
              </a:cxnLst>
              <a:rect l="0" t="0" r="r" b="b"/>
              <a:pathLst>
                <a:path w="19" h="39">
                  <a:moveTo>
                    <a:pt x="17" y="38"/>
                  </a:moveTo>
                  <a:lnTo>
                    <a:pt x="17" y="34"/>
                  </a:lnTo>
                  <a:lnTo>
                    <a:pt x="17" y="30"/>
                  </a:lnTo>
                  <a:lnTo>
                    <a:pt x="17" y="27"/>
                  </a:lnTo>
                  <a:lnTo>
                    <a:pt x="17" y="22"/>
                  </a:lnTo>
                  <a:lnTo>
                    <a:pt x="17" y="19"/>
                  </a:lnTo>
                  <a:lnTo>
                    <a:pt x="18" y="14"/>
                  </a:lnTo>
                  <a:lnTo>
                    <a:pt x="17" y="10"/>
                  </a:lnTo>
                  <a:lnTo>
                    <a:pt x="17" y="7"/>
                  </a:lnTo>
                  <a:lnTo>
                    <a:pt x="2" y="0"/>
                  </a:lnTo>
                  <a:lnTo>
                    <a:pt x="1" y="4"/>
                  </a:lnTo>
                  <a:lnTo>
                    <a:pt x="1" y="8"/>
                  </a:lnTo>
                  <a:lnTo>
                    <a:pt x="1" y="12"/>
                  </a:lnTo>
                  <a:lnTo>
                    <a:pt x="0" y="16"/>
                  </a:lnTo>
                  <a:lnTo>
                    <a:pt x="0" y="19"/>
                  </a:lnTo>
                  <a:lnTo>
                    <a:pt x="0" y="24"/>
                  </a:lnTo>
                  <a:lnTo>
                    <a:pt x="0" y="28"/>
                  </a:lnTo>
                  <a:lnTo>
                    <a:pt x="0" y="32"/>
                  </a:lnTo>
                  <a:lnTo>
                    <a:pt x="17" y="38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45" name="Freeform 42"/>
            <p:cNvSpPr>
              <a:spLocks/>
            </p:cNvSpPr>
            <p:nvPr/>
          </p:nvSpPr>
          <p:spPr bwMode="auto">
            <a:xfrm>
              <a:off x="3191" y="1461"/>
              <a:ext cx="17" cy="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5"/>
                </a:cxn>
                <a:cxn ang="0">
                  <a:pos x="2" y="8"/>
                </a:cxn>
                <a:cxn ang="0">
                  <a:pos x="3" y="11"/>
                </a:cxn>
                <a:cxn ang="0">
                  <a:pos x="7" y="14"/>
                </a:cxn>
                <a:cxn ang="0">
                  <a:pos x="10" y="14"/>
                </a:cxn>
                <a:cxn ang="0">
                  <a:pos x="14" y="11"/>
                </a:cxn>
                <a:cxn ang="0">
                  <a:pos x="16" y="10"/>
                </a:cxn>
                <a:cxn ang="0">
                  <a:pos x="18" y="4"/>
                </a:cxn>
                <a:cxn ang="0">
                  <a:pos x="0" y="0"/>
                </a:cxn>
              </a:cxnLst>
              <a:rect l="0" t="0" r="r" b="b"/>
              <a:pathLst>
                <a:path w="19" h="15">
                  <a:moveTo>
                    <a:pt x="0" y="0"/>
                  </a:moveTo>
                  <a:lnTo>
                    <a:pt x="0" y="5"/>
                  </a:lnTo>
                  <a:lnTo>
                    <a:pt x="2" y="8"/>
                  </a:lnTo>
                  <a:lnTo>
                    <a:pt x="3" y="11"/>
                  </a:lnTo>
                  <a:lnTo>
                    <a:pt x="7" y="14"/>
                  </a:lnTo>
                  <a:lnTo>
                    <a:pt x="10" y="14"/>
                  </a:lnTo>
                  <a:lnTo>
                    <a:pt x="14" y="11"/>
                  </a:lnTo>
                  <a:lnTo>
                    <a:pt x="16" y="10"/>
                  </a:lnTo>
                  <a:lnTo>
                    <a:pt x="18" y="4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46" name="Freeform 43"/>
            <p:cNvSpPr>
              <a:spLocks/>
            </p:cNvSpPr>
            <p:nvPr/>
          </p:nvSpPr>
          <p:spPr bwMode="auto">
            <a:xfrm>
              <a:off x="3073" y="1375"/>
              <a:ext cx="17" cy="18"/>
            </a:xfrm>
            <a:custGeom>
              <a:avLst/>
              <a:gdLst/>
              <a:ahLst/>
              <a:cxnLst>
                <a:cxn ang="0">
                  <a:pos x="11" y="19"/>
                </a:cxn>
                <a:cxn ang="0">
                  <a:pos x="14" y="16"/>
                </a:cxn>
                <a:cxn ang="0">
                  <a:pos x="15" y="12"/>
                </a:cxn>
                <a:cxn ang="0">
                  <a:pos x="14" y="8"/>
                </a:cxn>
                <a:cxn ang="0">
                  <a:pos x="13" y="5"/>
                </a:cxn>
                <a:cxn ang="0">
                  <a:pos x="10" y="2"/>
                </a:cxn>
                <a:cxn ang="0">
                  <a:pos x="7" y="1"/>
                </a:cxn>
                <a:cxn ang="0">
                  <a:pos x="3" y="0"/>
                </a:cxn>
                <a:cxn ang="0">
                  <a:pos x="0" y="3"/>
                </a:cxn>
                <a:cxn ang="0">
                  <a:pos x="11" y="19"/>
                </a:cxn>
              </a:cxnLst>
              <a:rect l="0" t="0" r="r" b="b"/>
              <a:pathLst>
                <a:path w="16" h="20">
                  <a:moveTo>
                    <a:pt x="11" y="19"/>
                  </a:moveTo>
                  <a:lnTo>
                    <a:pt x="14" y="16"/>
                  </a:lnTo>
                  <a:lnTo>
                    <a:pt x="15" y="12"/>
                  </a:lnTo>
                  <a:lnTo>
                    <a:pt x="14" y="8"/>
                  </a:lnTo>
                  <a:lnTo>
                    <a:pt x="13" y="5"/>
                  </a:lnTo>
                  <a:lnTo>
                    <a:pt x="10" y="2"/>
                  </a:lnTo>
                  <a:lnTo>
                    <a:pt x="7" y="1"/>
                  </a:lnTo>
                  <a:lnTo>
                    <a:pt x="3" y="0"/>
                  </a:lnTo>
                  <a:lnTo>
                    <a:pt x="0" y="3"/>
                  </a:lnTo>
                  <a:lnTo>
                    <a:pt x="11" y="19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47" name="Freeform 44"/>
            <p:cNvSpPr>
              <a:spLocks/>
            </p:cNvSpPr>
            <p:nvPr/>
          </p:nvSpPr>
          <p:spPr bwMode="auto">
            <a:xfrm>
              <a:off x="2987" y="1375"/>
              <a:ext cx="101" cy="43"/>
            </a:xfrm>
            <a:custGeom>
              <a:avLst/>
              <a:gdLst/>
              <a:ahLst/>
              <a:cxnLst>
                <a:cxn ang="0">
                  <a:pos x="6" y="43"/>
                </a:cxn>
                <a:cxn ang="0">
                  <a:pos x="13" y="43"/>
                </a:cxn>
                <a:cxn ang="0">
                  <a:pos x="21" y="43"/>
                </a:cxn>
                <a:cxn ang="0">
                  <a:pos x="28" y="41"/>
                </a:cxn>
                <a:cxn ang="0">
                  <a:pos x="35" y="40"/>
                </a:cxn>
                <a:cxn ang="0">
                  <a:pos x="41" y="39"/>
                </a:cxn>
                <a:cxn ang="0">
                  <a:pos x="47" y="38"/>
                </a:cxn>
                <a:cxn ang="0">
                  <a:pos x="53" y="37"/>
                </a:cxn>
                <a:cxn ang="0">
                  <a:pos x="59" y="34"/>
                </a:cxn>
                <a:cxn ang="0">
                  <a:pos x="64" y="33"/>
                </a:cxn>
                <a:cxn ang="0">
                  <a:pos x="69" y="31"/>
                </a:cxn>
                <a:cxn ang="0">
                  <a:pos x="74" y="28"/>
                </a:cxn>
                <a:cxn ang="0">
                  <a:pos x="80" y="26"/>
                </a:cxn>
                <a:cxn ang="0">
                  <a:pos x="85" y="23"/>
                </a:cxn>
                <a:cxn ang="0">
                  <a:pos x="90" y="19"/>
                </a:cxn>
                <a:cxn ang="0">
                  <a:pos x="96" y="17"/>
                </a:cxn>
                <a:cxn ang="0">
                  <a:pos x="101" y="13"/>
                </a:cxn>
                <a:cxn ang="0">
                  <a:pos x="89" y="0"/>
                </a:cxn>
                <a:cxn ang="0">
                  <a:pos x="84" y="4"/>
                </a:cxn>
                <a:cxn ang="0">
                  <a:pos x="78" y="6"/>
                </a:cxn>
                <a:cxn ang="0">
                  <a:pos x="74" y="9"/>
                </a:cxn>
                <a:cxn ang="0">
                  <a:pos x="68" y="11"/>
                </a:cxn>
                <a:cxn ang="0">
                  <a:pos x="62" y="13"/>
                </a:cxn>
                <a:cxn ang="0">
                  <a:pos x="58" y="16"/>
                </a:cxn>
                <a:cxn ang="0">
                  <a:pos x="53" y="18"/>
                </a:cxn>
                <a:cxn ang="0">
                  <a:pos x="48" y="20"/>
                </a:cxn>
                <a:cxn ang="0">
                  <a:pos x="43" y="21"/>
                </a:cxn>
                <a:cxn ang="0">
                  <a:pos x="38" y="23"/>
                </a:cxn>
                <a:cxn ang="0">
                  <a:pos x="32" y="24"/>
                </a:cxn>
                <a:cxn ang="0">
                  <a:pos x="26" y="26"/>
                </a:cxn>
                <a:cxn ang="0">
                  <a:pos x="20" y="26"/>
                </a:cxn>
                <a:cxn ang="0">
                  <a:pos x="13" y="27"/>
                </a:cxn>
                <a:cxn ang="0">
                  <a:pos x="6" y="27"/>
                </a:cxn>
                <a:cxn ang="0">
                  <a:pos x="0" y="28"/>
                </a:cxn>
                <a:cxn ang="0">
                  <a:pos x="6" y="43"/>
                </a:cxn>
              </a:cxnLst>
              <a:rect l="0" t="0" r="r" b="b"/>
              <a:pathLst>
                <a:path w="102" h="44">
                  <a:moveTo>
                    <a:pt x="6" y="43"/>
                  </a:moveTo>
                  <a:lnTo>
                    <a:pt x="13" y="43"/>
                  </a:lnTo>
                  <a:lnTo>
                    <a:pt x="21" y="43"/>
                  </a:lnTo>
                  <a:lnTo>
                    <a:pt x="28" y="41"/>
                  </a:lnTo>
                  <a:lnTo>
                    <a:pt x="35" y="40"/>
                  </a:lnTo>
                  <a:lnTo>
                    <a:pt x="41" y="39"/>
                  </a:lnTo>
                  <a:lnTo>
                    <a:pt x="47" y="38"/>
                  </a:lnTo>
                  <a:lnTo>
                    <a:pt x="53" y="37"/>
                  </a:lnTo>
                  <a:lnTo>
                    <a:pt x="59" y="34"/>
                  </a:lnTo>
                  <a:lnTo>
                    <a:pt x="64" y="33"/>
                  </a:lnTo>
                  <a:lnTo>
                    <a:pt x="69" y="31"/>
                  </a:lnTo>
                  <a:lnTo>
                    <a:pt x="74" y="28"/>
                  </a:lnTo>
                  <a:lnTo>
                    <a:pt x="80" y="26"/>
                  </a:lnTo>
                  <a:lnTo>
                    <a:pt x="85" y="23"/>
                  </a:lnTo>
                  <a:lnTo>
                    <a:pt x="90" y="19"/>
                  </a:lnTo>
                  <a:lnTo>
                    <a:pt x="96" y="17"/>
                  </a:lnTo>
                  <a:lnTo>
                    <a:pt x="101" y="13"/>
                  </a:lnTo>
                  <a:lnTo>
                    <a:pt x="89" y="0"/>
                  </a:lnTo>
                  <a:lnTo>
                    <a:pt x="84" y="4"/>
                  </a:lnTo>
                  <a:lnTo>
                    <a:pt x="78" y="6"/>
                  </a:lnTo>
                  <a:lnTo>
                    <a:pt x="74" y="9"/>
                  </a:lnTo>
                  <a:lnTo>
                    <a:pt x="68" y="11"/>
                  </a:lnTo>
                  <a:lnTo>
                    <a:pt x="62" y="13"/>
                  </a:lnTo>
                  <a:lnTo>
                    <a:pt x="58" y="16"/>
                  </a:lnTo>
                  <a:lnTo>
                    <a:pt x="53" y="18"/>
                  </a:lnTo>
                  <a:lnTo>
                    <a:pt x="48" y="20"/>
                  </a:lnTo>
                  <a:lnTo>
                    <a:pt x="43" y="21"/>
                  </a:lnTo>
                  <a:lnTo>
                    <a:pt x="38" y="23"/>
                  </a:lnTo>
                  <a:lnTo>
                    <a:pt x="32" y="24"/>
                  </a:lnTo>
                  <a:lnTo>
                    <a:pt x="26" y="26"/>
                  </a:lnTo>
                  <a:lnTo>
                    <a:pt x="20" y="26"/>
                  </a:lnTo>
                  <a:lnTo>
                    <a:pt x="13" y="27"/>
                  </a:lnTo>
                  <a:lnTo>
                    <a:pt x="6" y="27"/>
                  </a:lnTo>
                  <a:lnTo>
                    <a:pt x="0" y="28"/>
                  </a:lnTo>
                  <a:lnTo>
                    <a:pt x="6" y="43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48" name="Freeform 45"/>
            <p:cNvSpPr>
              <a:spLocks/>
            </p:cNvSpPr>
            <p:nvPr/>
          </p:nvSpPr>
          <p:spPr bwMode="auto">
            <a:xfrm>
              <a:off x="2978" y="1402"/>
              <a:ext cx="13" cy="20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3" y="0"/>
                </a:cxn>
                <a:cxn ang="0">
                  <a:pos x="2" y="4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2" y="14"/>
                </a:cxn>
                <a:cxn ang="0">
                  <a:pos x="5" y="15"/>
                </a:cxn>
                <a:cxn ang="0">
                  <a:pos x="8" y="18"/>
                </a:cxn>
                <a:cxn ang="0">
                  <a:pos x="13" y="17"/>
                </a:cxn>
                <a:cxn ang="0">
                  <a:pos x="7" y="0"/>
                </a:cxn>
              </a:cxnLst>
              <a:rect l="0" t="0" r="r" b="b"/>
              <a:pathLst>
                <a:path w="14" h="19">
                  <a:moveTo>
                    <a:pt x="7" y="0"/>
                  </a:moveTo>
                  <a:lnTo>
                    <a:pt x="3" y="0"/>
                  </a:lnTo>
                  <a:lnTo>
                    <a:pt x="2" y="4"/>
                  </a:lnTo>
                  <a:lnTo>
                    <a:pt x="0" y="7"/>
                  </a:lnTo>
                  <a:lnTo>
                    <a:pt x="2" y="11"/>
                  </a:lnTo>
                  <a:lnTo>
                    <a:pt x="2" y="14"/>
                  </a:lnTo>
                  <a:lnTo>
                    <a:pt x="5" y="15"/>
                  </a:lnTo>
                  <a:lnTo>
                    <a:pt x="8" y="18"/>
                  </a:lnTo>
                  <a:lnTo>
                    <a:pt x="13" y="17"/>
                  </a:lnTo>
                  <a:lnTo>
                    <a:pt x="7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49" name="Freeform 46"/>
            <p:cNvSpPr>
              <a:spLocks/>
            </p:cNvSpPr>
            <p:nvPr/>
          </p:nvSpPr>
          <p:spPr bwMode="auto">
            <a:xfrm>
              <a:off x="3103" y="1488"/>
              <a:ext cx="17" cy="18"/>
            </a:xfrm>
            <a:custGeom>
              <a:avLst/>
              <a:gdLst/>
              <a:ahLst/>
              <a:cxnLst>
                <a:cxn ang="0">
                  <a:pos x="15" y="18"/>
                </a:cxn>
                <a:cxn ang="0">
                  <a:pos x="17" y="13"/>
                </a:cxn>
                <a:cxn ang="0">
                  <a:pos x="17" y="7"/>
                </a:cxn>
                <a:cxn ang="0">
                  <a:pos x="16" y="4"/>
                </a:cxn>
                <a:cxn ang="0">
                  <a:pos x="15" y="1"/>
                </a:cxn>
                <a:cxn ang="0">
                  <a:pos x="10" y="0"/>
                </a:cxn>
                <a:cxn ang="0">
                  <a:pos x="7" y="0"/>
                </a:cxn>
                <a:cxn ang="0">
                  <a:pos x="4" y="2"/>
                </a:cxn>
                <a:cxn ang="0">
                  <a:pos x="0" y="5"/>
                </a:cxn>
                <a:cxn ang="0">
                  <a:pos x="15" y="18"/>
                </a:cxn>
              </a:cxnLst>
              <a:rect l="0" t="0" r="r" b="b"/>
              <a:pathLst>
                <a:path w="18" h="19">
                  <a:moveTo>
                    <a:pt x="15" y="18"/>
                  </a:moveTo>
                  <a:lnTo>
                    <a:pt x="17" y="13"/>
                  </a:lnTo>
                  <a:lnTo>
                    <a:pt x="17" y="7"/>
                  </a:lnTo>
                  <a:lnTo>
                    <a:pt x="16" y="4"/>
                  </a:lnTo>
                  <a:lnTo>
                    <a:pt x="15" y="1"/>
                  </a:lnTo>
                  <a:lnTo>
                    <a:pt x="10" y="0"/>
                  </a:lnTo>
                  <a:lnTo>
                    <a:pt x="7" y="0"/>
                  </a:lnTo>
                  <a:lnTo>
                    <a:pt x="4" y="2"/>
                  </a:lnTo>
                  <a:lnTo>
                    <a:pt x="0" y="5"/>
                  </a:lnTo>
                  <a:lnTo>
                    <a:pt x="15" y="18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50" name="Freeform 47"/>
            <p:cNvSpPr>
              <a:spLocks/>
            </p:cNvSpPr>
            <p:nvPr/>
          </p:nvSpPr>
          <p:spPr bwMode="auto">
            <a:xfrm>
              <a:off x="3019" y="1488"/>
              <a:ext cx="103" cy="57"/>
            </a:xfrm>
            <a:custGeom>
              <a:avLst/>
              <a:gdLst/>
              <a:ahLst/>
              <a:cxnLst>
                <a:cxn ang="0">
                  <a:pos x="7" y="58"/>
                </a:cxn>
                <a:cxn ang="0">
                  <a:pos x="14" y="58"/>
                </a:cxn>
                <a:cxn ang="0">
                  <a:pos x="21" y="56"/>
                </a:cxn>
                <a:cxn ang="0">
                  <a:pos x="28" y="56"/>
                </a:cxn>
                <a:cxn ang="0">
                  <a:pos x="35" y="55"/>
                </a:cxn>
                <a:cxn ang="0">
                  <a:pos x="42" y="53"/>
                </a:cxn>
                <a:cxn ang="0">
                  <a:pos x="49" y="51"/>
                </a:cxn>
                <a:cxn ang="0">
                  <a:pos x="56" y="48"/>
                </a:cxn>
                <a:cxn ang="0">
                  <a:pos x="62" y="46"/>
                </a:cxn>
                <a:cxn ang="0">
                  <a:pos x="68" y="42"/>
                </a:cxn>
                <a:cxn ang="0">
                  <a:pos x="74" y="38"/>
                </a:cxn>
                <a:cxn ang="0">
                  <a:pos x="80" y="36"/>
                </a:cxn>
                <a:cxn ang="0">
                  <a:pos x="85" y="30"/>
                </a:cxn>
                <a:cxn ang="0">
                  <a:pos x="90" y="27"/>
                </a:cxn>
                <a:cxn ang="0">
                  <a:pos x="95" y="22"/>
                </a:cxn>
                <a:cxn ang="0">
                  <a:pos x="99" y="18"/>
                </a:cxn>
                <a:cxn ang="0">
                  <a:pos x="104" y="13"/>
                </a:cxn>
                <a:cxn ang="0">
                  <a:pos x="88" y="0"/>
                </a:cxn>
                <a:cxn ang="0">
                  <a:pos x="84" y="5"/>
                </a:cxn>
                <a:cxn ang="0">
                  <a:pos x="81" y="10"/>
                </a:cxn>
                <a:cxn ang="0">
                  <a:pos x="76" y="14"/>
                </a:cxn>
                <a:cxn ang="0">
                  <a:pos x="72" y="18"/>
                </a:cxn>
                <a:cxn ang="0">
                  <a:pos x="66" y="21"/>
                </a:cxn>
                <a:cxn ang="0">
                  <a:pos x="61" y="25"/>
                </a:cxn>
                <a:cxn ang="0">
                  <a:pos x="56" y="28"/>
                </a:cxn>
                <a:cxn ang="0">
                  <a:pos x="51" y="30"/>
                </a:cxn>
                <a:cxn ang="0">
                  <a:pos x="45" y="34"/>
                </a:cxn>
                <a:cxn ang="0">
                  <a:pos x="38" y="36"/>
                </a:cxn>
                <a:cxn ang="0">
                  <a:pos x="32" y="38"/>
                </a:cxn>
                <a:cxn ang="0">
                  <a:pos x="26" y="39"/>
                </a:cxn>
                <a:cxn ang="0">
                  <a:pos x="19" y="40"/>
                </a:cxn>
                <a:cxn ang="0">
                  <a:pos x="13" y="41"/>
                </a:cxn>
                <a:cxn ang="0">
                  <a:pos x="7" y="42"/>
                </a:cxn>
                <a:cxn ang="0">
                  <a:pos x="0" y="43"/>
                </a:cxn>
                <a:cxn ang="0">
                  <a:pos x="7" y="58"/>
                </a:cxn>
              </a:cxnLst>
              <a:rect l="0" t="0" r="r" b="b"/>
              <a:pathLst>
                <a:path w="105" h="59">
                  <a:moveTo>
                    <a:pt x="7" y="58"/>
                  </a:moveTo>
                  <a:lnTo>
                    <a:pt x="14" y="58"/>
                  </a:lnTo>
                  <a:lnTo>
                    <a:pt x="21" y="56"/>
                  </a:lnTo>
                  <a:lnTo>
                    <a:pt x="28" y="56"/>
                  </a:lnTo>
                  <a:lnTo>
                    <a:pt x="35" y="55"/>
                  </a:lnTo>
                  <a:lnTo>
                    <a:pt x="42" y="53"/>
                  </a:lnTo>
                  <a:lnTo>
                    <a:pt x="49" y="51"/>
                  </a:lnTo>
                  <a:lnTo>
                    <a:pt x="56" y="48"/>
                  </a:lnTo>
                  <a:lnTo>
                    <a:pt x="62" y="46"/>
                  </a:lnTo>
                  <a:lnTo>
                    <a:pt x="68" y="42"/>
                  </a:lnTo>
                  <a:lnTo>
                    <a:pt x="74" y="38"/>
                  </a:lnTo>
                  <a:lnTo>
                    <a:pt x="80" y="36"/>
                  </a:lnTo>
                  <a:lnTo>
                    <a:pt x="85" y="30"/>
                  </a:lnTo>
                  <a:lnTo>
                    <a:pt x="90" y="27"/>
                  </a:lnTo>
                  <a:lnTo>
                    <a:pt x="95" y="22"/>
                  </a:lnTo>
                  <a:lnTo>
                    <a:pt x="99" y="18"/>
                  </a:lnTo>
                  <a:lnTo>
                    <a:pt x="104" y="13"/>
                  </a:lnTo>
                  <a:lnTo>
                    <a:pt x="88" y="0"/>
                  </a:lnTo>
                  <a:lnTo>
                    <a:pt x="84" y="5"/>
                  </a:lnTo>
                  <a:lnTo>
                    <a:pt x="81" y="10"/>
                  </a:lnTo>
                  <a:lnTo>
                    <a:pt x="76" y="14"/>
                  </a:lnTo>
                  <a:lnTo>
                    <a:pt x="72" y="18"/>
                  </a:lnTo>
                  <a:lnTo>
                    <a:pt x="66" y="21"/>
                  </a:lnTo>
                  <a:lnTo>
                    <a:pt x="61" y="25"/>
                  </a:lnTo>
                  <a:lnTo>
                    <a:pt x="56" y="28"/>
                  </a:lnTo>
                  <a:lnTo>
                    <a:pt x="51" y="30"/>
                  </a:lnTo>
                  <a:lnTo>
                    <a:pt x="45" y="34"/>
                  </a:lnTo>
                  <a:lnTo>
                    <a:pt x="38" y="36"/>
                  </a:lnTo>
                  <a:lnTo>
                    <a:pt x="32" y="38"/>
                  </a:lnTo>
                  <a:lnTo>
                    <a:pt x="26" y="39"/>
                  </a:lnTo>
                  <a:lnTo>
                    <a:pt x="19" y="40"/>
                  </a:lnTo>
                  <a:lnTo>
                    <a:pt x="13" y="41"/>
                  </a:lnTo>
                  <a:lnTo>
                    <a:pt x="7" y="42"/>
                  </a:lnTo>
                  <a:lnTo>
                    <a:pt x="0" y="43"/>
                  </a:lnTo>
                  <a:lnTo>
                    <a:pt x="7" y="58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51" name="Freeform 48"/>
            <p:cNvSpPr>
              <a:spLocks/>
            </p:cNvSpPr>
            <p:nvPr/>
          </p:nvSpPr>
          <p:spPr bwMode="auto">
            <a:xfrm>
              <a:off x="2834" y="1495"/>
              <a:ext cx="191" cy="50"/>
            </a:xfrm>
            <a:custGeom>
              <a:avLst/>
              <a:gdLst/>
              <a:ahLst/>
              <a:cxnLst>
                <a:cxn ang="0">
                  <a:pos x="5" y="16"/>
                </a:cxn>
                <a:cxn ang="0">
                  <a:pos x="17" y="18"/>
                </a:cxn>
                <a:cxn ang="0">
                  <a:pos x="28" y="21"/>
                </a:cxn>
                <a:cxn ang="0">
                  <a:pos x="40" y="22"/>
                </a:cxn>
                <a:cxn ang="0">
                  <a:pos x="51" y="25"/>
                </a:cxn>
                <a:cxn ang="0">
                  <a:pos x="62" y="29"/>
                </a:cxn>
                <a:cxn ang="0">
                  <a:pos x="74" y="32"/>
                </a:cxn>
                <a:cxn ang="0">
                  <a:pos x="85" y="35"/>
                </a:cxn>
                <a:cxn ang="0">
                  <a:pos x="97" y="38"/>
                </a:cxn>
                <a:cxn ang="0">
                  <a:pos x="109" y="41"/>
                </a:cxn>
                <a:cxn ang="0">
                  <a:pos x="120" y="44"/>
                </a:cxn>
                <a:cxn ang="0">
                  <a:pos x="132" y="47"/>
                </a:cxn>
                <a:cxn ang="0">
                  <a:pos x="143" y="49"/>
                </a:cxn>
                <a:cxn ang="0">
                  <a:pos x="155" y="50"/>
                </a:cxn>
                <a:cxn ang="0">
                  <a:pos x="166" y="51"/>
                </a:cxn>
                <a:cxn ang="0">
                  <a:pos x="178" y="52"/>
                </a:cxn>
                <a:cxn ang="0">
                  <a:pos x="190" y="52"/>
                </a:cxn>
                <a:cxn ang="0">
                  <a:pos x="183" y="37"/>
                </a:cxn>
                <a:cxn ang="0">
                  <a:pos x="173" y="37"/>
                </a:cxn>
                <a:cxn ang="0">
                  <a:pos x="161" y="36"/>
                </a:cxn>
                <a:cxn ang="0">
                  <a:pos x="151" y="34"/>
                </a:cxn>
                <a:cxn ang="0">
                  <a:pos x="139" y="33"/>
                </a:cxn>
                <a:cxn ang="0">
                  <a:pos x="129" y="31"/>
                </a:cxn>
                <a:cxn ang="0">
                  <a:pos x="117" y="28"/>
                </a:cxn>
                <a:cxn ang="0">
                  <a:pos x="107" y="26"/>
                </a:cxn>
                <a:cxn ang="0">
                  <a:pos x="95" y="23"/>
                </a:cxn>
                <a:cxn ang="0">
                  <a:pos x="84" y="20"/>
                </a:cxn>
                <a:cxn ang="0">
                  <a:pos x="73" y="16"/>
                </a:cxn>
                <a:cxn ang="0">
                  <a:pos x="61" y="13"/>
                </a:cxn>
                <a:cxn ang="0">
                  <a:pos x="49" y="10"/>
                </a:cxn>
                <a:cxn ang="0">
                  <a:pos x="37" y="7"/>
                </a:cxn>
                <a:cxn ang="0">
                  <a:pos x="25" y="4"/>
                </a:cxn>
                <a:cxn ang="0">
                  <a:pos x="13" y="3"/>
                </a:cxn>
                <a:cxn ang="0">
                  <a:pos x="0" y="0"/>
                </a:cxn>
                <a:cxn ang="0">
                  <a:pos x="5" y="16"/>
                </a:cxn>
              </a:cxnLst>
              <a:rect l="0" t="0" r="r" b="b"/>
              <a:pathLst>
                <a:path w="191" h="53">
                  <a:moveTo>
                    <a:pt x="5" y="16"/>
                  </a:moveTo>
                  <a:lnTo>
                    <a:pt x="17" y="18"/>
                  </a:lnTo>
                  <a:lnTo>
                    <a:pt x="28" y="21"/>
                  </a:lnTo>
                  <a:lnTo>
                    <a:pt x="40" y="22"/>
                  </a:lnTo>
                  <a:lnTo>
                    <a:pt x="51" y="25"/>
                  </a:lnTo>
                  <a:lnTo>
                    <a:pt x="62" y="29"/>
                  </a:lnTo>
                  <a:lnTo>
                    <a:pt x="74" y="32"/>
                  </a:lnTo>
                  <a:lnTo>
                    <a:pt x="85" y="35"/>
                  </a:lnTo>
                  <a:lnTo>
                    <a:pt x="97" y="38"/>
                  </a:lnTo>
                  <a:lnTo>
                    <a:pt x="109" y="41"/>
                  </a:lnTo>
                  <a:lnTo>
                    <a:pt x="120" y="44"/>
                  </a:lnTo>
                  <a:lnTo>
                    <a:pt x="132" y="47"/>
                  </a:lnTo>
                  <a:lnTo>
                    <a:pt x="143" y="49"/>
                  </a:lnTo>
                  <a:lnTo>
                    <a:pt x="155" y="50"/>
                  </a:lnTo>
                  <a:lnTo>
                    <a:pt x="166" y="51"/>
                  </a:lnTo>
                  <a:lnTo>
                    <a:pt x="178" y="52"/>
                  </a:lnTo>
                  <a:lnTo>
                    <a:pt x="190" y="52"/>
                  </a:lnTo>
                  <a:lnTo>
                    <a:pt x="183" y="37"/>
                  </a:lnTo>
                  <a:lnTo>
                    <a:pt x="173" y="37"/>
                  </a:lnTo>
                  <a:lnTo>
                    <a:pt x="161" y="36"/>
                  </a:lnTo>
                  <a:lnTo>
                    <a:pt x="151" y="34"/>
                  </a:lnTo>
                  <a:lnTo>
                    <a:pt x="139" y="33"/>
                  </a:lnTo>
                  <a:lnTo>
                    <a:pt x="129" y="31"/>
                  </a:lnTo>
                  <a:lnTo>
                    <a:pt x="117" y="28"/>
                  </a:lnTo>
                  <a:lnTo>
                    <a:pt x="107" y="26"/>
                  </a:lnTo>
                  <a:lnTo>
                    <a:pt x="95" y="23"/>
                  </a:lnTo>
                  <a:lnTo>
                    <a:pt x="84" y="20"/>
                  </a:lnTo>
                  <a:lnTo>
                    <a:pt x="73" y="16"/>
                  </a:lnTo>
                  <a:lnTo>
                    <a:pt x="61" y="13"/>
                  </a:lnTo>
                  <a:lnTo>
                    <a:pt x="49" y="10"/>
                  </a:lnTo>
                  <a:lnTo>
                    <a:pt x="37" y="7"/>
                  </a:lnTo>
                  <a:lnTo>
                    <a:pt x="25" y="4"/>
                  </a:lnTo>
                  <a:lnTo>
                    <a:pt x="13" y="3"/>
                  </a:lnTo>
                  <a:lnTo>
                    <a:pt x="0" y="0"/>
                  </a:lnTo>
                  <a:lnTo>
                    <a:pt x="5" y="16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52" name="Freeform 49"/>
            <p:cNvSpPr>
              <a:spLocks/>
            </p:cNvSpPr>
            <p:nvPr/>
          </p:nvSpPr>
          <p:spPr bwMode="auto">
            <a:xfrm>
              <a:off x="2763" y="1491"/>
              <a:ext cx="75" cy="23"/>
            </a:xfrm>
            <a:custGeom>
              <a:avLst/>
              <a:gdLst/>
              <a:ahLst/>
              <a:cxnLst>
                <a:cxn ang="0">
                  <a:pos x="16" y="22"/>
                </a:cxn>
                <a:cxn ang="0">
                  <a:pos x="17" y="19"/>
                </a:cxn>
                <a:cxn ang="0">
                  <a:pos x="19" y="19"/>
                </a:cxn>
                <a:cxn ang="0">
                  <a:pos x="22" y="17"/>
                </a:cxn>
                <a:cxn ang="0">
                  <a:pos x="25" y="17"/>
                </a:cxn>
                <a:cxn ang="0">
                  <a:pos x="28" y="16"/>
                </a:cxn>
                <a:cxn ang="0">
                  <a:pos x="32" y="15"/>
                </a:cxn>
                <a:cxn ang="0">
                  <a:pos x="36" y="15"/>
                </a:cxn>
                <a:cxn ang="0">
                  <a:pos x="40" y="16"/>
                </a:cxn>
                <a:cxn ang="0">
                  <a:pos x="44" y="16"/>
                </a:cxn>
                <a:cxn ang="0">
                  <a:pos x="49" y="16"/>
                </a:cxn>
                <a:cxn ang="0">
                  <a:pos x="53" y="17"/>
                </a:cxn>
                <a:cxn ang="0">
                  <a:pos x="58" y="17"/>
                </a:cxn>
                <a:cxn ang="0">
                  <a:pos x="62" y="18"/>
                </a:cxn>
                <a:cxn ang="0">
                  <a:pos x="67" y="19"/>
                </a:cxn>
                <a:cxn ang="0">
                  <a:pos x="71" y="19"/>
                </a:cxn>
                <a:cxn ang="0">
                  <a:pos x="76" y="19"/>
                </a:cxn>
                <a:cxn ang="0">
                  <a:pos x="71" y="4"/>
                </a:cxn>
                <a:cxn ang="0">
                  <a:pos x="67" y="4"/>
                </a:cxn>
                <a:cxn ang="0">
                  <a:pos x="64" y="4"/>
                </a:cxn>
                <a:cxn ang="0">
                  <a:pos x="59" y="2"/>
                </a:cxn>
                <a:cxn ang="0">
                  <a:pos x="54" y="2"/>
                </a:cxn>
                <a:cxn ang="0">
                  <a:pos x="48" y="0"/>
                </a:cxn>
                <a:cxn ang="0">
                  <a:pos x="44" y="1"/>
                </a:cxn>
                <a:cxn ang="0">
                  <a:pos x="39" y="0"/>
                </a:cxn>
                <a:cxn ang="0">
                  <a:pos x="33" y="0"/>
                </a:cxn>
                <a:cxn ang="0">
                  <a:pos x="29" y="0"/>
                </a:cxn>
                <a:cxn ang="0">
                  <a:pos x="25" y="0"/>
                </a:cxn>
                <a:cxn ang="0">
                  <a:pos x="19" y="1"/>
                </a:cxn>
                <a:cxn ang="0">
                  <a:pos x="15" y="1"/>
                </a:cxn>
                <a:cxn ang="0">
                  <a:pos x="10" y="3"/>
                </a:cxn>
                <a:cxn ang="0">
                  <a:pos x="6" y="4"/>
                </a:cxn>
                <a:cxn ang="0">
                  <a:pos x="4" y="6"/>
                </a:cxn>
                <a:cxn ang="0">
                  <a:pos x="0" y="10"/>
                </a:cxn>
                <a:cxn ang="0">
                  <a:pos x="16" y="22"/>
                </a:cxn>
              </a:cxnLst>
              <a:rect l="0" t="0" r="r" b="b"/>
              <a:pathLst>
                <a:path w="77" h="23">
                  <a:moveTo>
                    <a:pt x="16" y="22"/>
                  </a:moveTo>
                  <a:lnTo>
                    <a:pt x="17" y="19"/>
                  </a:lnTo>
                  <a:lnTo>
                    <a:pt x="19" y="19"/>
                  </a:lnTo>
                  <a:lnTo>
                    <a:pt x="22" y="17"/>
                  </a:lnTo>
                  <a:lnTo>
                    <a:pt x="25" y="17"/>
                  </a:lnTo>
                  <a:lnTo>
                    <a:pt x="28" y="16"/>
                  </a:lnTo>
                  <a:lnTo>
                    <a:pt x="32" y="15"/>
                  </a:lnTo>
                  <a:lnTo>
                    <a:pt x="36" y="15"/>
                  </a:lnTo>
                  <a:lnTo>
                    <a:pt x="40" y="16"/>
                  </a:lnTo>
                  <a:lnTo>
                    <a:pt x="44" y="16"/>
                  </a:lnTo>
                  <a:lnTo>
                    <a:pt x="49" y="16"/>
                  </a:lnTo>
                  <a:lnTo>
                    <a:pt x="53" y="17"/>
                  </a:lnTo>
                  <a:lnTo>
                    <a:pt x="58" y="17"/>
                  </a:lnTo>
                  <a:lnTo>
                    <a:pt x="62" y="18"/>
                  </a:lnTo>
                  <a:lnTo>
                    <a:pt x="67" y="19"/>
                  </a:lnTo>
                  <a:lnTo>
                    <a:pt x="71" y="19"/>
                  </a:lnTo>
                  <a:lnTo>
                    <a:pt x="76" y="19"/>
                  </a:lnTo>
                  <a:lnTo>
                    <a:pt x="71" y="4"/>
                  </a:lnTo>
                  <a:lnTo>
                    <a:pt x="67" y="4"/>
                  </a:lnTo>
                  <a:lnTo>
                    <a:pt x="64" y="4"/>
                  </a:lnTo>
                  <a:lnTo>
                    <a:pt x="59" y="2"/>
                  </a:lnTo>
                  <a:lnTo>
                    <a:pt x="54" y="2"/>
                  </a:lnTo>
                  <a:lnTo>
                    <a:pt x="48" y="0"/>
                  </a:lnTo>
                  <a:lnTo>
                    <a:pt x="44" y="1"/>
                  </a:lnTo>
                  <a:lnTo>
                    <a:pt x="39" y="0"/>
                  </a:lnTo>
                  <a:lnTo>
                    <a:pt x="33" y="0"/>
                  </a:lnTo>
                  <a:lnTo>
                    <a:pt x="29" y="0"/>
                  </a:lnTo>
                  <a:lnTo>
                    <a:pt x="25" y="0"/>
                  </a:lnTo>
                  <a:lnTo>
                    <a:pt x="19" y="1"/>
                  </a:lnTo>
                  <a:lnTo>
                    <a:pt x="15" y="1"/>
                  </a:lnTo>
                  <a:lnTo>
                    <a:pt x="10" y="3"/>
                  </a:lnTo>
                  <a:lnTo>
                    <a:pt x="6" y="4"/>
                  </a:lnTo>
                  <a:lnTo>
                    <a:pt x="4" y="6"/>
                  </a:lnTo>
                  <a:lnTo>
                    <a:pt x="0" y="10"/>
                  </a:lnTo>
                  <a:lnTo>
                    <a:pt x="16" y="22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53" name="Freeform 50"/>
            <p:cNvSpPr>
              <a:spLocks/>
            </p:cNvSpPr>
            <p:nvPr/>
          </p:nvSpPr>
          <p:spPr bwMode="auto">
            <a:xfrm>
              <a:off x="2761" y="1497"/>
              <a:ext cx="17" cy="23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2" y="5"/>
                </a:cxn>
                <a:cxn ang="0">
                  <a:pos x="0" y="10"/>
                </a:cxn>
                <a:cxn ang="0">
                  <a:pos x="2" y="15"/>
                </a:cxn>
                <a:cxn ang="0">
                  <a:pos x="4" y="17"/>
                </a:cxn>
                <a:cxn ang="0">
                  <a:pos x="7" y="19"/>
                </a:cxn>
                <a:cxn ang="0">
                  <a:pos x="10" y="19"/>
                </a:cxn>
                <a:cxn ang="0">
                  <a:pos x="14" y="18"/>
                </a:cxn>
                <a:cxn ang="0">
                  <a:pos x="18" y="15"/>
                </a:cxn>
                <a:cxn ang="0">
                  <a:pos x="3" y="0"/>
                </a:cxn>
              </a:cxnLst>
              <a:rect l="0" t="0" r="r" b="b"/>
              <a:pathLst>
                <a:path w="19" h="20">
                  <a:moveTo>
                    <a:pt x="3" y="0"/>
                  </a:moveTo>
                  <a:lnTo>
                    <a:pt x="2" y="5"/>
                  </a:lnTo>
                  <a:lnTo>
                    <a:pt x="0" y="10"/>
                  </a:lnTo>
                  <a:lnTo>
                    <a:pt x="2" y="15"/>
                  </a:lnTo>
                  <a:lnTo>
                    <a:pt x="4" y="17"/>
                  </a:lnTo>
                  <a:lnTo>
                    <a:pt x="7" y="19"/>
                  </a:lnTo>
                  <a:lnTo>
                    <a:pt x="10" y="19"/>
                  </a:lnTo>
                  <a:lnTo>
                    <a:pt x="14" y="18"/>
                  </a:lnTo>
                  <a:lnTo>
                    <a:pt x="18" y="15"/>
                  </a:lnTo>
                  <a:lnTo>
                    <a:pt x="3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54" name="Freeform 51"/>
            <p:cNvSpPr>
              <a:spLocks/>
            </p:cNvSpPr>
            <p:nvPr/>
          </p:nvSpPr>
          <p:spPr bwMode="auto">
            <a:xfrm>
              <a:off x="2875" y="1372"/>
              <a:ext cx="13" cy="20"/>
            </a:xfrm>
            <a:custGeom>
              <a:avLst/>
              <a:gdLst/>
              <a:ahLst/>
              <a:cxnLst>
                <a:cxn ang="0">
                  <a:pos x="10" y="18"/>
                </a:cxn>
                <a:cxn ang="0">
                  <a:pos x="13" y="14"/>
                </a:cxn>
                <a:cxn ang="0">
                  <a:pos x="14" y="11"/>
                </a:cxn>
                <a:cxn ang="0">
                  <a:pos x="13" y="6"/>
                </a:cxn>
                <a:cxn ang="0">
                  <a:pos x="12" y="4"/>
                </a:cxn>
                <a:cxn ang="0">
                  <a:pos x="10" y="1"/>
                </a:cxn>
                <a:cxn ang="0">
                  <a:pos x="7" y="0"/>
                </a:cxn>
                <a:cxn ang="0">
                  <a:pos x="3" y="0"/>
                </a:cxn>
                <a:cxn ang="0">
                  <a:pos x="0" y="3"/>
                </a:cxn>
                <a:cxn ang="0">
                  <a:pos x="10" y="18"/>
                </a:cxn>
              </a:cxnLst>
              <a:rect l="0" t="0" r="r" b="b"/>
              <a:pathLst>
                <a:path w="15" h="19">
                  <a:moveTo>
                    <a:pt x="10" y="18"/>
                  </a:moveTo>
                  <a:lnTo>
                    <a:pt x="13" y="14"/>
                  </a:lnTo>
                  <a:lnTo>
                    <a:pt x="14" y="11"/>
                  </a:lnTo>
                  <a:lnTo>
                    <a:pt x="13" y="6"/>
                  </a:lnTo>
                  <a:lnTo>
                    <a:pt x="12" y="4"/>
                  </a:lnTo>
                  <a:lnTo>
                    <a:pt x="10" y="1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3"/>
                  </a:lnTo>
                  <a:lnTo>
                    <a:pt x="10" y="18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55" name="Freeform 52"/>
            <p:cNvSpPr>
              <a:spLocks/>
            </p:cNvSpPr>
            <p:nvPr/>
          </p:nvSpPr>
          <p:spPr bwMode="auto">
            <a:xfrm>
              <a:off x="2806" y="1372"/>
              <a:ext cx="82" cy="34"/>
            </a:xfrm>
            <a:custGeom>
              <a:avLst/>
              <a:gdLst/>
              <a:ahLst/>
              <a:cxnLst>
                <a:cxn ang="0">
                  <a:pos x="3" y="31"/>
                </a:cxn>
                <a:cxn ang="0">
                  <a:pos x="9" y="32"/>
                </a:cxn>
                <a:cxn ang="0">
                  <a:pos x="14" y="32"/>
                </a:cxn>
                <a:cxn ang="0">
                  <a:pos x="21" y="33"/>
                </a:cxn>
                <a:cxn ang="0">
                  <a:pos x="25" y="33"/>
                </a:cxn>
                <a:cxn ang="0">
                  <a:pos x="30" y="32"/>
                </a:cxn>
                <a:cxn ang="0">
                  <a:pos x="35" y="32"/>
                </a:cxn>
                <a:cxn ang="0">
                  <a:pos x="40" y="32"/>
                </a:cxn>
                <a:cxn ang="0">
                  <a:pos x="45" y="30"/>
                </a:cxn>
                <a:cxn ang="0">
                  <a:pos x="50" y="30"/>
                </a:cxn>
                <a:cxn ang="0">
                  <a:pos x="55" y="28"/>
                </a:cxn>
                <a:cxn ang="0">
                  <a:pos x="58" y="26"/>
                </a:cxn>
                <a:cxn ang="0">
                  <a:pos x="63" y="24"/>
                </a:cxn>
                <a:cxn ang="0">
                  <a:pos x="68" y="21"/>
                </a:cxn>
                <a:cxn ang="0">
                  <a:pos x="72" y="20"/>
                </a:cxn>
                <a:cxn ang="0">
                  <a:pos x="76" y="16"/>
                </a:cxn>
                <a:cxn ang="0">
                  <a:pos x="81" y="13"/>
                </a:cxn>
                <a:cxn ang="0">
                  <a:pos x="68" y="0"/>
                </a:cxn>
                <a:cxn ang="0">
                  <a:pos x="64" y="2"/>
                </a:cxn>
                <a:cxn ang="0">
                  <a:pos x="60" y="4"/>
                </a:cxn>
                <a:cxn ang="0">
                  <a:pos x="56" y="7"/>
                </a:cxn>
                <a:cxn ang="0">
                  <a:pos x="52" y="9"/>
                </a:cxn>
                <a:cxn ang="0">
                  <a:pos x="48" y="11"/>
                </a:cxn>
                <a:cxn ang="0">
                  <a:pos x="43" y="13"/>
                </a:cxn>
                <a:cxn ang="0">
                  <a:pos x="39" y="14"/>
                </a:cxn>
                <a:cxn ang="0">
                  <a:pos x="35" y="15"/>
                </a:cxn>
                <a:cxn ang="0">
                  <a:pos x="32" y="16"/>
                </a:cxn>
                <a:cxn ang="0">
                  <a:pos x="27" y="16"/>
                </a:cxn>
                <a:cxn ang="0">
                  <a:pos x="23" y="17"/>
                </a:cxn>
                <a:cxn ang="0">
                  <a:pos x="19" y="17"/>
                </a:cxn>
                <a:cxn ang="0">
                  <a:pos x="14" y="17"/>
                </a:cxn>
                <a:cxn ang="0">
                  <a:pos x="10" y="17"/>
                </a:cxn>
                <a:cxn ang="0">
                  <a:pos x="6" y="16"/>
                </a:cxn>
                <a:cxn ang="0">
                  <a:pos x="0" y="15"/>
                </a:cxn>
                <a:cxn ang="0">
                  <a:pos x="3" y="31"/>
                </a:cxn>
              </a:cxnLst>
              <a:rect l="0" t="0" r="r" b="b"/>
              <a:pathLst>
                <a:path w="82" h="34">
                  <a:moveTo>
                    <a:pt x="3" y="31"/>
                  </a:moveTo>
                  <a:lnTo>
                    <a:pt x="9" y="32"/>
                  </a:lnTo>
                  <a:lnTo>
                    <a:pt x="14" y="32"/>
                  </a:lnTo>
                  <a:lnTo>
                    <a:pt x="21" y="33"/>
                  </a:lnTo>
                  <a:lnTo>
                    <a:pt x="25" y="33"/>
                  </a:lnTo>
                  <a:lnTo>
                    <a:pt x="30" y="32"/>
                  </a:lnTo>
                  <a:lnTo>
                    <a:pt x="35" y="32"/>
                  </a:lnTo>
                  <a:lnTo>
                    <a:pt x="40" y="32"/>
                  </a:lnTo>
                  <a:lnTo>
                    <a:pt x="45" y="30"/>
                  </a:lnTo>
                  <a:lnTo>
                    <a:pt x="50" y="30"/>
                  </a:lnTo>
                  <a:lnTo>
                    <a:pt x="55" y="28"/>
                  </a:lnTo>
                  <a:lnTo>
                    <a:pt x="58" y="26"/>
                  </a:lnTo>
                  <a:lnTo>
                    <a:pt x="63" y="24"/>
                  </a:lnTo>
                  <a:lnTo>
                    <a:pt x="68" y="21"/>
                  </a:lnTo>
                  <a:lnTo>
                    <a:pt x="72" y="20"/>
                  </a:lnTo>
                  <a:lnTo>
                    <a:pt x="76" y="16"/>
                  </a:lnTo>
                  <a:lnTo>
                    <a:pt x="81" y="13"/>
                  </a:lnTo>
                  <a:lnTo>
                    <a:pt x="68" y="0"/>
                  </a:lnTo>
                  <a:lnTo>
                    <a:pt x="64" y="2"/>
                  </a:lnTo>
                  <a:lnTo>
                    <a:pt x="60" y="4"/>
                  </a:lnTo>
                  <a:lnTo>
                    <a:pt x="56" y="7"/>
                  </a:lnTo>
                  <a:lnTo>
                    <a:pt x="52" y="9"/>
                  </a:lnTo>
                  <a:lnTo>
                    <a:pt x="48" y="11"/>
                  </a:lnTo>
                  <a:lnTo>
                    <a:pt x="43" y="13"/>
                  </a:lnTo>
                  <a:lnTo>
                    <a:pt x="39" y="14"/>
                  </a:lnTo>
                  <a:lnTo>
                    <a:pt x="35" y="15"/>
                  </a:lnTo>
                  <a:lnTo>
                    <a:pt x="32" y="16"/>
                  </a:lnTo>
                  <a:lnTo>
                    <a:pt x="27" y="16"/>
                  </a:lnTo>
                  <a:lnTo>
                    <a:pt x="23" y="17"/>
                  </a:lnTo>
                  <a:lnTo>
                    <a:pt x="19" y="17"/>
                  </a:lnTo>
                  <a:lnTo>
                    <a:pt x="14" y="17"/>
                  </a:lnTo>
                  <a:lnTo>
                    <a:pt x="10" y="17"/>
                  </a:lnTo>
                  <a:lnTo>
                    <a:pt x="6" y="16"/>
                  </a:lnTo>
                  <a:lnTo>
                    <a:pt x="0" y="15"/>
                  </a:lnTo>
                  <a:lnTo>
                    <a:pt x="3" y="31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56" name="Freeform 53"/>
            <p:cNvSpPr>
              <a:spLocks/>
            </p:cNvSpPr>
            <p:nvPr/>
          </p:nvSpPr>
          <p:spPr bwMode="auto">
            <a:xfrm>
              <a:off x="2800" y="1388"/>
              <a:ext cx="13" cy="18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6" y="1"/>
                </a:cxn>
                <a:cxn ang="0">
                  <a:pos x="2" y="2"/>
                </a:cxn>
                <a:cxn ang="0">
                  <a:pos x="0" y="4"/>
                </a:cxn>
                <a:cxn ang="0">
                  <a:pos x="1" y="7"/>
                </a:cxn>
                <a:cxn ang="0">
                  <a:pos x="1" y="10"/>
                </a:cxn>
                <a:cxn ang="0">
                  <a:pos x="3" y="13"/>
                </a:cxn>
                <a:cxn ang="0">
                  <a:pos x="7" y="16"/>
                </a:cxn>
                <a:cxn ang="0">
                  <a:pos x="12" y="17"/>
                </a:cxn>
                <a:cxn ang="0">
                  <a:pos x="9" y="0"/>
                </a:cxn>
              </a:cxnLst>
              <a:rect l="0" t="0" r="r" b="b"/>
              <a:pathLst>
                <a:path w="13" h="18">
                  <a:moveTo>
                    <a:pt x="9" y="0"/>
                  </a:moveTo>
                  <a:lnTo>
                    <a:pt x="6" y="1"/>
                  </a:lnTo>
                  <a:lnTo>
                    <a:pt x="2" y="2"/>
                  </a:lnTo>
                  <a:lnTo>
                    <a:pt x="0" y="4"/>
                  </a:lnTo>
                  <a:lnTo>
                    <a:pt x="1" y="7"/>
                  </a:lnTo>
                  <a:lnTo>
                    <a:pt x="1" y="10"/>
                  </a:lnTo>
                  <a:lnTo>
                    <a:pt x="3" y="13"/>
                  </a:lnTo>
                  <a:lnTo>
                    <a:pt x="7" y="16"/>
                  </a:lnTo>
                  <a:lnTo>
                    <a:pt x="12" y="17"/>
                  </a:lnTo>
                  <a:lnTo>
                    <a:pt x="9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57" name="Freeform 54"/>
            <p:cNvSpPr>
              <a:spLocks/>
            </p:cNvSpPr>
            <p:nvPr/>
          </p:nvSpPr>
          <p:spPr bwMode="auto">
            <a:xfrm>
              <a:off x="3225" y="1597"/>
              <a:ext cx="15" cy="18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2" y="2"/>
                </a:cxn>
                <a:cxn ang="0">
                  <a:pos x="1" y="5"/>
                </a:cxn>
                <a:cxn ang="0">
                  <a:pos x="0" y="7"/>
                </a:cxn>
                <a:cxn ang="0">
                  <a:pos x="1" y="11"/>
                </a:cxn>
                <a:cxn ang="0">
                  <a:pos x="2" y="14"/>
                </a:cxn>
                <a:cxn ang="0">
                  <a:pos x="6" y="16"/>
                </a:cxn>
                <a:cxn ang="0">
                  <a:pos x="8" y="18"/>
                </a:cxn>
                <a:cxn ang="0">
                  <a:pos x="13" y="18"/>
                </a:cxn>
                <a:cxn ang="0">
                  <a:pos x="6" y="0"/>
                </a:cxn>
              </a:cxnLst>
              <a:rect l="0" t="0" r="r" b="b"/>
              <a:pathLst>
                <a:path w="14" h="19">
                  <a:moveTo>
                    <a:pt x="6" y="0"/>
                  </a:moveTo>
                  <a:lnTo>
                    <a:pt x="2" y="2"/>
                  </a:lnTo>
                  <a:lnTo>
                    <a:pt x="1" y="5"/>
                  </a:lnTo>
                  <a:lnTo>
                    <a:pt x="0" y="7"/>
                  </a:lnTo>
                  <a:lnTo>
                    <a:pt x="1" y="11"/>
                  </a:lnTo>
                  <a:lnTo>
                    <a:pt x="2" y="14"/>
                  </a:lnTo>
                  <a:lnTo>
                    <a:pt x="6" y="16"/>
                  </a:lnTo>
                  <a:lnTo>
                    <a:pt x="8" y="18"/>
                  </a:lnTo>
                  <a:lnTo>
                    <a:pt x="13" y="18"/>
                  </a:lnTo>
                  <a:lnTo>
                    <a:pt x="6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58" name="Freeform 55"/>
            <p:cNvSpPr>
              <a:spLocks/>
            </p:cNvSpPr>
            <p:nvPr/>
          </p:nvSpPr>
          <p:spPr bwMode="auto">
            <a:xfrm>
              <a:off x="3232" y="1563"/>
              <a:ext cx="75" cy="50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54" y="7"/>
                </a:cxn>
                <a:cxn ang="0">
                  <a:pos x="47" y="14"/>
                </a:cxn>
                <a:cxn ang="0">
                  <a:pos x="39" y="19"/>
                </a:cxn>
                <a:cxn ang="0">
                  <a:pos x="33" y="24"/>
                </a:cxn>
                <a:cxn ang="0">
                  <a:pos x="25" y="28"/>
                </a:cxn>
                <a:cxn ang="0">
                  <a:pos x="18" y="29"/>
                </a:cxn>
                <a:cxn ang="0">
                  <a:pos x="9" y="32"/>
                </a:cxn>
                <a:cxn ang="0">
                  <a:pos x="0" y="33"/>
                </a:cxn>
                <a:cxn ang="0">
                  <a:pos x="7" y="48"/>
                </a:cxn>
                <a:cxn ang="0">
                  <a:pos x="17" y="47"/>
                </a:cxn>
                <a:cxn ang="0">
                  <a:pos x="28" y="45"/>
                </a:cxn>
                <a:cxn ang="0">
                  <a:pos x="36" y="43"/>
                </a:cxn>
                <a:cxn ang="0">
                  <a:pos x="45" y="38"/>
                </a:cxn>
                <a:cxn ang="0">
                  <a:pos x="53" y="34"/>
                </a:cxn>
                <a:cxn ang="0">
                  <a:pos x="61" y="28"/>
                </a:cxn>
                <a:cxn ang="0">
                  <a:pos x="68" y="20"/>
                </a:cxn>
                <a:cxn ang="0">
                  <a:pos x="74" y="12"/>
                </a:cxn>
                <a:cxn ang="0">
                  <a:pos x="59" y="0"/>
                </a:cxn>
              </a:cxnLst>
              <a:rect l="0" t="0" r="r" b="b"/>
              <a:pathLst>
                <a:path w="75" h="49">
                  <a:moveTo>
                    <a:pt x="59" y="0"/>
                  </a:moveTo>
                  <a:lnTo>
                    <a:pt x="54" y="7"/>
                  </a:lnTo>
                  <a:lnTo>
                    <a:pt x="47" y="14"/>
                  </a:lnTo>
                  <a:lnTo>
                    <a:pt x="39" y="19"/>
                  </a:lnTo>
                  <a:lnTo>
                    <a:pt x="33" y="24"/>
                  </a:lnTo>
                  <a:lnTo>
                    <a:pt x="25" y="28"/>
                  </a:lnTo>
                  <a:lnTo>
                    <a:pt x="18" y="29"/>
                  </a:lnTo>
                  <a:lnTo>
                    <a:pt x="9" y="32"/>
                  </a:lnTo>
                  <a:lnTo>
                    <a:pt x="0" y="33"/>
                  </a:lnTo>
                  <a:lnTo>
                    <a:pt x="7" y="48"/>
                  </a:lnTo>
                  <a:lnTo>
                    <a:pt x="17" y="47"/>
                  </a:lnTo>
                  <a:lnTo>
                    <a:pt x="28" y="45"/>
                  </a:lnTo>
                  <a:lnTo>
                    <a:pt x="36" y="43"/>
                  </a:lnTo>
                  <a:lnTo>
                    <a:pt x="45" y="38"/>
                  </a:lnTo>
                  <a:lnTo>
                    <a:pt x="53" y="34"/>
                  </a:lnTo>
                  <a:lnTo>
                    <a:pt x="61" y="28"/>
                  </a:lnTo>
                  <a:lnTo>
                    <a:pt x="68" y="20"/>
                  </a:lnTo>
                  <a:lnTo>
                    <a:pt x="74" y="12"/>
                  </a:lnTo>
                  <a:lnTo>
                    <a:pt x="59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59" name="Freeform 56"/>
            <p:cNvSpPr>
              <a:spLocks/>
            </p:cNvSpPr>
            <p:nvPr/>
          </p:nvSpPr>
          <p:spPr bwMode="auto">
            <a:xfrm>
              <a:off x="3290" y="1561"/>
              <a:ext cx="17" cy="23"/>
            </a:xfrm>
            <a:custGeom>
              <a:avLst/>
              <a:gdLst/>
              <a:ahLst/>
              <a:cxnLst>
                <a:cxn ang="0">
                  <a:pos x="14" y="20"/>
                </a:cxn>
                <a:cxn ang="0">
                  <a:pos x="17" y="14"/>
                </a:cxn>
                <a:cxn ang="0">
                  <a:pos x="17" y="9"/>
                </a:cxn>
                <a:cxn ang="0">
                  <a:pos x="16" y="5"/>
                </a:cxn>
                <a:cxn ang="0">
                  <a:pos x="14" y="3"/>
                </a:cxn>
                <a:cxn ang="0">
                  <a:pos x="11" y="0"/>
                </a:cxn>
                <a:cxn ang="0">
                  <a:pos x="7" y="0"/>
                </a:cxn>
                <a:cxn ang="0">
                  <a:pos x="4" y="2"/>
                </a:cxn>
                <a:cxn ang="0">
                  <a:pos x="0" y="7"/>
                </a:cxn>
                <a:cxn ang="0">
                  <a:pos x="14" y="20"/>
                </a:cxn>
              </a:cxnLst>
              <a:rect l="0" t="0" r="r" b="b"/>
              <a:pathLst>
                <a:path w="18" h="21">
                  <a:moveTo>
                    <a:pt x="14" y="20"/>
                  </a:moveTo>
                  <a:lnTo>
                    <a:pt x="17" y="14"/>
                  </a:lnTo>
                  <a:lnTo>
                    <a:pt x="17" y="9"/>
                  </a:lnTo>
                  <a:lnTo>
                    <a:pt x="16" y="5"/>
                  </a:lnTo>
                  <a:lnTo>
                    <a:pt x="14" y="3"/>
                  </a:lnTo>
                  <a:lnTo>
                    <a:pt x="11" y="0"/>
                  </a:lnTo>
                  <a:lnTo>
                    <a:pt x="7" y="0"/>
                  </a:lnTo>
                  <a:lnTo>
                    <a:pt x="4" y="2"/>
                  </a:lnTo>
                  <a:lnTo>
                    <a:pt x="0" y="7"/>
                  </a:lnTo>
                  <a:lnTo>
                    <a:pt x="14" y="2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60" name="Freeform 57"/>
            <p:cNvSpPr>
              <a:spLocks/>
            </p:cNvSpPr>
            <p:nvPr/>
          </p:nvSpPr>
          <p:spPr bwMode="auto">
            <a:xfrm>
              <a:off x="3202" y="1777"/>
              <a:ext cx="17" cy="18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2" y="3"/>
                </a:cxn>
                <a:cxn ang="0">
                  <a:pos x="1" y="6"/>
                </a:cxn>
                <a:cxn ang="0">
                  <a:pos x="0" y="10"/>
                </a:cxn>
                <a:cxn ang="0">
                  <a:pos x="3" y="13"/>
                </a:cxn>
                <a:cxn ang="0">
                  <a:pos x="4" y="17"/>
                </a:cxn>
                <a:cxn ang="0">
                  <a:pos x="8" y="18"/>
                </a:cxn>
                <a:cxn ang="0">
                  <a:pos x="11" y="19"/>
                </a:cxn>
                <a:cxn ang="0">
                  <a:pos x="15" y="17"/>
                </a:cxn>
                <a:cxn ang="0">
                  <a:pos x="5" y="0"/>
                </a:cxn>
              </a:cxnLst>
              <a:rect l="0" t="0" r="r" b="b"/>
              <a:pathLst>
                <a:path w="16" h="20">
                  <a:moveTo>
                    <a:pt x="5" y="0"/>
                  </a:moveTo>
                  <a:lnTo>
                    <a:pt x="2" y="3"/>
                  </a:lnTo>
                  <a:lnTo>
                    <a:pt x="1" y="6"/>
                  </a:lnTo>
                  <a:lnTo>
                    <a:pt x="0" y="10"/>
                  </a:lnTo>
                  <a:lnTo>
                    <a:pt x="3" y="13"/>
                  </a:lnTo>
                  <a:lnTo>
                    <a:pt x="4" y="17"/>
                  </a:lnTo>
                  <a:lnTo>
                    <a:pt x="8" y="18"/>
                  </a:lnTo>
                  <a:lnTo>
                    <a:pt x="11" y="19"/>
                  </a:lnTo>
                  <a:lnTo>
                    <a:pt x="15" y="17"/>
                  </a:lnTo>
                  <a:lnTo>
                    <a:pt x="5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61" name="Freeform 58"/>
            <p:cNvSpPr>
              <a:spLocks/>
            </p:cNvSpPr>
            <p:nvPr/>
          </p:nvSpPr>
          <p:spPr bwMode="auto">
            <a:xfrm>
              <a:off x="3206" y="1702"/>
              <a:ext cx="110" cy="91"/>
            </a:xfrm>
            <a:custGeom>
              <a:avLst/>
              <a:gdLst/>
              <a:ahLst/>
              <a:cxnLst>
                <a:cxn ang="0">
                  <a:pos x="92" y="0"/>
                </a:cxn>
                <a:cxn ang="0">
                  <a:pos x="83" y="12"/>
                </a:cxn>
                <a:cxn ang="0">
                  <a:pos x="72" y="24"/>
                </a:cxn>
                <a:cxn ang="0">
                  <a:pos x="63" y="35"/>
                </a:cxn>
                <a:cxn ang="0">
                  <a:pos x="51" y="45"/>
                </a:cxn>
                <a:cxn ang="0">
                  <a:pos x="39" y="55"/>
                </a:cxn>
                <a:cxn ang="0">
                  <a:pos x="26" y="63"/>
                </a:cxn>
                <a:cxn ang="0">
                  <a:pos x="13" y="70"/>
                </a:cxn>
                <a:cxn ang="0">
                  <a:pos x="0" y="76"/>
                </a:cxn>
                <a:cxn ang="0">
                  <a:pos x="10" y="90"/>
                </a:cxn>
                <a:cxn ang="0">
                  <a:pos x="25" y="85"/>
                </a:cxn>
                <a:cxn ang="0">
                  <a:pos x="39" y="77"/>
                </a:cxn>
                <a:cxn ang="0">
                  <a:pos x="52" y="69"/>
                </a:cxn>
                <a:cxn ang="0">
                  <a:pos x="64" y="58"/>
                </a:cxn>
                <a:cxn ang="0">
                  <a:pos x="76" y="47"/>
                </a:cxn>
                <a:cxn ang="0">
                  <a:pos x="88" y="37"/>
                </a:cxn>
                <a:cxn ang="0">
                  <a:pos x="98" y="25"/>
                </a:cxn>
                <a:cxn ang="0">
                  <a:pos x="107" y="12"/>
                </a:cxn>
                <a:cxn ang="0">
                  <a:pos x="92" y="0"/>
                </a:cxn>
              </a:cxnLst>
              <a:rect l="0" t="0" r="r" b="b"/>
              <a:pathLst>
                <a:path w="108" h="91">
                  <a:moveTo>
                    <a:pt x="92" y="0"/>
                  </a:moveTo>
                  <a:lnTo>
                    <a:pt x="83" y="12"/>
                  </a:lnTo>
                  <a:lnTo>
                    <a:pt x="72" y="24"/>
                  </a:lnTo>
                  <a:lnTo>
                    <a:pt x="63" y="35"/>
                  </a:lnTo>
                  <a:lnTo>
                    <a:pt x="51" y="45"/>
                  </a:lnTo>
                  <a:lnTo>
                    <a:pt x="39" y="55"/>
                  </a:lnTo>
                  <a:lnTo>
                    <a:pt x="26" y="63"/>
                  </a:lnTo>
                  <a:lnTo>
                    <a:pt x="13" y="70"/>
                  </a:lnTo>
                  <a:lnTo>
                    <a:pt x="0" y="76"/>
                  </a:lnTo>
                  <a:lnTo>
                    <a:pt x="10" y="90"/>
                  </a:lnTo>
                  <a:lnTo>
                    <a:pt x="25" y="85"/>
                  </a:lnTo>
                  <a:lnTo>
                    <a:pt x="39" y="77"/>
                  </a:lnTo>
                  <a:lnTo>
                    <a:pt x="52" y="69"/>
                  </a:lnTo>
                  <a:lnTo>
                    <a:pt x="64" y="58"/>
                  </a:lnTo>
                  <a:lnTo>
                    <a:pt x="76" y="47"/>
                  </a:lnTo>
                  <a:lnTo>
                    <a:pt x="88" y="37"/>
                  </a:lnTo>
                  <a:lnTo>
                    <a:pt x="98" y="25"/>
                  </a:lnTo>
                  <a:lnTo>
                    <a:pt x="107" y="12"/>
                  </a:lnTo>
                  <a:lnTo>
                    <a:pt x="92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62" name="Freeform 59"/>
            <p:cNvSpPr>
              <a:spLocks/>
            </p:cNvSpPr>
            <p:nvPr/>
          </p:nvSpPr>
          <p:spPr bwMode="auto">
            <a:xfrm>
              <a:off x="3298" y="1615"/>
              <a:ext cx="37" cy="98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18" y="13"/>
                </a:cxn>
                <a:cxn ang="0">
                  <a:pos x="18" y="26"/>
                </a:cxn>
                <a:cxn ang="0">
                  <a:pos x="18" y="37"/>
                </a:cxn>
                <a:cxn ang="0">
                  <a:pos x="17" y="49"/>
                </a:cxn>
                <a:cxn ang="0">
                  <a:pos x="14" y="58"/>
                </a:cxn>
                <a:cxn ang="0">
                  <a:pos x="10" y="69"/>
                </a:cxn>
                <a:cxn ang="0">
                  <a:pos x="6" y="78"/>
                </a:cxn>
                <a:cxn ang="0">
                  <a:pos x="0" y="86"/>
                </a:cxn>
                <a:cxn ang="0">
                  <a:pos x="15" y="97"/>
                </a:cxn>
                <a:cxn ang="0">
                  <a:pos x="22" y="88"/>
                </a:cxn>
                <a:cxn ang="0">
                  <a:pos x="26" y="79"/>
                </a:cxn>
                <a:cxn ang="0">
                  <a:pos x="30" y="68"/>
                </a:cxn>
                <a:cxn ang="0">
                  <a:pos x="33" y="56"/>
                </a:cxn>
                <a:cxn ang="0">
                  <a:pos x="34" y="45"/>
                </a:cxn>
                <a:cxn ang="0">
                  <a:pos x="35" y="32"/>
                </a:cxn>
                <a:cxn ang="0">
                  <a:pos x="35" y="19"/>
                </a:cxn>
                <a:cxn ang="0">
                  <a:pos x="34" y="5"/>
                </a:cxn>
                <a:cxn ang="0">
                  <a:pos x="18" y="0"/>
                </a:cxn>
              </a:cxnLst>
              <a:rect l="0" t="0" r="r" b="b"/>
              <a:pathLst>
                <a:path w="36" h="98">
                  <a:moveTo>
                    <a:pt x="18" y="0"/>
                  </a:moveTo>
                  <a:lnTo>
                    <a:pt x="18" y="13"/>
                  </a:lnTo>
                  <a:lnTo>
                    <a:pt x="18" y="26"/>
                  </a:lnTo>
                  <a:lnTo>
                    <a:pt x="18" y="37"/>
                  </a:lnTo>
                  <a:lnTo>
                    <a:pt x="17" y="49"/>
                  </a:lnTo>
                  <a:lnTo>
                    <a:pt x="14" y="58"/>
                  </a:lnTo>
                  <a:lnTo>
                    <a:pt x="10" y="69"/>
                  </a:lnTo>
                  <a:lnTo>
                    <a:pt x="6" y="78"/>
                  </a:lnTo>
                  <a:lnTo>
                    <a:pt x="0" y="86"/>
                  </a:lnTo>
                  <a:lnTo>
                    <a:pt x="15" y="97"/>
                  </a:lnTo>
                  <a:lnTo>
                    <a:pt x="22" y="88"/>
                  </a:lnTo>
                  <a:lnTo>
                    <a:pt x="26" y="79"/>
                  </a:lnTo>
                  <a:lnTo>
                    <a:pt x="30" y="68"/>
                  </a:lnTo>
                  <a:lnTo>
                    <a:pt x="33" y="56"/>
                  </a:lnTo>
                  <a:lnTo>
                    <a:pt x="34" y="45"/>
                  </a:lnTo>
                  <a:lnTo>
                    <a:pt x="35" y="32"/>
                  </a:lnTo>
                  <a:lnTo>
                    <a:pt x="35" y="19"/>
                  </a:lnTo>
                  <a:lnTo>
                    <a:pt x="34" y="5"/>
                  </a:lnTo>
                  <a:lnTo>
                    <a:pt x="18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63" name="Freeform 60"/>
            <p:cNvSpPr>
              <a:spLocks/>
            </p:cNvSpPr>
            <p:nvPr/>
          </p:nvSpPr>
          <p:spPr bwMode="auto">
            <a:xfrm>
              <a:off x="3314" y="1609"/>
              <a:ext cx="19" cy="16"/>
            </a:xfrm>
            <a:custGeom>
              <a:avLst/>
              <a:gdLst/>
              <a:ahLst/>
              <a:cxnLst>
                <a:cxn ang="0">
                  <a:pos x="18" y="14"/>
                </a:cxn>
                <a:cxn ang="0">
                  <a:pos x="18" y="9"/>
                </a:cxn>
                <a:cxn ang="0">
                  <a:pos x="16" y="4"/>
                </a:cxn>
                <a:cxn ang="0">
                  <a:pos x="13" y="3"/>
                </a:cxn>
                <a:cxn ang="0">
                  <a:pos x="9" y="0"/>
                </a:cxn>
                <a:cxn ang="0">
                  <a:pos x="6" y="1"/>
                </a:cxn>
                <a:cxn ang="0">
                  <a:pos x="4" y="3"/>
                </a:cxn>
                <a:cxn ang="0">
                  <a:pos x="2" y="5"/>
                </a:cxn>
                <a:cxn ang="0">
                  <a:pos x="0" y="11"/>
                </a:cxn>
                <a:cxn ang="0">
                  <a:pos x="18" y="14"/>
                </a:cxn>
              </a:cxnLst>
              <a:rect l="0" t="0" r="r" b="b"/>
              <a:pathLst>
                <a:path w="19" h="15">
                  <a:moveTo>
                    <a:pt x="18" y="14"/>
                  </a:moveTo>
                  <a:lnTo>
                    <a:pt x="18" y="9"/>
                  </a:lnTo>
                  <a:lnTo>
                    <a:pt x="16" y="4"/>
                  </a:lnTo>
                  <a:lnTo>
                    <a:pt x="13" y="3"/>
                  </a:lnTo>
                  <a:lnTo>
                    <a:pt x="9" y="0"/>
                  </a:lnTo>
                  <a:lnTo>
                    <a:pt x="6" y="1"/>
                  </a:lnTo>
                  <a:lnTo>
                    <a:pt x="4" y="3"/>
                  </a:lnTo>
                  <a:lnTo>
                    <a:pt x="2" y="5"/>
                  </a:lnTo>
                  <a:lnTo>
                    <a:pt x="0" y="11"/>
                  </a:lnTo>
                  <a:lnTo>
                    <a:pt x="18" y="14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64" name="Freeform 61"/>
            <p:cNvSpPr>
              <a:spLocks/>
            </p:cNvSpPr>
            <p:nvPr/>
          </p:nvSpPr>
          <p:spPr bwMode="auto">
            <a:xfrm>
              <a:off x="3309" y="1952"/>
              <a:ext cx="13" cy="16"/>
            </a:xfrm>
            <a:custGeom>
              <a:avLst/>
              <a:gdLst/>
              <a:ahLst/>
              <a:cxnLst>
                <a:cxn ang="0">
                  <a:pos x="12" y="0"/>
                </a:cxn>
                <a:cxn ang="0">
                  <a:pos x="6" y="0"/>
                </a:cxn>
                <a:cxn ang="0">
                  <a:pos x="2" y="2"/>
                </a:cxn>
                <a:cxn ang="0">
                  <a:pos x="0" y="4"/>
                </a:cxn>
                <a:cxn ang="0">
                  <a:pos x="0" y="6"/>
                </a:cxn>
                <a:cxn ang="0">
                  <a:pos x="0" y="11"/>
                </a:cxn>
                <a:cxn ang="0">
                  <a:pos x="3" y="13"/>
                </a:cxn>
                <a:cxn ang="0">
                  <a:pos x="8" y="15"/>
                </a:cxn>
                <a:cxn ang="0">
                  <a:pos x="13" y="16"/>
                </a:cxn>
                <a:cxn ang="0">
                  <a:pos x="12" y="0"/>
                </a:cxn>
              </a:cxnLst>
              <a:rect l="0" t="0" r="r" b="b"/>
              <a:pathLst>
                <a:path w="14" h="17">
                  <a:moveTo>
                    <a:pt x="12" y="0"/>
                  </a:moveTo>
                  <a:lnTo>
                    <a:pt x="6" y="0"/>
                  </a:lnTo>
                  <a:lnTo>
                    <a:pt x="2" y="2"/>
                  </a:lnTo>
                  <a:lnTo>
                    <a:pt x="0" y="4"/>
                  </a:lnTo>
                  <a:lnTo>
                    <a:pt x="0" y="6"/>
                  </a:lnTo>
                  <a:lnTo>
                    <a:pt x="0" y="11"/>
                  </a:lnTo>
                  <a:lnTo>
                    <a:pt x="3" y="13"/>
                  </a:lnTo>
                  <a:lnTo>
                    <a:pt x="8" y="15"/>
                  </a:lnTo>
                  <a:lnTo>
                    <a:pt x="13" y="16"/>
                  </a:lnTo>
                  <a:lnTo>
                    <a:pt x="12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65" name="Freeform 62"/>
            <p:cNvSpPr>
              <a:spLocks/>
            </p:cNvSpPr>
            <p:nvPr/>
          </p:nvSpPr>
          <p:spPr bwMode="auto">
            <a:xfrm>
              <a:off x="3318" y="1940"/>
              <a:ext cx="60" cy="30"/>
            </a:xfrm>
            <a:custGeom>
              <a:avLst/>
              <a:gdLst/>
              <a:ahLst/>
              <a:cxnLst>
                <a:cxn ang="0">
                  <a:pos x="47" y="0"/>
                </a:cxn>
                <a:cxn ang="0">
                  <a:pos x="43" y="3"/>
                </a:cxn>
                <a:cxn ang="0">
                  <a:pos x="38" y="5"/>
                </a:cxn>
                <a:cxn ang="0">
                  <a:pos x="33" y="7"/>
                </a:cxn>
                <a:cxn ang="0">
                  <a:pos x="27" y="9"/>
                </a:cxn>
                <a:cxn ang="0">
                  <a:pos x="21" y="10"/>
                </a:cxn>
                <a:cxn ang="0">
                  <a:pos x="15" y="10"/>
                </a:cxn>
                <a:cxn ang="0">
                  <a:pos x="8" y="10"/>
                </a:cxn>
                <a:cxn ang="0">
                  <a:pos x="0" y="9"/>
                </a:cxn>
                <a:cxn ang="0">
                  <a:pos x="2" y="24"/>
                </a:cxn>
                <a:cxn ang="0">
                  <a:pos x="12" y="25"/>
                </a:cxn>
                <a:cxn ang="0">
                  <a:pos x="21" y="26"/>
                </a:cxn>
                <a:cxn ang="0">
                  <a:pos x="29" y="25"/>
                </a:cxn>
                <a:cxn ang="0">
                  <a:pos x="37" y="24"/>
                </a:cxn>
                <a:cxn ang="0">
                  <a:pos x="44" y="23"/>
                </a:cxn>
                <a:cxn ang="0">
                  <a:pos x="50" y="19"/>
                </a:cxn>
                <a:cxn ang="0">
                  <a:pos x="55" y="17"/>
                </a:cxn>
                <a:cxn ang="0">
                  <a:pos x="60" y="13"/>
                </a:cxn>
                <a:cxn ang="0">
                  <a:pos x="47" y="0"/>
                </a:cxn>
              </a:cxnLst>
              <a:rect l="0" t="0" r="r" b="b"/>
              <a:pathLst>
                <a:path w="61" h="27">
                  <a:moveTo>
                    <a:pt x="47" y="0"/>
                  </a:moveTo>
                  <a:lnTo>
                    <a:pt x="43" y="3"/>
                  </a:lnTo>
                  <a:lnTo>
                    <a:pt x="38" y="5"/>
                  </a:lnTo>
                  <a:lnTo>
                    <a:pt x="33" y="7"/>
                  </a:lnTo>
                  <a:lnTo>
                    <a:pt x="27" y="9"/>
                  </a:lnTo>
                  <a:lnTo>
                    <a:pt x="21" y="10"/>
                  </a:lnTo>
                  <a:lnTo>
                    <a:pt x="15" y="10"/>
                  </a:lnTo>
                  <a:lnTo>
                    <a:pt x="8" y="10"/>
                  </a:lnTo>
                  <a:lnTo>
                    <a:pt x="0" y="9"/>
                  </a:lnTo>
                  <a:lnTo>
                    <a:pt x="2" y="24"/>
                  </a:lnTo>
                  <a:lnTo>
                    <a:pt x="12" y="25"/>
                  </a:lnTo>
                  <a:lnTo>
                    <a:pt x="21" y="26"/>
                  </a:lnTo>
                  <a:lnTo>
                    <a:pt x="29" y="25"/>
                  </a:lnTo>
                  <a:lnTo>
                    <a:pt x="37" y="24"/>
                  </a:lnTo>
                  <a:lnTo>
                    <a:pt x="44" y="23"/>
                  </a:lnTo>
                  <a:lnTo>
                    <a:pt x="50" y="19"/>
                  </a:lnTo>
                  <a:lnTo>
                    <a:pt x="55" y="17"/>
                  </a:lnTo>
                  <a:lnTo>
                    <a:pt x="60" y="13"/>
                  </a:lnTo>
                  <a:lnTo>
                    <a:pt x="47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66" name="Freeform 63"/>
            <p:cNvSpPr>
              <a:spLocks/>
            </p:cNvSpPr>
            <p:nvPr/>
          </p:nvSpPr>
          <p:spPr bwMode="auto">
            <a:xfrm>
              <a:off x="3365" y="1895"/>
              <a:ext cx="56" cy="61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35" y="7"/>
                </a:cxn>
                <a:cxn ang="0">
                  <a:pos x="30" y="12"/>
                </a:cxn>
                <a:cxn ang="0">
                  <a:pos x="25" y="19"/>
                </a:cxn>
                <a:cxn ang="0">
                  <a:pos x="21" y="25"/>
                </a:cxn>
                <a:cxn ang="0">
                  <a:pos x="17" y="31"/>
                </a:cxn>
                <a:cxn ang="0">
                  <a:pos x="12" y="36"/>
                </a:cxn>
                <a:cxn ang="0">
                  <a:pos x="6" y="42"/>
                </a:cxn>
                <a:cxn ang="0">
                  <a:pos x="0" y="47"/>
                </a:cxn>
                <a:cxn ang="0">
                  <a:pos x="13" y="60"/>
                </a:cxn>
                <a:cxn ang="0">
                  <a:pos x="21" y="55"/>
                </a:cxn>
                <a:cxn ang="0">
                  <a:pos x="27" y="50"/>
                </a:cxn>
                <a:cxn ang="0">
                  <a:pos x="32" y="42"/>
                </a:cxn>
                <a:cxn ang="0">
                  <a:pos x="35" y="36"/>
                </a:cxn>
                <a:cxn ang="0">
                  <a:pos x="40" y="31"/>
                </a:cxn>
                <a:cxn ang="0">
                  <a:pos x="44" y="25"/>
                </a:cxn>
                <a:cxn ang="0">
                  <a:pos x="50" y="19"/>
                </a:cxn>
                <a:cxn ang="0">
                  <a:pos x="55" y="14"/>
                </a:cxn>
                <a:cxn ang="0">
                  <a:pos x="42" y="0"/>
                </a:cxn>
              </a:cxnLst>
              <a:rect l="0" t="0" r="r" b="b"/>
              <a:pathLst>
                <a:path w="56" h="61">
                  <a:moveTo>
                    <a:pt x="42" y="0"/>
                  </a:moveTo>
                  <a:lnTo>
                    <a:pt x="35" y="7"/>
                  </a:lnTo>
                  <a:lnTo>
                    <a:pt x="30" y="12"/>
                  </a:lnTo>
                  <a:lnTo>
                    <a:pt x="25" y="19"/>
                  </a:lnTo>
                  <a:lnTo>
                    <a:pt x="21" y="25"/>
                  </a:lnTo>
                  <a:lnTo>
                    <a:pt x="17" y="31"/>
                  </a:lnTo>
                  <a:lnTo>
                    <a:pt x="12" y="36"/>
                  </a:lnTo>
                  <a:lnTo>
                    <a:pt x="6" y="42"/>
                  </a:lnTo>
                  <a:lnTo>
                    <a:pt x="0" y="47"/>
                  </a:lnTo>
                  <a:lnTo>
                    <a:pt x="13" y="60"/>
                  </a:lnTo>
                  <a:lnTo>
                    <a:pt x="21" y="55"/>
                  </a:lnTo>
                  <a:lnTo>
                    <a:pt x="27" y="50"/>
                  </a:lnTo>
                  <a:lnTo>
                    <a:pt x="32" y="42"/>
                  </a:lnTo>
                  <a:lnTo>
                    <a:pt x="35" y="36"/>
                  </a:lnTo>
                  <a:lnTo>
                    <a:pt x="40" y="31"/>
                  </a:lnTo>
                  <a:lnTo>
                    <a:pt x="44" y="25"/>
                  </a:lnTo>
                  <a:lnTo>
                    <a:pt x="50" y="19"/>
                  </a:lnTo>
                  <a:lnTo>
                    <a:pt x="55" y="14"/>
                  </a:lnTo>
                  <a:lnTo>
                    <a:pt x="42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67" name="Freeform 64"/>
            <p:cNvSpPr>
              <a:spLocks/>
            </p:cNvSpPr>
            <p:nvPr/>
          </p:nvSpPr>
          <p:spPr bwMode="auto">
            <a:xfrm>
              <a:off x="3406" y="1888"/>
              <a:ext cx="45" cy="23"/>
            </a:xfrm>
            <a:custGeom>
              <a:avLst/>
              <a:gdLst/>
              <a:ahLst/>
              <a:cxnLst>
                <a:cxn ang="0">
                  <a:pos x="44" y="5"/>
                </a:cxn>
                <a:cxn ang="0">
                  <a:pos x="36" y="4"/>
                </a:cxn>
                <a:cxn ang="0">
                  <a:pos x="29" y="2"/>
                </a:cxn>
                <a:cxn ang="0">
                  <a:pos x="23" y="0"/>
                </a:cxn>
                <a:cxn ang="0">
                  <a:pos x="17" y="1"/>
                </a:cxn>
                <a:cxn ang="0">
                  <a:pos x="13" y="1"/>
                </a:cxn>
                <a:cxn ang="0">
                  <a:pos x="8" y="3"/>
                </a:cxn>
                <a:cxn ang="0">
                  <a:pos x="4" y="5"/>
                </a:cxn>
                <a:cxn ang="0">
                  <a:pos x="0" y="6"/>
                </a:cxn>
                <a:cxn ang="0">
                  <a:pos x="13" y="21"/>
                </a:cxn>
                <a:cxn ang="0">
                  <a:pos x="16" y="19"/>
                </a:cxn>
                <a:cxn ang="0">
                  <a:pos x="19" y="17"/>
                </a:cxn>
                <a:cxn ang="0">
                  <a:pos x="22" y="16"/>
                </a:cxn>
                <a:cxn ang="0">
                  <a:pos x="24" y="16"/>
                </a:cxn>
                <a:cxn ang="0">
                  <a:pos x="28" y="16"/>
                </a:cxn>
                <a:cxn ang="0">
                  <a:pos x="32" y="17"/>
                </a:cxn>
                <a:cxn ang="0">
                  <a:pos x="37" y="18"/>
                </a:cxn>
                <a:cxn ang="0">
                  <a:pos x="43" y="21"/>
                </a:cxn>
                <a:cxn ang="0">
                  <a:pos x="44" y="5"/>
                </a:cxn>
              </a:cxnLst>
              <a:rect l="0" t="0" r="r" b="b"/>
              <a:pathLst>
                <a:path w="45" h="22">
                  <a:moveTo>
                    <a:pt x="44" y="5"/>
                  </a:moveTo>
                  <a:lnTo>
                    <a:pt x="36" y="4"/>
                  </a:lnTo>
                  <a:lnTo>
                    <a:pt x="29" y="2"/>
                  </a:lnTo>
                  <a:lnTo>
                    <a:pt x="23" y="0"/>
                  </a:lnTo>
                  <a:lnTo>
                    <a:pt x="17" y="1"/>
                  </a:lnTo>
                  <a:lnTo>
                    <a:pt x="13" y="1"/>
                  </a:lnTo>
                  <a:lnTo>
                    <a:pt x="8" y="3"/>
                  </a:lnTo>
                  <a:lnTo>
                    <a:pt x="4" y="5"/>
                  </a:lnTo>
                  <a:lnTo>
                    <a:pt x="0" y="6"/>
                  </a:lnTo>
                  <a:lnTo>
                    <a:pt x="13" y="21"/>
                  </a:lnTo>
                  <a:lnTo>
                    <a:pt x="16" y="19"/>
                  </a:lnTo>
                  <a:lnTo>
                    <a:pt x="19" y="17"/>
                  </a:lnTo>
                  <a:lnTo>
                    <a:pt x="22" y="16"/>
                  </a:lnTo>
                  <a:lnTo>
                    <a:pt x="24" y="16"/>
                  </a:lnTo>
                  <a:lnTo>
                    <a:pt x="28" y="16"/>
                  </a:lnTo>
                  <a:lnTo>
                    <a:pt x="32" y="17"/>
                  </a:lnTo>
                  <a:lnTo>
                    <a:pt x="37" y="18"/>
                  </a:lnTo>
                  <a:lnTo>
                    <a:pt x="43" y="21"/>
                  </a:lnTo>
                  <a:lnTo>
                    <a:pt x="44" y="5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68" name="Freeform 65"/>
            <p:cNvSpPr>
              <a:spLocks/>
            </p:cNvSpPr>
            <p:nvPr/>
          </p:nvSpPr>
          <p:spPr bwMode="auto">
            <a:xfrm>
              <a:off x="3449" y="1895"/>
              <a:ext cx="15" cy="18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5" y="16"/>
                </a:cxn>
                <a:cxn ang="0">
                  <a:pos x="9" y="16"/>
                </a:cxn>
                <a:cxn ang="0">
                  <a:pos x="11" y="14"/>
                </a:cxn>
                <a:cxn ang="0">
                  <a:pos x="12" y="12"/>
                </a:cxn>
                <a:cxn ang="0">
                  <a:pos x="12" y="8"/>
                </a:cxn>
                <a:cxn ang="0">
                  <a:pos x="10" y="5"/>
                </a:cxn>
                <a:cxn ang="0">
                  <a:pos x="7" y="3"/>
                </a:cxn>
                <a:cxn ang="0">
                  <a:pos x="2" y="0"/>
                </a:cxn>
                <a:cxn ang="0">
                  <a:pos x="0" y="16"/>
                </a:cxn>
              </a:cxnLst>
              <a:rect l="0" t="0" r="r" b="b"/>
              <a:pathLst>
                <a:path w="13" h="17">
                  <a:moveTo>
                    <a:pt x="0" y="16"/>
                  </a:moveTo>
                  <a:lnTo>
                    <a:pt x="5" y="16"/>
                  </a:lnTo>
                  <a:lnTo>
                    <a:pt x="9" y="16"/>
                  </a:lnTo>
                  <a:lnTo>
                    <a:pt x="11" y="14"/>
                  </a:lnTo>
                  <a:lnTo>
                    <a:pt x="12" y="12"/>
                  </a:lnTo>
                  <a:lnTo>
                    <a:pt x="12" y="8"/>
                  </a:lnTo>
                  <a:lnTo>
                    <a:pt x="10" y="5"/>
                  </a:lnTo>
                  <a:lnTo>
                    <a:pt x="7" y="3"/>
                  </a:lnTo>
                  <a:lnTo>
                    <a:pt x="2" y="0"/>
                  </a:lnTo>
                  <a:lnTo>
                    <a:pt x="0" y="16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69" name="Freeform 66"/>
            <p:cNvSpPr>
              <a:spLocks/>
            </p:cNvSpPr>
            <p:nvPr/>
          </p:nvSpPr>
          <p:spPr bwMode="auto">
            <a:xfrm>
              <a:off x="3301" y="2077"/>
              <a:ext cx="13" cy="18"/>
            </a:xfrm>
            <a:custGeom>
              <a:avLst/>
              <a:gdLst/>
              <a:ahLst/>
              <a:cxnLst>
                <a:cxn ang="0">
                  <a:pos x="12" y="1"/>
                </a:cxn>
                <a:cxn ang="0">
                  <a:pos x="7" y="0"/>
                </a:cxn>
                <a:cxn ang="0">
                  <a:pos x="3" y="1"/>
                </a:cxn>
                <a:cxn ang="0">
                  <a:pos x="2" y="3"/>
                </a:cxn>
                <a:cxn ang="0">
                  <a:pos x="0" y="5"/>
                </a:cxn>
                <a:cxn ang="0">
                  <a:pos x="1" y="8"/>
                </a:cxn>
                <a:cxn ang="0">
                  <a:pos x="2" y="12"/>
                </a:cxn>
                <a:cxn ang="0">
                  <a:pos x="5" y="14"/>
                </a:cxn>
                <a:cxn ang="0">
                  <a:pos x="10" y="17"/>
                </a:cxn>
                <a:cxn ang="0">
                  <a:pos x="12" y="1"/>
                </a:cxn>
              </a:cxnLst>
              <a:rect l="0" t="0" r="r" b="b"/>
              <a:pathLst>
                <a:path w="13" h="18">
                  <a:moveTo>
                    <a:pt x="12" y="1"/>
                  </a:moveTo>
                  <a:lnTo>
                    <a:pt x="7" y="0"/>
                  </a:lnTo>
                  <a:lnTo>
                    <a:pt x="3" y="1"/>
                  </a:lnTo>
                  <a:lnTo>
                    <a:pt x="2" y="3"/>
                  </a:lnTo>
                  <a:lnTo>
                    <a:pt x="0" y="5"/>
                  </a:lnTo>
                  <a:lnTo>
                    <a:pt x="1" y="8"/>
                  </a:lnTo>
                  <a:lnTo>
                    <a:pt x="2" y="12"/>
                  </a:lnTo>
                  <a:lnTo>
                    <a:pt x="5" y="14"/>
                  </a:lnTo>
                  <a:lnTo>
                    <a:pt x="10" y="17"/>
                  </a:lnTo>
                  <a:lnTo>
                    <a:pt x="12" y="1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70" name="Freeform 67"/>
            <p:cNvSpPr>
              <a:spLocks/>
            </p:cNvSpPr>
            <p:nvPr/>
          </p:nvSpPr>
          <p:spPr bwMode="auto">
            <a:xfrm>
              <a:off x="3309" y="2070"/>
              <a:ext cx="62" cy="25"/>
            </a:xfrm>
            <a:custGeom>
              <a:avLst/>
              <a:gdLst/>
              <a:ahLst/>
              <a:cxnLst>
                <a:cxn ang="0">
                  <a:pos x="61" y="4"/>
                </a:cxn>
                <a:cxn ang="0">
                  <a:pos x="54" y="2"/>
                </a:cxn>
                <a:cxn ang="0">
                  <a:pos x="49" y="1"/>
                </a:cxn>
                <a:cxn ang="0">
                  <a:pos x="44" y="0"/>
                </a:cxn>
                <a:cxn ang="0">
                  <a:pos x="39" y="1"/>
                </a:cxn>
                <a:cxn ang="0">
                  <a:pos x="35" y="1"/>
                </a:cxn>
                <a:cxn ang="0">
                  <a:pos x="31" y="3"/>
                </a:cxn>
                <a:cxn ang="0">
                  <a:pos x="28" y="3"/>
                </a:cxn>
                <a:cxn ang="0">
                  <a:pos x="25" y="4"/>
                </a:cxn>
                <a:cxn ang="0">
                  <a:pos x="22" y="5"/>
                </a:cxn>
                <a:cxn ang="0">
                  <a:pos x="19" y="6"/>
                </a:cxn>
                <a:cxn ang="0">
                  <a:pos x="17" y="7"/>
                </a:cxn>
                <a:cxn ang="0">
                  <a:pos x="14" y="8"/>
                </a:cxn>
                <a:cxn ang="0">
                  <a:pos x="11" y="8"/>
                </a:cxn>
                <a:cxn ang="0">
                  <a:pos x="9" y="7"/>
                </a:cxn>
                <a:cxn ang="0">
                  <a:pos x="5" y="7"/>
                </a:cxn>
                <a:cxn ang="0">
                  <a:pos x="1" y="6"/>
                </a:cxn>
                <a:cxn ang="0">
                  <a:pos x="0" y="19"/>
                </a:cxn>
                <a:cxn ang="0">
                  <a:pos x="6" y="21"/>
                </a:cxn>
                <a:cxn ang="0">
                  <a:pos x="12" y="22"/>
                </a:cxn>
                <a:cxn ang="0">
                  <a:pos x="17" y="23"/>
                </a:cxn>
                <a:cxn ang="0">
                  <a:pos x="22" y="23"/>
                </a:cxn>
                <a:cxn ang="0">
                  <a:pos x="26" y="22"/>
                </a:cxn>
                <a:cxn ang="0">
                  <a:pos x="30" y="21"/>
                </a:cxn>
                <a:cxn ang="0">
                  <a:pos x="33" y="20"/>
                </a:cxn>
                <a:cxn ang="0">
                  <a:pos x="36" y="19"/>
                </a:cxn>
                <a:cxn ang="0">
                  <a:pos x="38" y="17"/>
                </a:cxn>
                <a:cxn ang="0">
                  <a:pos x="42" y="16"/>
                </a:cxn>
                <a:cxn ang="0">
                  <a:pos x="44" y="16"/>
                </a:cxn>
                <a:cxn ang="0">
                  <a:pos x="46" y="15"/>
                </a:cxn>
                <a:cxn ang="0">
                  <a:pos x="49" y="15"/>
                </a:cxn>
                <a:cxn ang="0">
                  <a:pos x="53" y="15"/>
                </a:cxn>
                <a:cxn ang="0">
                  <a:pos x="56" y="16"/>
                </a:cxn>
                <a:cxn ang="0">
                  <a:pos x="60" y="18"/>
                </a:cxn>
                <a:cxn ang="0">
                  <a:pos x="61" y="4"/>
                </a:cxn>
              </a:cxnLst>
              <a:rect l="0" t="0" r="r" b="b"/>
              <a:pathLst>
                <a:path w="62" h="24">
                  <a:moveTo>
                    <a:pt x="61" y="4"/>
                  </a:moveTo>
                  <a:lnTo>
                    <a:pt x="54" y="2"/>
                  </a:lnTo>
                  <a:lnTo>
                    <a:pt x="49" y="1"/>
                  </a:lnTo>
                  <a:lnTo>
                    <a:pt x="44" y="0"/>
                  </a:lnTo>
                  <a:lnTo>
                    <a:pt x="39" y="1"/>
                  </a:lnTo>
                  <a:lnTo>
                    <a:pt x="35" y="1"/>
                  </a:lnTo>
                  <a:lnTo>
                    <a:pt x="31" y="3"/>
                  </a:lnTo>
                  <a:lnTo>
                    <a:pt x="28" y="3"/>
                  </a:lnTo>
                  <a:lnTo>
                    <a:pt x="25" y="4"/>
                  </a:lnTo>
                  <a:lnTo>
                    <a:pt x="22" y="5"/>
                  </a:lnTo>
                  <a:lnTo>
                    <a:pt x="19" y="6"/>
                  </a:lnTo>
                  <a:lnTo>
                    <a:pt x="17" y="7"/>
                  </a:lnTo>
                  <a:lnTo>
                    <a:pt x="14" y="8"/>
                  </a:lnTo>
                  <a:lnTo>
                    <a:pt x="11" y="8"/>
                  </a:lnTo>
                  <a:lnTo>
                    <a:pt x="9" y="7"/>
                  </a:lnTo>
                  <a:lnTo>
                    <a:pt x="5" y="7"/>
                  </a:lnTo>
                  <a:lnTo>
                    <a:pt x="1" y="6"/>
                  </a:lnTo>
                  <a:lnTo>
                    <a:pt x="0" y="19"/>
                  </a:lnTo>
                  <a:lnTo>
                    <a:pt x="6" y="21"/>
                  </a:lnTo>
                  <a:lnTo>
                    <a:pt x="12" y="22"/>
                  </a:lnTo>
                  <a:lnTo>
                    <a:pt x="17" y="23"/>
                  </a:lnTo>
                  <a:lnTo>
                    <a:pt x="22" y="23"/>
                  </a:lnTo>
                  <a:lnTo>
                    <a:pt x="26" y="22"/>
                  </a:lnTo>
                  <a:lnTo>
                    <a:pt x="30" y="21"/>
                  </a:lnTo>
                  <a:lnTo>
                    <a:pt x="33" y="20"/>
                  </a:lnTo>
                  <a:lnTo>
                    <a:pt x="36" y="19"/>
                  </a:lnTo>
                  <a:lnTo>
                    <a:pt x="38" y="17"/>
                  </a:lnTo>
                  <a:lnTo>
                    <a:pt x="42" y="16"/>
                  </a:lnTo>
                  <a:lnTo>
                    <a:pt x="44" y="16"/>
                  </a:lnTo>
                  <a:lnTo>
                    <a:pt x="46" y="15"/>
                  </a:lnTo>
                  <a:lnTo>
                    <a:pt x="49" y="15"/>
                  </a:lnTo>
                  <a:lnTo>
                    <a:pt x="53" y="15"/>
                  </a:lnTo>
                  <a:lnTo>
                    <a:pt x="56" y="16"/>
                  </a:lnTo>
                  <a:lnTo>
                    <a:pt x="60" y="18"/>
                  </a:lnTo>
                  <a:lnTo>
                    <a:pt x="61" y="4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71" name="Freeform 68"/>
            <p:cNvSpPr>
              <a:spLocks/>
            </p:cNvSpPr>
            <p:nvPr/>
          </p:nvSpPr>
          <p:spPr bwMode="auto">
            <a:xfrm>
              <a:off x="3369" y="2077"/>
              <a:ext cx="13" cy="18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6" y="16"/>
                </a:cxn>
                <a:cxn ang="0">
                  <a:pos x="9" y="15"/>
                </a:cxn>
                <a:cxn ang="0">
                  <a:pos x="11" y="13"/>
                </a:cxn>
                <a:cxn ang="0">
                  <a:pos x="12" y="10"/>
                </a:cxn>
                <a:cxn ang="0">
                  <a:pos x="12" y="8"/>
                </a:cxn>
                <a:cxn ang="0">
                  <a:pos x="10" y="4"/>
                </a:cxn>
                <a:cxn ang="0">
                  <a:pos x="7" y="2"/>
                </a:cxn>
                <a:cxn ang="0">
                  <a:pos x="2" y="0"/>
                </a:cxn>
                <a:cxn ang="0">
                  <a:pos x="0" y="15"/>
                </a:cxn>
              </a:cxnLst>
              <a:rect l="0" t="0" r="r" b="b"/>
              <a:pathLst>
                <a:path w="13" h="17">
                  <a:moveTo>
                    <a:pt x="0" y="15"/>
                  </a:moveTo>
                  <a:lnTo>
                    <a:pt x="6" y="16"/>
                  </a:lnTo>
                  <a:lnTo>
                    <a:pt x="9" y="15"/>
                  </a:lnTo>
                  <a:lnTo>
                    <a:pt x="11" y="13"/>
                  </a:lnTo>
                  <a:lnTo>
                    <a:pt x="12" y="10"/>
                  </a:lnTo>
                  <a:lnTo>
                    <a:pt x="12" y="8"/>
                  </a:lnTo>
                  <a:lnTo>
                    <a:pt x="10" y="4"/>
                  </a:lnTo>
                  <a:lnTo>
                    <a:pt x="7" y="2"/>
                  </a:lnTo>
                  <a:lnTo>
                    <a:pt x="2" y="0"/>
                  </a:lnTo>
                  <a:lnTo>
                    <a:pt x="0" y="15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72" name="Freeform 69"/>
            <p:cNvSpPr>
              <a:spLocks/>
            </p:cNvSpPr>
            <p:nvPr/>
          </p:nvSpPr>
          <p:spPr bwMode="auto">
            <a:xfrm>
              <a:off x="3152" y="1838"/>
              <a:ext cx="19" cy="23"/>
            </a:xfrm>
            <a:custGeom>
              <a:avLst/>
              <a:gdLst/>
              <a:ahLst/>
              <a:cxnLst>
                <a:cxn ang="0">
                  <a:pos x="17" y="19"/>
                </a:cxn>
                <a:cxn ang="0">
                  <a:pos x="18" y="14"/>
                </a:cxn>
                <a:cxn ang="0">
                  <a:pos x="18" y="9"/>
                </a:cxn>
                <a:cxn ang="0">
                  <a:pos x="17" y="3"/>
                </a:cxn>
                <a:cxn ang="0">
                  <a:pos x="15" y="2"/>
                </a:cxn>
                <a:cxn ang="0">
                  <a:pos x="12" y="0"/>
                </a:cxn>
                <a:cxn ang="0">
                  <a:pos x="8" y="2"/>
                </a:cxn>
                <a:cxn ang="0">
                  <a:pos x="4" y="3"/>
                </a:cxn>
                <a:cxn ang="0">
                  <a:pos x="0" y="8"/>
                </a:cxn>
                <a:cxn ang="0">
                  <a:pos x="17" y="19"/>
                </a:cxn>
              </a:cxnLst>
              <a:rect l="0" t="0" r="r" b="b"/>
              <a:pathLst>
                <a:path w="19" h="20">
                  <a:moveTo>
                    <a:pt x="17" y="19"/>
                  </a:moveTo>
                  <a:lnTo>
                    <a:pt x="18" y="14"/>
                  </a:lnTo>
                  <a:lnTo>
                    <a:pt x="18" y="9"/>
                  </a:lnTo>
                  <a:lnTo>
                    <a:pt x="17" y="3"/>
                  </a:lnTo>
                  <a:lnTo>
                    <a:pt x="15" y="2"/>
                  </a:lnTo>
                  <a:lnTo>
                    <a:pt x="12" y="0"/>
                  </a:lnTo>
                  <a:lnTo>
                    <a:pt x="8" y="2"/>
                  </a:lnTo>
                  <a:lnTo>
                    <a:pt x="4" y="3"/>
                  </a:lnTo>
                  <a:lnTo>
                    <a:pt x="0" y="8"/>
                  </a:lnTo>
                  <a:lnTo>
                    <a:pt x="17" y="19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73" name="Freeform 70"/>
            <p:cNvSpPr>
              <a:spLocks/>
            </p:cNvSpPr>
            <p:nvPr/>
          </p:nvSpPr>
          <p:spPr bwMode="auto">
            <a:xfrm>
              <a:off x="3122" y="1840"/>
              <a:ext cx="52" cy="30"/>
            </a:xfrm>
            <a:custGeom>
              <a:avLst/>
              <a:gdLst/>
              <a:ahLst/>
              <a:cxnLst>
                <a:cxn ang="0">
                  <a:pos x="4" y="28"/>
                </a:cxn>
                <a:cxn ang="0">
                  <a:pos x="11" y="29"/>
                </a:cxn>
                <a:cxn ang="0">
                  <a:pos x="17" y="30"/>
                </a:cxn>
                <a:cxn ang="0">
                  <a:pos x="24" y="28"/>
                </a:cxn>
                <a:cxn ang="0">
                  <a:pos x="30" y="27"/>
                </a:cxn>
                <a:cxn ang="0">
                  <a:pos x="36" y="25"/>
                </a:cxn>
                <a:cxn ang="0">
                  <a:pos x="42" y="20"/>
                </a:cxn>
                <a:cxn ang="0">
                  <a:pos x="46" y="17"/>
                </a:cxn>
                <a:cxn ang="0">
                  <a:pos x="50" y="11"/>
                </a:cxn>
                <a:cxn ang="0">
                  <a:pos x="35" y="0"/>
                </a:cxn>
                <a:cxn ang="0">
                  <a:pos x="31" y="5"/>
                </a:cxn>
                <a:cxn ang="0">
                  <a:pos x="28" y="8"/>
                </a:cxn>
                <a:cxn ang="0">
                  <a:pos x="24" y="11"/>
                </a:cxn>
                <a:cxn ang="0">
                  <a:pos x="20" y="12"/>
                </a:cxn>
                <a:cxn ang="0">
                  <a:pos x="16" y="13"/>
                </a:cxn>
                <a:cxn ang="0">
                  <a:pos x="11" y="13"/>
                </a:cxn>
                <a:cxn ang="0">
                  <a:pos x="5" y="14"/>
                </a:cxn>
                <a:cxn ang="0">
                  <a:pos x="0" y="13"/>
                </a:cxn>
                <a:cxn ang="0">
                  <a:pos x="4" y="28"/>
                </a:cxn>
              </a:cxnLst>
              <a:rect l="0" t="0" r="r" b="b"/>
              <a:pathLst>
                <a:path w="51" h="31">
                  <a:moveTo>
                    <a:pt x="4" y="28"/>
                  </a:moveTo>
                  <a:lnTo>
                    <a:pt x="11" y="29"/>
                  </a:lnTo>
                  <a:lnTo>
                    <a:pt x="17" y="30"/>
                  </a:lnTo>
                  <a:lnTo>
                    <a:pt x="24" y="28"/>
                  </a:lnTo>
                  <a:lnTo>
                    <a:pt x="30" y="27"/>
                  </a:lnTo>
                  <a:lnTo>
                    <a:pt x="36" y="25"/>
                  </a:lnTo>
                  <a:lnTo>
                    <a:pt x="42" y="20"/>
                  </a:lnTo>
                  <a:lnTo>
                    <a:pt x="46" y="17"/>
                  </a:lnTo>
                  <a:lnTo>
                    <a:pt x="50" y="11"/>
                  </a:lnTo>
                  <a:lnTo>
                    <a:pt x="35" y="0"/>
                  </a:lnTo>
                  <a:lnTo>
                    <a:pt x="31" y="5"/>
                  </a:lnTo>
                  <a:lnTo>
                    <a:pt x="28" y="8"/>
                  </a:lnTo>
                  <a:lnTo>
                    <a:pt x="24" y="11"/>
                  </a:lnTo>
                  <a:lnTo>
                    <a:pt x="20" y="12"/>
                  </a:lnTo>
                  <a:lnTo>
                    <a:pt x="16" y="13"/>
                  </a:lnTo>
                  <a:lnTo>
                    <a:pt x="11" y="13"/>
                  </a:lnTo>
                  <a:lnTo>
                    <a:pt x="5" y="14"/>
                  </a:lnTo>
                  <a:lnTo>
                    <a:pt x="0" y="13"/>
                  </a:lnTo>
                  <a:lnTo>
                    <a:pt x="4" y="28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74" name="Freeform 71"/>
            <p:cNvSpPr>
              <a:spLocks/>
            </p:cNvSpPr>
            <p:nvPr/>
          </p:nvSpPr>
          <p:spPr bwMode="auto">
            <a:xfrm>
              <a:off x="2993" y="1820"/>
              <a:ext cx="135" cy="50"/>
            </a:xfrm>
            <a:custGeom>
              <a:avLst/>
              <a:gdLst/>
              <a:ahLst/>
              <a:cxnLst>
                <a:cxn ang="0">
                  <a:pos x="5" y="15"/>
                </a:cxn>
                <a:cxn ang="0">
                  <a:pos x="12" y="16"/>
                </a:cxn>
                <a:cxn ang="0">
                  <a:pos x="19" y="17"/>
                </a:cxn>
                <a:cxn ang="0">
                  <a:pos x="27" y="19"/>
                </a:cxn>
                <a:cxn ang="0">
                  <a:pos x="34" y="20"/>
                </a:cxn>
                <a:cxn ang="0">
                  <a:pos x="42" y="23"/>
                </a:cxn>
                <a:cxn ang="0">
                  <a:pos x="52" y="25"/>
                </a:cxn>
                <a:cxn ang="0">
                  <a:pos x="59" y="28"/>
                </a:cxn>
                <a:cxn ang="0">
                  <a:pos x="67" y="30"/>
                </a:cxn>
                <a:cxn ang="0">
                  <a:pos x="75" y="33"/>
                </a:cxn>
                <a:cxn ang="0">
                  <a:pos x="84" y="36"/>
                </a:cxn>
                <a:cxn ang="0">
                  <a:pos x="92" y="38"/>
                </a:cxn>
                <a:cxn ang="0">
                  <a:pos x="101" y="41"/>
                </a:cxn>
                <a:cxn ang="0">
                  <a:pos x="109" y="44"/>
                </a:cxn>
                <a:cxn ang="0">
                  <a:pos x="118" y="45"/>
                </a:cxn>
                <a:cxn ang="0">
                  <a:pos x="125" y="46"/>
                </a:cxn>
                <a:cxn ang="0">
                  <a:pos x="134" y="47"/>
                </a:cxn>
                <a:cxn ang="0">
                  <a:pos x="130" y="32"/>
                </a:cxn>
                <a:cxn ang="0">
                  <a:pos x="123" y="31"/>
                </a:cxn>
                <a:cxn ang="0">
                  <a:pos x="114" y="29"/>
                </a:cxn>
                <a:cxn ang="0">
                  <a:pos x="107" y="28"/>
                </a:cxn>
                <a:cxn ang="0">
                  <a:pos x="99" y="26"/>
                </a:cxn>
                <a:cxn ang="0">
                  <a:pos x="91" y="24"/>
                </a:cxn>
                <a:cxn ang="0">
                  <a:pos x="83" y="21"/>
                </a:cxn>
                <a:cxn ang="0">
                  <a:pos x="75" y="19"/>
                </a:cxn>
                <a:cxn ang="0">
                  <a:pos x="67" y="16"/>
                </a:cxn>
                <a:cxn ang="0">
                  <a:pos x="58" y="13"/>
                </a:cxn>
                <a:cxn ang="0">
                  <a:pos x="50" y="11"/>
                </a:cxn>
                <a:cxn ang="0">
                  <a:pos x="41" y="8"/>
                </a:cxn>
                <a:cxn ang="0">
                  <a:pos x="33" y="5"/>
                </a:cxn>
                <a:cxn ang="0">
                  <a:pos x="25" y="4"/>
                </a:cxn>
                <a:cxn ang="0">
                  <a:pos x="16" y="2"/>
                </a:cxn>
                <a:cxn ang="0">
                  <a:pos x="8" y="1"/>
                </a:cxn>
                <a:cxn ang="0">
                  <a:pos x="0" y="0"/>
                </a:cxn>
                <a:cxn ang="0">
                  <a:pos x="5" y="15"/>
                </a:cxn>
              </a:cxnLst>
              <a:rect l="0" t="0" r="r" b="b"/>
              <a:pathLst>
                <a:path w="135" h="48">
                  <a:moveTo>
                    <a:pt x="5" y="15"/>
                  </a:moveTo>
                  <a:lnTo>
                    <a:pt x="12" y="16"/>
                  </a:lnTo>
                  <a:lnTo>
                    <a:pt x="19" y="17"/>
                  </a:lnTo>
                  <a:lnTo>
                    <a:pt x="27" y="19"/>
                  </a:lnTo>
                  <a:lnTo>
                    <a:pt x="34" y="20"/>
                  </a:lnTo>
                  <a:lnTo>
                    <a:pt x="42" y="23"/>
                  </a:lnTo>
                  <a:lnTo>
                    <a:pt x="52" y="25"/>
                  </a:lnTo>
                  <a:lnTo>
                    <a:pt x="59" y="28"/>
                  </a:lnTo>
                  <a:lnTo>
                    <a:pt x="67" y="30"/>
                  </a:lnTo>
                  <a:lnTo>
                    <a:pt x="75" y="33"/>
                  </a:lnTo>
                  <a:lnTo>
                    <a:pt x="84" y="36"/>
                  </a:lnTo>
                  <a:lnTo>
                    <a:pt x="92" y="38"/>
                  </a:lnTo>
                  <a:lnTo>
                    <a:pt x="101" y="41"/>
                  </a:lnTo>
                  <a:lnTo>
                    <a:pt x="109" y="44"/>
                  </a:lnTo>
                  <a:lnTo>
                    <a:pt x="118" y="45"/>
                  </a:lnTo>
                  <a:lnTo>
                    <a:pt x="125" y="46"/>
                  </a:lnTo>
                  <a:lnTo>
                    <a:pt x="134" y="47"/>
                  </a:lnTo>
                  <a:lnTo>
                    <a:pt x="130" y="32"/>
                  </a:lnTo>
                  <a:lnTo>
                    <a:pt x="123" y="31"/>
                  </a:lnTo>
                  <a:lnTo>
                    <a:pt x="114" y="29"/>
                  </a:lnTo>
                  <a:lnTo>
                    <a:pt x="107" y="28"/>
                  </a:lnTo>
                  <a:lnTo>
                    <a:pt x="99" y="26"/>
                  </a:lnTo>
                  <a:lnTo>
                    <a:pt x="91" y="24"/>
                  </a:lnTo>
                  <a:lnTo>
                    <a:pt x="83" y="21"/>
                  </a:lnTo>
                  <a:lnTo>
                    <a:pt x="75" y="19"/>
                  </a:lnTo>
                  <a:lnTo>
                    <a:pt x="67" y="16"/>
                  </a:lnTo>
                  <a:lnTo>
                    <a:pt x="58" y="13"/>
                  </a:lnTo>
                  <a:lnTo>
                    <a:pt x="50" y="11"/>
                  </a:lnTo>
                  <a:lnTo>
                    <a:pt x="41" y="8"/>
                  </a:lnTo>
                  <a:lnTo>
                    <a:pt x="33" y="5"/>
                  </a:lnTo>
                  <a:lnTo>
                    <a:pt x="25" y="4"/>
                  </a:lnTo>
                  <a:lnTo>
                    <a:pt x="16" y="2"/>
                  </a:lnTo>
                  <a:lnTo>
                    <a:pt x="8" y="1"/>
                  </a:lnTo>
                  <a:lnTo>
                    <a:pt x="0" y="0"/>
                  </a:lnTo>
                  <a:lnTo>
                    <a:pt x="5" y="15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75" name="Freeform 72"/>
            <p:cNvSpPr>
              <a:spLocks/>
            </p:cNvSpPr>
            <p:nvPr/>
          </p:nvSpPr>
          <p:spPr bwMode="auto">
            <a:xfrm>
              <a:off x="2922" y="1820"/>
              <a:ext cx="75" cy="36"/>
            </a:xfrm>
            <a:custGeom>
              <a:avLst/>
              <a:gdLst/>
              <a:ahLst/>
              <a:cxnLst>
                <a:cxn ang="0">
                  <a:pos x="15" y="34"/>
                </a:cxn>
                <a:cxn ang="0">
                  <a:pos x="20" y="29"/>
                </a:cxn>
                <a:cxn ang="0">
                  <a:pos x="25" y="24"/>
                </a:cxn>
                <a:cxn ang="0">
                  <a:pos x="32" y="22"/>
                </a:cxn>
                <a:cxn ang="0">
                  <a:pos x="40" y="18"/>
                </a:cxn>
                <a:cxn ang="0">
                  <a:pos x="47" y="16"/>
                </a:cxn>
                <a:cxn ang="0">
                  <a:pos x="56" y="16"/>
                </a:cxn>
                <a:cxn ang="0">
                  <a:pos x="65" y="15"/>
                </a:cxn>
                <a:cxn ang="0">
                  <a:pos x="73" y="15"/>
                </a:cxn>
                <a:cxn ang="0">
                  <a:pos x="68" y="0"/>
                </a:cxn>
                <a:cxn ang="0">
                  <a:pos x="58" y="0"/>
                </a:cxn>
                <a:cxn ang="0">
                  <a:pos x="48" y="0"/>
                </a:cxn>
                <a:cxn ang="0">
                  <a:pos x="39" y="1"/>
                </a:cxn>
                <a:cxn ang="0">
                  <a:pos x="30" y="4"/>
                </a:cxn>
                <a:cxn ang="0">
                  <a:pos x="21" y="6"/>
                </a:cxn>
                <a:cxn ang="0">
                  <a:pos x="13" y="10"/>
                </a:cxn>
                <a:cxn ang="0">
                  <a:pos x="6" y="15"/>
                </a:cxn>
                <a:cxn ang="0">
                  <a:pos x="0" y="22"/>
                </a:cxn>
                <a:cxn ang="0">
                  <a:pos x="15" y="34"/>
                </a:cxn>
              </a:cxnLst>
              <a:rect l="0" t="0" r="r" b="b"/>
              <a:pathLst>
                <a:path w="74" h="35">
                  <a:moveTo>
                    <a:pt x="15" y="34"/>
                  </a:moveTo>
                  <a:lnTo>
                    <a:pt x="20" y="29"/>
                  </a:lnTo>
                  <a:lnTo>
                    <a:pt x="25" y="24"/>
                  </a:lnTo>
                  <a:lnTo>
                    <a:pt x="32" y="22"/>
                  </a:lnTo>
                  <a:lnTo>
                    <a:pt x="40" y="18"/>
                  </a:lnTo>
                  <a:lnTo>
                    <a:pt x="47" y="16"/>
                  </a:lnTo>
                  <a:lnTo>
                    <a:pt x="56" y="16"/>
                  </a:lnTo>
                  <a:lnTo>
                    <a:pt x="65" y="15"/>
                  </a:lnTo>
                  <a:lnTo>
                    <a:pt x="73" y="15"/>
                  </a:lnTo>
                  <a:lnTo>
                    <a:pt x="68" y="0"/>
                  </a:lnTo>
                  <a:lnTo>
                    <a:pt x="58" y="0"/>
                  </a:lnTo>
                  <a:lnTo>
                    <a:pt x="48" y="0"/>
                  </a:lnTo>
                  <a:lnTo>
                    <a:pt x="39" y="1"/>
                  </a:lnTo>
                  <a:lnTo>
                    <a:pt x="30" y="4"/>
                  </a:lnTo>
                  <a:lnTo>
                    <a:pt x="21" y="6"/>
                  </a:lnTo>
                  <a:lnTo>
                    <a:pt x="13" y="10"/>
                  </a:lnTo>
                  <a:lnTo>
                    <a:pt x="6" y="15"/>
                  </a:lnTo>
                  <a:lnTo>
                    <a:pt x="0" y="22"/>
                  </a:lnTo>
                  <a:lnTo>
                    <a:pt x="15" y="34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76" name="Freeform 73"/>
            <p:cNvSpPr>
              <a:spLocks/>
            </p:cNvSpPr>
            <p:nvPr/>
          </p:nvSpPr>
          <p:spPr bwMode="auto">
            <a:xfrm>
              <a:off x="2920" y="1843"/>
              <a:ext cx="19" cy="20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5"/>
                </a:cxn>
                <a:cxn ang="0">
                  <a:pos x="0" y="10"/>
                </a:cxn>
                <a:cxn ang="0">
                  <a:pos x="2" y="14"/>
                </a:cxn>
                <a:cxn ang="0">
                  <a:pos x="4" y="17"/>
                </a:cxn>
                <a:cxn ang="0">
                  <a:pos x="6" y="19"/>
                </a:cxn>
                <a:cxn ang="0">
                  <a:pos x="10" y="20"/>
                </a:cxn>
                <a:cxn ang="0">
                  <a:pos x="14" y="16"/>
                </a:cxn>
                <a:cxn ang="0">
                  <a:pos x="17" y="13"/>
                </a:cxn>
                <a:cxn ang="0">
                  <a:pos x="3" y="0"/>
                </a:cxn>
              </a:cxnLst>
              <a:rect l="0" t="0" r="r" b="b"/>
              <a:pathLst>
                <a:path w="18" h="21">
                  <a:moveTo>
                    <a:pt x="3" y="0"/>
                  </a:moveTo>
                  <a:lnTo>
                    <a:pt x="0" y="5"/>
                  </a:lnTo>
                  <a:lnTo>
                    <a:pt x="0" y="10"/>
                  </a:lnTo>
                  <a:lnTo>
                    <a:pt x="2" y="14"/>
                  </a:lnTo>
                  <a:lnTo>
                    <a:pt x="4" y="17"/>
                  </a:lnTo>
                  <a:lnTo>
                    <a:pt x="6" y="19"/>
                  </a:lnTo>
                  <a:lnTo>
                    <a:pt x="10" y="20"/>
                  </a:lnTo>
                  <a:lnTo>
                    <a:pt x="14" y="16"/>
                  </a:lnTo>
                  <a:lnTo>
                    <a:pt x="17" y="13"/>
                  </a:lnTo>
                  <a:lnTo>
                    <a:pt x="3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77" name="Freeform 74"/>
            <p:cNvSpPr>
              <a:spLocks/>
            </p:cNvSpPr>
            <p:nvPr/>
          </p:nvSpPr>
          <p:spPr bwMode="auto">
            <a:xfrm>
              <a:off x="3030" y="1638"/>
              <a:ext cx="17" cy="18"/>
            </a:xfrm>
            <a:custGeom>
              <a:avLst/>
              <a:gdLst/>
              <a:ahLst/>
              <a:cxnLst>
                <a:cxn ang="0">
                  <a:pos x="13" y="18"/>
                </a:cxn>
                <a:cxn ang="0">
                  <a:pos x="16" y="14"/>
                </a:cxn>
                <a:cxn ang="0">
                  <a:pos x="16" y="9"/>
                </a:cxn>
                <a:cxn ang="0">
                  <a:pos x="15" y="5"/>
                </a:cxn>
                <a:cxn ang="0">
                  <a:pos x="13" y="2"/>
                </a:cxn>
                <a:cxn ang="0">
                  <a:pos x="11" y="0"/>
                </a:cxn>
                <a:cxn ang="0">
                  <a:pos x="8" y="0"/>
                </a:cxn>
                <a:cxn ang="0">
                  <a:pos x="4" y="1"/>
                </a:cxn>
                <a:cxn ang="0">
                  <a:pos x="0" y="4"/>
                </a:cxn>
                <a:cxn ang="0">
                  <a:pos x="13" y="18"/>
                </a:cxn>
              </a:cxnLst>
              <a:rect l="0" t="0" r="r" b="b"/>
              <a:pathLst>
                <a:path w="17" h="19">
                  <a:moveTo>
                    <a:pt x="13" y="18"/>
                  </a:moveTo>
                  <a:lnTo>
                    <a:pt x="16" y="14"/>
                  </a:lnTo>
                  <a:lnTo>
                    <a:pt x="16" y="9"/>
                  </a:lnTo>
                  <a:lnTo>
                    <a:pt x="15" y="5"/>
                  </a:lnTo>
                  <a:lnTo>
                    <a:pt x="13" y="2"/>
                  </a:lnTo>
                  <a:lnTo>
                    <a:pt x="11" y="0"/>
                  </a:lnTo>
                  <a:lnTo>
                    <a:pt x="8" y="0"/>
                  </a:lnTo>
                  <a:lnTo>
                    <a:pt x="4" y="1"/>
                  </a:lnTo>
                  <a:lnTo>
                    <a:pt x="0" y="4"/>
                  </a:lnTo>
                  <a:lnTo>
                    <a:pt x="13" y="18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78" name="Freeform 75"/>
            <p:cNvSpPr>
              <a:spLocks/>
            </p:cNvSpPr>
            <p:nvPr/>
          </p:nvSpPr>
          <p:spPr bwMode="auto">
            <a:xfrm>
              <a:off x="2954" y="1638"/>
              <a:ext cx="92" cy="41"/>
            </a:xfrm>
            <a:custGeom>
              <a:avLst/>
              <a:gdLst/>
              <a:ahLst/>
              <a:cxnLst>
                <a:cxn ang="0">
                  <a:pos x="4" y="39"/>
                </a:cxn>
                <a:cxn ang="0">
                  <a:pos x="11" y="40"/>
                </a:cxn>
                <a:cxn ang="0">
                  <a:pos x="17" y="39"/>
                </a:cxn>
                <a:cxn ang="0">
                  <a:pos x="24" y="40"/>
                </a:cxn>
                <a:cxn ang="0">
                  <a:pos x="30" y="40"/>
                </a:cxn>
                <a:cxn ang="0">
                  <a:pos x="35" y="38"/>
                </a:cxn>
                <a:cxn ang="0">
                  <a:pos x="41" y="37"/>
                </a:cxn>
                <a:cxn ang="0">
                  <a:pos x="48" y="37"/>
                </a:cxn>
                <a:cxn ang="0">
                  <a:pos x="53" y="36"/>
                </a:cxn>
                <a:cxn ang="0">
                  <a:pos x="59" y="33"/>
                </a:cxn>
                <a:cxn ang="0">
                  <a:pos x="63" y="31"/>
                </a:cxn>
                <a:cxn ang="0">
                  <a:pos x="69" y="29"/>
                </a:cxn>
                <a:cxn ang="0">
                  <a:pos x="74" y="26"/>
                </a:cxn>
                <a:cxn ang="0">
                  <a:pos x="79" y="23"/>
                </a:cxn>
                <a:cxn ang="0">
                  <a:pos x="82" y="20"/>
                </a:cxn>
                <a:cxn ang="0">
                  <a:pos x="87" y="16"/>
                </a:cxn>
                <a:cxn ang="0">
                  <a:pos x="91" y="12"/>
                </a:cxn>
                <a:cxn ang="0">
                  <a:pos x="76" y="0"/>
                </a:cxn>
                <a:cxn ang="0">
                  <a:pos x="74" y="4"/>
                </a:cxn>
                <a:cxn ang="0">
                  <a:pos x="70" y="6"/>
                </a:cxn>
                <a:cxn ang="0">
                  <a:pos x="65" y="9"/>
                </a:cxn>
                <a:cxn ang="0">
                  <a:pos x="61" y="12"/>
                </a:cxn>
                <a:cxn ang="0">
                  <a:pos x="57" y="14"/>
                </a:cxn>
                <a:cxn ang="0">
                  <a:pos x="52" y="16"/>
                </a:cxn>
                <a:cxn ang="0">
                  <a:pos x="48" y="18"/>
                </a:cxn>
                <a:cxn ang="0">
                  <a:pos x="43" y="20"/>
                </a:cxn>
                <a:cxn ang="0">
                  <a:pos x="38" y="22"/>
                </a:cxn>
                <a:cxn ang="0">
                  <a:pos x="33" y="22"/>
                </a:cxn>
                <a:cxn ang="0">
                  <a:pos x="28" y="23"/>
                </a:cxn>
                <a:cxn ang="0">
                  <a:pos x="22" y="24"/>
                </a:cxn>
                <a:cxn ang="0">
                  <a:pos x="16" y="24"/>
                </a:cxn>
                <a:cxn ang="0">
                  <a:pos x="11" y="24"/>
                </a:cxn>
                <a:cxn ang="0">
                  <a:pos x="6" y="24"/>
                </a:cxn>
                <a:cxn ang="0">
                  <a:pos x="0" y="23"/>
                </a:cxn>
                <a:cxn ang="0">
                  <a:pos x="4" y="39"/>
                </a:cxn>
              </a:cxnLst>
              <a:rect l="0" t="0" r="r" b="b"/>
              <a:pathLst>
                <a:path w="92" h="41">
                  <a:moveTo>
                    <a:pt x="4" y="39"/>
                  </a:moveTo>
                  <a:lnTo>
                    <a:pt x="11" y="40"/>
                  </a:lnTo>
                  <a:lnTo>
                    <a:pt x="17" y="39"/>
                  </a:lnTo>
                  <a:lnTo>
                    <a:pt x="24" y="40"/>
                  </a:lnTo>
                  <a:lnTo>
                    <a:pt x="30" y="40"/>
                  </a:lnTo>
                  <a:lnTo>
                    <a:pt x="35" y="38"/>
                  </a:lnTo>
                  <a:lnTo>
                    <a:pt x="41" y="37"/>
                  </a:lnTo>
                  <a:lnTo>
                    <a:pt x="48" y="37"/>
                  </a:lnTo>
                  <a:lnTo>
                    <a:pt x="53" y="36"/>
                  </a:lnTo>
                  <a:lnTo>
                    <a:pt x="59" y="33"/>
                  </a:lnTo>
                  <a:lnTo>
                    <a:pt x="63" y="31"/>
                  </a:lnTo>
                  <a:lnTo>
                    <a:pt x="69" y="29"/>
                  </a:lnTo>
                  <a:lnTo>
                    <a:pt x="74" y="26"/>
                  </a:lnTo>
                  <a:lnTo>
                    <a:pt x="79" y="23"/>
                  </a:lnTo>
                  <a:lnTo>
                    <a:pt x="82" y="20"/>
                  </a:lnTo>
                  <a:lnTo>
                    <a:pt x="87" y="16"/>
                  </a:lnTo>
                  <a:lnTo>
                    <a:pt x="91" y="12"/>
                  </a:lnTo>
                  <a:lnTo>
                    <a:pt x="76" y="0"/>
                  </a:lnTo>
                  <a:lnTo>
                    <a:pt x="74" y="4"/>
                  </a:lnTo>
                  <a:lnTo>
                    <a:pt x="70" y="6"/>
                  </a:lnTo>
                  <a:lnTo>
                    <a:pt x="65" y="9"/>
                  </a:lnTo>
                  <a:lnTo>
                    <a:pt x="61" y="12"/>
                  </a:lnTo>
                  <a:lnTo>
                    <a:pt x="57" y="14"/>
                  </a:lnTo>
                  <a:lnTo>
                    <a:pt x="52" y="16"/>
                  </a:lnTo>
                  <a:lnTo>
                    <a:pt x="48" y="18"/>
                  </a:lnTo>
                  <a:lnTo>
                    <a:pt x="43" y="20"/>
                  </a:lnTo>
                  <a:lnTo>
                    <a:pt x="38" y="22"/>
                  </a:lnTo>
                  <a:lnTo>
                    <a:pt x="33" y="22"/>
                  </a:lnTo>
                  <a:lnTo>
                    <a:pt x="28" y="23"/>
                  </a:lnTo>
                  <a:lnTo>
                    <a:pt x="22" y="24"/>
                  </a:lnTo>
                  <a:lnTo>
                    <a:pt x="16" y="24"/>
                  </a:lnTo>
                  <a:lnTo>
                    <a:pt x="11" y="24"/>
                  </a:lnTo>
                  <a:lnTo>
                    <a:pt x="6" y="24"/>
                  </a:lnTo>
                  <a:lnTo>
                    <a:pt x="0" y="23"/>
                  </a:lnTo>
                  <a:lnTo>
                    <a:pt x="4" y="39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79" name="Freeform 76"/>
            <p:cNvSpPr>
              <a:spLocks/>
            </p:cNvSpPr>
            <p:nvPr/>
          </p:nvSpPr>
          <p:spPr bwMode="auto">
            <a:xfrm>
              <a:off x="2793" y="1611"/>
              <a:ext cx="166" cy="68"/>
            </a:xfrm>
            <a:custGeom>
              <a:avLst/>
              <a:gdLst/>
              <a:ahLst/>
              <a:cxnLst>
                <a:cxn ang="0">
                  <a:pos x="5" y="15"/>
                </a:cxn>
                <a:cxn ang="0">
                  <a:pos x="14" y="16"/>
                </a:cxn>
                <a:cxn ang="0">
                  <a:pos x="23" y="19"/>
                </a:cxn>
                <a:cxn ang="0">
                  <a:pos x="33" y="21"/>
                </a:cxn>
                <a:cxn ang="0">
                  <a:pos x="42" y="25"/>
                </a:cxn>
                <a:cxn ang="0">
                  <a:pos x="52" y="29"/>
                </a:cxn>
                <a:cxn ang="0">
                  <a:pos x="62" y="32"/>
                </a:cxn>
                <a:cxn ang="0">
                  <a:pos x="72" y="37"/>
                </a:cxn>
                <a:cxn ang="0">
                  <a:pos x="83" y="41"/>
                </a:cxn>
                <a:cxn ang="0">
                  <a:pos x="93" y="45"/>
                </a:cxn>
                <a:cxn ang="0">
                  <a:pos x="103" y="48"/>
                </a:cxn>
                <a:cxn ang="0">
                  <a:pos x="113" y="53"/>
                </a:cxn>
                <a:cxn ang="0">
                  <a:pos x="124" y="56"/>
                </a:cxn>
                <a:cxn ang="0">
                  <a:pos x="134" y="60"/>
                </a:cxn>
                <a:cxn ang="0">
                  <a:pos x="144" y="63"/>
                </a:cxn>
                <a:cxn ang="0">
                  <a:pos x="155" y="65"/>
                </a:cxn>
                <a:cxn ang="0">
                  <a:pos x="165" y="66"/>
                </a:cxn>
                <a:cxn ang="0">
                  <a:pos x="161" y="50"/>
                </a:cxn>
                <a:cxn ang="0">
                  <a:pos x="152" y="49"/>
                </a:cxn>
                <a:cxn ang="0">
                  <a:pos x="143" y="47"/>
                </a:cxn>
                <a:cxn ang="0">
                  <a:pos x="133" y="45"/>
                </a:cxn>
                <a:cxn ang="0">
                  <a:pos x="124" y="42"/>
                </a:cxn>
                <a:cxn ang="0">
                  <a:pos x="114" y="38"/>
                </a:cxn>
                <a:cxn ang="0">
                  <a:pos x="104" y="35"/>
                </a:cxn>
                <a:cxn ang="0">
                  <a:pos x="94" y="30"/>
                </a:cxn>
                <a:cxn ang="0">
                  <a:pos x="83" y="26"/>
                </a:cxn>
                <a:cxn ang="0">
                  <a:pos x="73" y="22"/>
                </a:cxn>
                <a:cxn ang="0">
                  <a:pos x="63" y="19"/>
                </a:cxn>
                <a:cxn ang="0">
                  <a:pos x="53" y="13"/>
                </a:cxn>
                <a:cxn ang="0">
                  <a:pos x="42" y="11"/>
                </a:cxn>
                <a:cxn ang="0">
                  <a:pos x="32" y="7"/>
                </a:cxn>
                <a:cxn ang="0">
                  <a:pos x="22" y="4"/>
                </a:cxn>
                <a:cxn ang="0">
                  <a:pos x="11" y="1"/>
                </a:cxn>
                <a:cxn ang="0">
                  <a:pos x="0" y="0"/>
                </a:cxn>
                <a:cxn ang="0">
                  <a:pos x="5" y="15"/>
                </a:cxn>
              </a:cxnLst>
              <a:rect l="0" t="0" r="r" b="b"/>
              <a:pathLst>
                <a:path w="166" h="67">
                  <a:moveTo>
                    <a:pt x="5" y="15"/>
                  </a:moveTo>
                  <a:lnTo>
                    <a:pt x="14" y="16"/>
                  </a:lnTo>
                  <a:lnTo>
                    <a:pt x="23" y="19"/>
                  </a:lnTo>
                  <a:lnTo>
                    <a:pt x="33" y="21"/>
                  </a:lnTo>
                  <a:lnTo>
                    <a:pt x="42" y="25"/>
                  </a:lnTo>
                  <a:lnTo>
                    <a:pt x="52" y="29"/>
                  </a:lnTo>
                  <a:lnTo>
                    <a:pt x="62" y="32"/>
                  </a:lnTo>
                  <a:lnTo>
                    <a:pt x="72" y="37"/>
                  </a:lnTo>
                  <a:lnTo>
                    <a:pt x="83" y="41"/>
                  </a:lnTo>
                  <a:lnTo>
                    <a:pt x="93" y="45"/>
                  </a:lnTo>
                  <a:lnTo>
                    <a:pt x="103" y="48"/>
                  </a:lnTo>
                  <a:lnTo>
                    <a:pt x="113" y="53"/>
                  </a:lnTo>
                  <a:lnTo>
                    <a:pt x="124" y="56"/>
                  </a:lnTo>
                  <a:lnTo>
                    <a:pt x="134" y="60"/>
                  </a:lnTo>
                  <a:lnTo>
                    <a:pt x="144" y="63"/>
                  </a:lnTo>
                  <a:lnTo>
                    <a:pt x="155" y="65"/>
                  </a:lnTo>
                  <a:lnTo>
                    <a:pt x="165" y="66"/>
                  </a:lnTo>
                  <a:lnTo>
                    <a:pt x="161" y="50"/>
                  </a:lnTo>
                  <a:lnTo>
                    <a:pt x="152" y="49"/>
                  </a:lnTo>
                  <a:lnTo>
                    <a:pt x="143" y="47"/>
                  </a:lnTo>
                  <a:lnTo>
                    <a:pt x="133" y="45"/>
                  </a:lnTo>
                  <a:lnTo>
                    <a:pt x="124" y="42"/>
                  </a:lnTo>
                  <a:lnTo>
                    <a:pt x="114" y="38"/>
                  </a:lnTo>
                  <a:lnTo>
                    <a:pt x="104" y="35"/>
                  </a:lnTo>
                  <a:lnTo>
                    <a:pt x="94" y="30"/>
                  </a:lnTo>
                  <a:lnTo>
                    <a:pt x="83" y="26"/>
                  </a:lnTo>
                  <a:lnTo>
                    <a:pt x="73" y="22"/>
                  </a:lnTo>
                  <a:lnTo>
                    <a:pt x="63" y="19"/>
                  </a:lnTo>
                  <a:lnTo>
                    <a:pt x="53" y="13"/>
                  </a:lnTo>
                  <a:lnTo>
                    <a:pt x="42" y="11"/>
                  </a:lnTo>
                  <a:lnTo>
                    <a:pt x="32" y="7"/>
                  </a:lnTo>
                  <a:lnTo>
                    <a:pt x="22" y="4"/>
                  </a:lnTo>
                  <a:lnTo>
                    <a:pt x="11" y="1"/>
                  </a:lnTo>
                  <a:lnTo>
                    <a:pt x="0" y="0"/>
                  </a:lnTo>
                  <a:lnTo>
                    <a:pt x="5" y="15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80" name="Freeform 77"/>
            <p:cNvSpPr>
              <a:spLocks/>
            </p:cNvSpPr>
            <p:nvPr/>
          </p:nvSpPr>
          <p:spPr bwMode="auto">
            <a:xfrm>
              <a:off x="2729" y="1609"/>
              <a:ext cx="71" cy="39"/>
            </a:xfrm>
            <a:custGeom>
              <a:avLst/>
              <a:gdLst/>
              <a:ahLst/>
              <a:cxnLst>
                <a:cxn ang="0">
                  <a:pos x="15" y="37"/>
                </a:cxn>
                <a:cxn ang="0">
                  <a:pos x="20" y="32"/>
                </a:cxn>
                <a:cxn ang="0">
                  <a:pos x="26" y="27"/>
                </a:cxn>
                <a:cxn ang="0">
                  <a:pos x="32" y="23"/>
                </a:cxn>
                <a:cxn ang="0">
                  <a:pos x="39" y="20"/>
                </a:cxn>
                <a:cxn ang="0">
                  <a:pos x="46" y="18"/>
                </a:cxn>
                <a:cxn ang="0">
                  <a:pos x="54" y="17"/>
                </a:cxn>
                <a:cxn ang="0">
                  <a:pos x="62" y="16"/>
                </a:cxn>
                <a:cxn ang="0">
                  <a:pos x="70" y="16"/>
                </a:cxn>
                <a:cxn ang="0">
                  <a:pos x="65" y="1"/>
                </a:cxn>
                <a:cxn ang="0">
                  <a:pos x="56" y="0"/>
                </a:cxn>
                <a:cxn ang="0">
                  <a:pos x="46" y="1"/>
                </a:cxn>
                <a:cxn ang="0">
                  <a:pos x="37" y="3"/>
                </a:cxn>
                <a:cxn ang="0">
                  <a:pos x="28" y="5"/>
                </a:cxn>
                <a:cxn ang="0">
                  <a:pos x="21" y="9"/>
                </a:cxn>
                <a:cxn ang="0">
                  <a:pos x="13" y="13"/>
                </a:cxn>
                <a:cxn ang="0">
                  <a:pos x="7" y="18"/>
                </a:cxn>
                <a:cxn ang="0">
                  <a:pos x="0" y="25"/>
                </a:cxn>
                <a:cxn ang="0">
                  <a:pos x="15" y="37"/>
                </a:cxn>
              </a:cxnLst>
              <a:rect l="0" t="0" r="r" b="b"/>
              <a:pathLst>
                <a:path w="71" h="38">
                  <a:moveTo>
                    <a:pt x="15" y="37"/>
                  </a:moveTo>
                  <a:lnTo>
                    <a:pt x="20" y="32"/>
                  </a:lnTo>
                  <a:lnTo>
                    <a:pt x="26" y="27"/>
                  </a:lnTo>
                  <a:lnTo>
                    <a:pt x="32" y="23"/>
                  </a:lnTo>
                  <a:lnTo>
                    <a:pt x="39" y="20"/>
                  </a:lnTo>
                  <a:lnTo>
                    <a:pt x="46" y="18"/>
                  </a:lnTo>
                  <a:lnTo>
                    <a:pt x="54" y="17"/>
                  </a:lnTo>
                  <a:lnTo>
                    <a:pt x="62" y="16"/>
                  </a:lnTo>
                  <a:lnTo>
                    <a:pt x="70" y="16"/>
                  </a:lnTo>
                  <a:lnTo>
                    <a:pt x="65" y="1"/>
                  </a:lnTo>
                  <a:lnTo>
                    <a:pt x="56" y="0"/>
                  </a:lnTo>
                  <a:lnTo>
                    <a:pt x="46" y="1"/>
                  </a:lnTo>
                  <a:lnTo>
                    <a:pt x="37" y="3"/>
                  </a:lnTo>
                  <a:lnTo>
                    <a:pt x="28" y="5"/>
                  </a:lnTo>
                  <a:lnTo>
                    <a:pt x="21" y="9"/>
                  </a:lnTo>
                  <a:lnTo>
                    <a:pt x="13" y="13"/>
                  </a:lnTo>
                  <a:lnTo>
                    <a:pt x="7" y="18"/>
                  </a:lnTo>
                  <a:lnTo>
                    <a:pt x="0" y="25"/>
                  </a:lnTo>
                  <a:lnTo>
                    <a:pt x="15" y="37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81" name="Freeform 78"/>
            <p:cNvSpPr>
              <a:spLocks/>
            </p:cNvSpPr>
            <p:nvPr/>
          </p:nvSpPr>
          <p:spPr bwMode="auto">
            <a:xfrm>
              <a:off x="2724" y="1636"/>
              <a:ext cx="19" cy="20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5"/>
                </a:cxn>
                <a:cxn ang="0">
                  <a:pos x="0" y="9"/>
                </a:cxn>
                <a:cxn ang="0">
                  <a:pos x="1" y="14"/>
                </a:cxn>
                <a:cxn ang="0">
                  <a:pos x="2" y="17"/>
                </a:cxn>
                <a:cxn ang="0">
                  <a:pos x="5" y="19"/>
                </a:cxn>
                <a:cxn ang="0">
                  <a:pos x="10" y="18"/>
                </a:cxn>
                <a:cxn ang="0">
                  <a:pos x="14" y="16"/>
                </a:cxn>
                <a:cxn ang="0">
                  <a:pos x="17" y="13"/>
                </a:cxn>
                <a:cxn ang="0">
                  <a:pos x="2" y="0"/>
                </a:cxn>
              </a:cxnLst>
              <a:rect l="0" t="0" r="r" b="b"/>
              <a:pathLst>
                <a:path w="18" h="20">
                  <a:moveTo>
                    <a:pt x="2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1" y="14"/>
                  </a:lnTo>
                  <a:lnTo>
                    <a:pt x="2" y="17"/>
                  </a:lnTo>
                  <a:lnTo>
                    <a:pt x="5" y="19"/>
                  </a:lnTo>
                  <a:lnTo>
                    <a:pt x="10" y="18"/>
                  </a:lnTo>
                  <a:lnTo>
                    <a:pt x="14" y="16"/>
                  </a:lnTo>
                  <a:lnTo>
                    <a:pt x="17" y="13"/>
                  </a:lnTo>
                  <a:lnTo>
                    <a:pt x="2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82" name="Freeform 79"/>
            <p:cNvSpPr>
              <a:spLocks/>
            </p:cNvSpPr>
            <p:nvPr/>
          </p:nvSpPr>
          <p:spPr bwMode="auto">
            <a:xfrm>
              <a:off x="2208" y="1634"/>
              <a:ext cx="1092" cy="1363"/>
            </a:xfrm>
            <a:custGeom>
              <a:avLst/>
              <a:gdLst/>
              <a:ahLst/>
              <a:cxnLst>
                <a:cxn ang="0">
                  <a:pos x="312" y="20"/>
                </a:cxn>
                <a:cxn ang="0">
                  <a:pos x="323" y="54"/>
                </a:cxn>
                <a:cxn ang="0">
                  <a:pos x="326" y="89"/>
                </a:cxn>
                <a:cxn ang="0">
                  <a:pos x="325" y="126"/>
                </a:cxn>
                <a:cxn ang="0">
                  <a:pos x="319" y="165"/>
                </a:cxn>
                <a:cxn ang="0">
                  <a:pos x="296" y="248"/>
                </a:cxn>
                <a:cxn ang="0">
                  <a:pos x="243" y="412"/>
                </a:cxn>
                <a:cxn ang="0">
                  <a:pos x="190" y="578"/>
                </a:cxn>
                <a:cxn ang="0">
                  <a:pos x="137" y="744"/>
                </a:cxn>
                <a:cxn ang="0">
                  <a:pos x="84" y="910"/>
                </a:cxn>
                <a:cxn ang="0">
                  <a:pos x="31" y="1075"/>
                </a:cxn>
                <a:cxn ang="0">
                  <a:pos x="24" y="1113"/>
                </a:cxn>
                <a:cxn ang="0">
                  <a:pos x="17" y="1153"/>
                </a:cxn>
                <a:cxn ang="0">
                  <a:pos x="10" y="1193"/>
                </a:cxn>
                <a:cxn ang="0">
                  <a:pos x="4" y="1233"/>
                </a:cxn>
                <a:cxn ang="0">
                  <a:pos x="1" y="1273"/>
                </a:cxn>
                <a:cxn ang="0">
                  <a:pos x="5" y="1304"/>
                </a:cxn>
                <a:cxn ang="0">
                  <a:pos x="21" y="1328"/>
                </a:cxn>
                <a:cxn ang="0">
                  <a:pos x="46" y="1347"/>
                </a:cxn>
                <a:cxn ang="0">
                  <a:pos x="75" y="1359"/>
                </a:cxn>
                <a:cxn ang="0">
                  <a:pos x="102" y="1363"/>
                </a:cxn>
                <a:cxn ang="0">
                  <a:pos x="127" y="1355"/>
                </a:cxn>
                <a:cxn ang="0">
                  <a:pos x="161" y="1336"/>
                </a:cxn>
                <a:cxn ang="0">
                  <a:pos x="190" y="1313"/>
                </a:cxn>
                <a:cxn ang="0">
                  <a:pos x="217" y="1290"/>
                </a:cxn>
                <a:cxn ang="0">
                  <a:pos x="242" y="1264"/>
                </a:cxn>
                <a:cxn ang="0">
                  <a:pos x="271" y="1239"/>
                </a:cxn>
                <a:cxn ang="0">
                  <a:pos x="382" y="1119"/>
                </a:cxn>
                <a:cxn ang="0">
                  <a:pos x="493" y="999"/>
                </a:cxn>
                <a:cxn ang="0">
                  <a:pos x="604" y="877"/>
                </a:cxn>
                <a:cxn ang="0">
                  <a:pos x="716" y="756"/>
                </a:cxn>
                <a:cxn ang="0">
                  <a:pos x="827" y="637"/>
                </a:cxn>
                <a:cxn ang="0">
                  <a:pos x="893" y="578"/>
                </a:cxn>
                <a:cxn ang="0">
                  <a:pos x="935" y="562"/>
                </a:cxn>
                <a:cxn ang="0">
                  <a:pos x="977" y="554"/>
                </a:cxn>
                <a:cxn ang="0">
                  <a:pos x="1018" y="553"/>
                </a:cxn>
                <a:cxn ang="0">
                  <a:pos x="1061" y="553"/>
                </a:cxn>
                <a:cxn ang="0">
                  <a:pos x="1067" y="536"/>
                </a:cxn>
                <a:cxn ang="0">
                  <a:pos x="991" y="484"/>
                </a:cxn>
                <a:cxn ang="0">
                  <a:pos x="917" y="433"/>
                </a:cxn>
                <a:cxn ang="0">
                  <a:pos x="844" y="381"/>
                </a:cxn>
                <a:cxn ang="0">
                  <a:pos x="770" y="329"/>
                </a:cxn>
                <a:cxn ang="0">
                  <a:pos x="696" y="276"/>
                </a:cxn>
                <a:cxn ang="0">
                  <a:pos x="622" y="224"/>
                </a:cxn>
                <a:cxn ang="0">
                  <a:pos x="548" y="171"/>
                </a:cxn>
                <a:cxn ang="0">
                  <a:pos x="473" y="120"/>
                </a:cxn>
                <a:cxn ang="0">
                  <a:pos x="399" y="68"/>
                </a:cxn>
                <a:cxn ang="0">
                  <a:pos x="325" y="17"/>
                </a:cxn>
              </a:cxnLst>
              <a:rect l="0" t="0" r="r" b="b"/>
              <a:pathLst>
                <a:path w="1092" h="1364">
                  <a:moveTo>
                    <a:pt x="300" y="0"/>
                  </a:moveTo>
                  <a:lnTo>
                    <a:pt x="306" y="11"/>
                  </a:lnTo>
                  <a:lnTo>
                    <a:pt x="312" y="20"/>
                  </a:lnTo>
                  <a:lnTo>
                    <a:pt x="316" y="31"/>
                  </a:lnTo>
                  <a:lnTo>
                    <a:pt x="320" y="44"/>
                  </a:lnTo>
                  <a:lnTo>
                    <a:pt x="323" y="54"/>
                  </a:lnTo>
                  <a:lnTo>
                    <a:pt x="325" y="65"/>
                  </a:lnTo>
                  <a:lnTo>
                    <a:pt x="325" y="77"/>
                  </a:lnTo>
                  <a:lnTo>
                    <a:pt x="326" y="89"/>
                  </a:lnTo>
                  <a:lnTo>
                    <a:pt x="327" y="101"/>
                  </a:lnTo>
                  <a:lnTo>
                    <a:pt x="325" y="113"/>
                  </a:lnTo>
                  <a:lnTo>
                    <a:pt x="325" y="126"/>
                  </a:lnTo>
                  <a:lnTo>
                    <a:pt x="323" y="139"/>
                  </a:lnTo>
                  <a:lnTo>
                    <a:pt x="321" y="152"/>
                  </a:lnTo>
                  <a:lnTo>
                    <a:pt x="319" y="165"/>
                  </a:lnTo>
                  <a:lnTo>
                    <a:pt x="317" y="178"/>
                  </a:lnTo>
                  <a:lnTo>
                    <a:pt x="314" y="192"/>
                  </a:lnTo>
                  <a:lnTo>
                    <a:pt x="296" y="248"/>
                  </a:lnTo>
                  <a:lnTo>
                    <a:pt x="278" y="302"/>
                  </a:lnTo>
                  <a:lnTo>
                    <a:pt x="260" y="358"/>
                  </a:lnTo>
                  <a:lnTo>
                    <a:pt x="243" y="412"/>
                  </a:lnTo>
                  <a:lnTo>
                    <a:pt x="225" y="468"/>
                  </a:lnTo>
                  <a:lnTo>
                    <a:pt x="207" y="522"/>
                  </a:lnTo>
                  <a:lnTo>
                    <a:pt x="190" y="578"/>
                  </a:lnTo>
                  <a:lnTo>
                    <a:pt x="172" y="634"/>
                  </a:lnTo>
                  <a:lnTo>
                    <a:pt x="155" y="690"/>
                  </a:lnTo>
                  <a:lnTo>
                    <a:pt x="137" y="744"/>
                  </a:lnTo>
                  <a:lnTo>
                    <a:pt x="119" y="800"/>
                  </a:lnTo>
                  <a:lnTo>
                    <a:pt x="102" y="855"/>
                  </a:lnTo>
                  <a:lnTo>
                    <a:pt x="84" y="910"/>
                  </a:lnTo>
                  <a:lnTo>
                    <a:pt x="67" y="965"/>
                  </a:lnTo>
                  <a:lnTo>
                    <a:pt x="48" y="1020"/>
                  </a:lnTo>
                  <a:lnTo>
                    <a:pt x="31" y="1075"/>
                  </a:lnTo>
                  <a:lnTo>
                    <a:pt x="29" y="1089"/>
                  </a:lnTo>
                  <a:lnTo>
                    <a:pt x="26" y="1100"/>
                  </a:lnTo>
                  <a:lnTo>
                    <a:pt x="24" y="1113"/>
                  </a:lnTo>
                  <a:lnTo>
                    <a:pt x="22" y="1127"/>
                  </a:lnTo>
                  <a:lnTo>
                    <a:pt x="20" y="1139"/>
                  </a:lnTo>
                  <a:lnTo>
                    <a:pt x="17" y="1153"/>
                  </a:lnTo>
                  <a:lnTo>
                    <a:pt x="14" y="1166"/>
                  </a:lnTo>
                  <a:lnTo>
                    <a:pt x="12" y="1179"/>
                  </a:lnTo>
                  <a:lnTo>
                    <a:pt x="10" y="1193"/>
                  </a:lnTo>
                  <a:lnTo>
                    <a:pt x="7" y="1207"/>
                  </a:lnTo>
                  <a:lnTo>
                    <a:pt x="6" y="1219"/>
                  </a:lnTo>
                  <a:lnTo>
                    <a:pt x="4" y="1233"/>
                  </a:lnTo>
                  <a:lnTo>
                    <a:pt x="3" y="1247"/>
                  </a:lnTo>
                  <a:lnTo>
                    <a:pt x="2" y="1259"/>
                  </a:lnTo>
                  <a:lnTo>
                    <a:pt x="1" y="1273"/>
                  </a:lnTo>
                  <a:lnTo>
                    <a:pt x="0" y="1287"/>
                  </a:lnTo>
                  <a:lnTo>
                    <a:pt x="2" y="1296"/>
                  </a:lnTo>
                  <a:lnTo>
                    <a:pt x="5" y="1304"/>
                  </a:lnTo>
                  <a:lnTo>
                    <a:pt x="9" y="1313"/>
                  </a:lnTo>
                  <a:lnTo>
                    <a:pt x="14" y="1320"/>
                  </a:lnTo>
                  <a:lnTo>
                    <a:pt x="21" y="1328"/>
                  </a:lnTo>
                  <a:lnTo>
                    <a:pt x="29" y="1335"/>
                  </a:lnTo>
                  <a:lnTo>
                    <a:pt x="37" y="1341"/>
                  </a:lnTo>
                  <a:lnTo>
                    <a:pt x="46" y="1347"/>
                  </a:lnTo>
                  <a:lnTo>
                    <a:pt x="56" y="1352"/>
                  </a:lnTo>
                  <a:lnTo>
                    <a:pt x="66" y="1355"/>
                  </a:lnTo>
                  <a:lnTo>
                    <a:pt x="75" y="1359"/>
                  </a:lnTo>
                  <a:lnTo>
                    <a:pt x="84" y="1360"/>
                  </a:lnTo>
                  <a:lnTo>
                    <a:pt x="93" y="1363"/>
                  </a:lnTo>
                  <a:lnTo>
                    <a:pt x="102" y="1363"/>
                  </a:lnTo>
                  <a:lnTo>
                    <a:pt x="109" y="1362"/>
                  </a:lnTo>
                  <a:lnTo>
                    <a:pt x="114" y="1360"/>
                  </a:lnTo>
                  <a:lnTo>
                    <a:pt x="127" y="1355"/>
                  </a:lnTo>
                  <a:lnTo>
                    <a:pt x="139" y="1349"/>
                  </a:lnTo>
                  <a:lnTo>
                    <a:pt x="151" y="1343"/>
                  </a:lnTo>
                  <a:lnTo>
                    <a:pt x="161" y="1336"/>
                  </a:lnTo>
                  <a:lnTo>
                    <a:pt x="171" y="1328"/>
                  </a:lnTo>
                  <a:lnTo>
                    <a:pt x="181" y="1321"/>
                  </a:lnTo>
                  <a:lnTo>
                    <a:pt x="190" y="1313"/>
                  </a:lnTo>
                  <a:lnTo>
                    <a:pt x="199" y="1306"/>
                  </a:lnTo>
                  <a:lnTo>
                    <a:pt x="207" y="1297"/>
                  </a:lnTo>
                  <a:lnTo>
                    <a:pt x="217" y="1290"/>
                  </a:lnTo>
                  <a:lnTo>
                    <a:pt x="225" y="1281"/>
                  </a:lnTo>
                  <a:lnTo>
                    <a:pt x="233" y="1272"/>
                  </a:lnTo>
                  <a:lnTo>
                    <a:pt x="242" y="1264"/>
                  </a:lnTo>
                  <a:lnTo>
                    <a:pt x="252" y="1256"/>
                  </a:lnTo>
                  <a:lnTo>
                    <a:pt x="261" y="1247"/>
                  </a:lnTo>
                  <a:lnTo>
                    <a:pt x="271" y="1239"/>
                  </a:lnTo>
                  <a:lnTo>
                    <a:pt x="307" y="1199"/>
                  </a:lnTo>
                  <a:lnTo>
                    <a:pt x="344" y="1159"/>
                  </a:lnTo>
                  <a:lnTo>
                    <a:pt x="382" y="1119"/>
                  </a:lnTo>
                  <a:lnTo>
                    <a:pt x="418" y="1078"/>
                  </a:lnTo>
                  <a:lnTo>
                    <a:pt x="456" y="1039"/>
                  </a:lnTo>
                  <a:lnTo>
                    <a:pt x="493" y="999"/>
                  </a:lnTo>
                  <a:lnTo>
                    <a:pt x="529" y="958"/>
                  </a:lnTo>
                  <a:lnTo>
                    <a:pt x="567" y="917"/>
                  </a:lnTo>
                  <a:lnTo>
                    <a:pt x="604" y="877"/>
                  </a:lnTo>
                  <a:lnTo>
                    <a:pt x="641" y="837"/>
                  </a:lnTo>
                  <a:lnTo>
                    <a:pt x="679" y="796"/>
                  </a:lnTo>
                  <a:lnTo>
                    <a:pt x="716" y="756"/>
                  </a:lnTo>
                  <a:lnTo>
                    <a:pt x="753" y="716"/>
                  </a:lnTo>
                  <a:lnTo>
                    <a:pt x="790" y="677"/>
                  </a:lnTo>
                  <a:lnTo>
                    <a:pt x="827" y="637"/>
                  </a:lnTo>
                  <a:lnTo>
                    <a:pt x="864" y="597"/>
                  </a:lnTo>
                  <a:lnTo>
                    <a:pt x="879" y="587"/>
                  </a:lnTo>
                  <a:lnTo>
                    <a:pt x="893" y="578"/>
                  </a:lnTo>
                  <a:lnTo>
                    <a:pt x="908" y="572"/>
                  </a:lnTo>
                  <a:lnTo>
                    <a:pt x="921" y="566"/>
                  </a:lnTo>
                  <a:lnTo>
                    <a:pt x="935" y="562"/>
                  </a:lnTo>
                  <a:lnTo>
                    <a:pt x="949" y="558"/>
                  </a:lnTo>
                  <a:lnTo>
                    <a:pt x="963" y="556"/>
                  </a:lnTo>
                  <a:lnTo>
                    <a:pt x="977" y="554"/>
                  </a:lnTo>
                  <a:lnTo>
                    <a:pt x="990" y="554"/>
                  </a:lnTo>
                  <a:lnTo>
                    <a:pt x="1005" y="553"/>
                  </a:lnTo>
                  <a:lnTo>
                    <a:pt x="1018" y="553"/>
                  </a:lnTo>
                  <a:lnTo>
                    <a:pt x="1032" y="554"/>
                  </a:lnTo>
                  <a:lnTo>
                    <a:pt x="1047" y="553"/>
                  </a:lnTo>
                  <a:lnTo>
                    <a:pt x="1061" y="553"/>
                  </a:lnTo>
                  <a:lnTo>
                    <a:pt x="1076" y="554"/>
                  </a:lnTo>
                  <a:lnTo>
                    <a:pt x="1091" y="554"/>
                  </a:lnTo>
                  <a:lnTo>
                    <a:pt x="1067" y="536"/>
                  </a:lnTo>
                  <a:lnTo>
                    <a:pt x="1041" y="520"/>
                  </a:lnTo>
                  <a:lnTo>
                    <a:pt x="1016" y="502"/>
                  </a:lnTo>
                  <a:lnTo>
                    <a:pt x="991" y="484"/>
                  </a:lnTo>
                  <a:lnTo>
                    <a:pt x="967" y="467"/>
                  </a:lnTo>
                  <a:lnTo>
                    <a:pt x="942" y="451"/>
                  </a:lnTo>
                  <a:lnTo>
                    <a:pt x="917" y="433"/>
                  </a:lnTo>
                  <a:lnTo>
                    <a:pt x="893" y="416"/>
                  </a:lnTo>
                  <a:lnTo>
                    <a:pt x="868" y="398"/>
                  </a:lnTo>
                  <a:lnTo>
                    <a:pt x="844" y="381"/>
                  </a:lnTo>
                  <a:lnTo>
                    <a:pt x="819" y="364"/>
                  </a:lnTo>
                  <a:lnTo>
                    <a:pt x="794" y="347"/>
                  </a:lnTo>
                  <a:lnTo>
                    <a:pt x="770" y="329"/>
                  </a:lnTo>
                  <a:lnTo>
                    <a:pt x="744" y="311"/>
                  </a:lnTo>
                  <a:lnTo>
                    <a:pt x="720" y="294"/>
                  </a:lnTo>
                  <a:lnTo>
                    <a:pt x="696" y="276"/>
                  </a:lnTo>
                  <a:lnTo>
                    <a:pt x="671" y="259"/>
                  </a:lnTo>
                  <a:lnTo>
                    <a:pt x="646" y="241"/>
                  </a:lnTo>
                  <a:lnTo>
                    <a:pt x="622" y="224"/>
                  </a:lnTo>
                  <a:lnTo>
                    <a:pt x="597" y="207"/>
                  </a:lnTo>
                  <a:lnTo>
                    <a:pt x="572" y="189"/>
                  </a:lnTo>
                  <a:lnTo>
                    <a:pt x="548" y="171"/>
                  </a:lnTo>
                  <a:lnTo>
                    <a:pt x="523" y="155"/>
                  </a:lnTo>
                  <a:lnTo>
                    <a:pt x="498" y="138"/>
                  </a:lnTo>
                  <a:lnTo>
                    <a:pt x="473" y="120"/>
                  </a:lnTo>
                  <a:lnTo>
                    <a:pt x="449" y="103"/>
                  </a:lnTo>
                  <a:lnTo>
                    <a:pt x="424" y="86"/>
                  </a:lnTo>
                  <a:lnTo>
                    <a:pt x="399" y="68"/>
                  </a:lnTo>
                  <a:lnTo>
                    <a:pt x="375" y="51"/>
                  </a:lnTo>
                  <a:lnTo>
                    <a:pt x="350" y="34"/>
                  </a:lnTo>
                  <a:lnTo>
                    <a:pt x="325" y="17"/>
                  </a:lnTo>
                  <a:lnTo>
                    <a:pt x="300" y="0"/>
                  </a:lnTo>
                </a:path>
              </a:pathLst>
            </a:custGeom>
            <a:solidFill>
              <a:srgbClr val="FFFF99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83" name="Freeform 80"/>
            <p:cNvSpPr>
              <a:spLocks/>
            </p:cNvSpPr>
            <p:nvPr/>
          </p:nvSpPr>
          <p:spPr bwMode="auto">
            <a:xfrm>
              <a:off x="2503" y="1631"/>
              <a:ext cx="43" cy="200"/>
            </a:xfrm>
            <a:custGeom>
              <a:avLst/>
              <a:gdLst/>
              <a:ahLst/>
              <a:cxnLst>
                <a:cxn ang="0">
                  <a:pos x="29" y="199"/>
                </a:cxn>
                <a:cxn ang="0">
                  <a:pos x="29" y="198"/>
                </a:cxn>
                <a:cxn ang="0">
                  <a:pos x="31" y="185"/>
                </a:cxn>
                <a:cxn ang="0">
                  <a:pos x="34" y="172"/>
                </a:cxn>
                <a:cxn ang="0">
                  <a:pos x="36" y="158"/>
                </a:cxn>
                <a:cxn ang="0">
                  <a:pos x="38" y="144"/>
                </a:cxn>
                <a:cxn ang="0">
                  <a:pos x="40" y="132"/>
                </a:cxn>
                <a:cxn ang="0">
                  <a:pos x="40" y="119"/>
                </a:cxn>
                <a:cxn ang="0">
                  <a:pos x="41" y="106"/>
                </a:cxn>
                <a:cxn ang="0">
                  <a:pos x="40" y="95"/>
                </a:cxn>
                <a:cxn ang="0">
                  <a:pos x="40" y="81"/>
                </a:cxn>
                <a:cxn ang="0">
                  <a:pos x="39" y="70"/>
                </a:cxn>
                <a:cxn ang="0">
                  <a:pos x="36" y="58"/>
                </a:cxn>
                <a:cxn ang="0">
                  <a:pos x="34" y="46"/>
                </a:cxn>
                <a:cxn ang="0">
                  <a:pos x="31" y="35"/>
                </a:cxn>
                <a:cxn ang="0">
                  <a:pos x="25" y="23"/>
                </a:cxn>
                <a:cxn ang="0">
                  <a:pos x="20" y="12"/>
                </a:cxn>
                <a:cxn ang="0">
                  <a:pos x="13" y="0"/>
                </a:cxn>
                <a:cxn ang="0">
                  <a:pos x="0" y="4"/>
                </a:cxn>
                <a:cxn ang="0">
                  <a:pos x="6" y="14"/>
                </a:cxn>
                <a:cxn ang="0">
                  <a:pos x="11" y="25"/>
                </a:cxn>
                <a:cxn ang="0">
                  <a:pos x="15" y="34"/>
                </a:cxn>
                <a:cxn ang="0">
                  <a:pos x="18" y="44"/>
                </a:cxn>
                <a:cxn ang="0">
                  <a:pos x="21" y="56"/>
                </a:cxn>
                <a:cxn ang="0">
                  <a:pos x="22" y="65"/>
                </a:cxn>
                <a:cxn ang="0">
                  <a:pos x="24" y="77"/>
                </a:cxn>
                <a:cxn ang="0">
                  <a:pos x="25" y="88"/>
                </a:cxn>
                <a:cxn ang="0">
                  <a:pos x="25" y="101"/>
                </a:cxn>
                <a:cxn ang="0">
                  <a:pos x="24" y="112"/>
                </a:cxn>
                <a:cxn ang="0">
                  <a:pos x="22" y="124"/>
                </a:cxn>
                <a:cxn ang="0">
                  <a:pos x="21" y="137"/>
                </a:cxn>
                <a:cxn ang="0">
                  <a:pos x="19" y="150"/>
                </a:cxn>
                <a:cxn ang="0">
                  <a:pos x="17" y="164"/>
                </a:cxn>
                <a:cxn ang="0">
                  <a:pos x="14" y="176"/>
                </a:cxn>
                <a:cxn ang="0">
                  <a:pos x="13" y="190"/>
                </a:cxn>
                <a:cxn ang="0">
                  <a:pos x="12" y="189"/>
                </a:cxn>
                <a:cxn ang="0">
                  <a:pos x="29" y="199"/>
                </a:cxn>
              </a:cxnLst>
              <a:rect l="0" t="0" r="r" b="b"/>
              <a:pathLst>
                <a:path w="42" h="200">
                  <a:moveTo>
                    <a:pt x="29" y="199"/>
                  </a:moveTo>
                  <a:lnTo>
                    <a:pt x="29" y="198"/>
                  </a:lnTo>
                  <a:lnTo>
                    <a:pt x="31" y="185"/>
                  </a:lnTo>
                  <a:lnTo>
                    <a:pt x="34" y="172"/>
                  </a:lnTo>
                  <a:lnTo>
                    <a:pt x="36" y="158"/>
                  </a:lnTo>
                  <a:lnTo>
                    <a:pt x="38" y="144"/>
                  </a:lnTo>
                  <a:lnTo>
                    <a:pt x="40" y="132"/>
                  </a:lnTo>
                  <a:lnTo>
                    <a:pt x="40" y="119"/>
                  </a:lnTo>
                  <a:lnTo>
                    <a:pt x="41" y="106"/>
                  </a:lnTo>
                  <a:lnTo>
                    <a:pt x="40" y="95"/>
                  </a:lnTo>
                  <a:lnTo>
                    <a:pt x="40" y="81"/>
                  </a:lnTo>
                  <a:lnTo>
                    <a:pt x="39" y="70"/>
                  </a:lnTo>
                  <a:lnTo>
                    <a:pt x="36" y="58"/>
                  </a:lnTo>
                  <a:lnTo>
                    <a:pt x="34" y="46"/>
                  </a:lnTo>
                  <a:lnTo>
                    <a:pt x="31" y="35"/>
                  </a:lnTo>
                  <a:lnTo>
                    <a:pt x="25" y="23"/>
                  </a:lnTo>
                  <a:lnTo>
                    <a:pt x="20" y="12"/>
                  </a:lnTo>
                  <a:lnTo>
                    <a:pt x="13" y="0"/>
                  </a:lnTo>
                  <a:lnTo>
                    <a:pt x="0" y="4"/>
                  </a:lnTo>
                  <a:lnTo>
                    <a:pt x="6" y="14"/>
                  </a:lnTo>
                  <a:lnTo>
                    <a:pt x="11" y="25"/>
                  </a:lnTo>
                  <a:lnTo>
                    <a:pt x="15" y="34"/>
                  </a:lnTo>
                  <a:lnTo>
                    <a:pt x="18" y="44"/>
                  </a:lnTo>
                  <a:lnTo>
                    <a:pt x="21" y="56"/>
                  </a:lnTo>
                  <a:lnTo>
                    <a:pt x="22" y="65"/>
                  </a:lnTo>
                  <a:lnTo>
                    <a:pt x="24" y="77"/>
                  </a:lnTo>
                  <a:lnTo>
                    <a:pt x="25" y="88"/>
                  </a:lnTo>
                  <a:lnTo>
                    <a:pt x="25" y="101"/>
                  </a:lnTo>
                  <a:lnTo>
                    <a:pt x="24" y="112"/>
                  </a:lnTo>
                  <a:lnTo>
                    <a:pt x="22" y="124"/>
                  </a:lnTo>
                  <a:lnTo>
                    <a:pt x="21" y="137"/>
                  </a:lnTo>
                  <a:lnTo>
                    <a:pt x="19" y="150"/>
                  </a:lnTo>
                  <a:lnTo>
                    <a:pt x="17" y="164"/>
                  </a:lnTo>
                  <a:lnTo>
                    <a:pt x="14" y="176"/>
                  </a:lnTo>
                  <a:lnTo>
                    <a:pt x="13" y="190"/>
                  </a:lnTo>
                  <a:lnTo>
                    <a:pt x="12" y="189"/>
                  </a:lnTo>
                  <a:lnTo>
                    <a:pt x="29" y="199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84" name="Freeform 81"/>
            <p:cNvSpPr>
              <a:spLocks/>
            </p:cNvSpPr>
            <p:nvPr/>
          </p:nvSpPr>
          <p:spPr bwMode="auto">
            <a:xfrm>
              <a:off x="2230" y="1822"/>
              <a:ext cx="303" cy="893"/>
            </a:xfrm>
            <a:custGeom>
              <a:avLst/>
              <a:gdLst/>
              <a:ahLst/>
              <a:cxnLst>
                <a:cxn ang="0">
                  <a:pos x="17" y="891"/>
                </a:cxn>
                <a:cxn ang="0">
                  <a:pos x="16" y="893"/>
                </a:cxn>
                <a:cxn ang="0">
                  <a:pos x="35" y="838"/>
                </a:cxn>
                <a:cxn ang="0">
                  <a:pos x="52" y="782"/>
                </a:cxn>
                <a:cxn ang="0">
                  <a:pos x="70" y="728"/>
                </a:cxn>
                <a:cxn ang="0">
                  <a:pos x="88" y="672"/>
                </a:cxn>
                <a:cxn ang="0">
                  <a:pos x="106" y="617"/>
                </a:cxn>
                <a:cxn ang="0">
                  <a:pos x="124" y="562"/>
                </a:cxn>
                <a:cxn ang="0">
                  <a:pos x="141" y="507"/>
                </a:cxn>
                <a:cxn ang="0">
                  <a:pos x="159" y="451"/>
                </a:cxn>
                <a:cxn ang="0">
                  <a:pos x="176" y="396"/>
                </a:cxn>
                <a:cxn ang="0">
                  <a:pos x="194" y="340"/>
                </a:cxn>
                <a:cxn ang="0">
                  <a:pos x="211" y="285"/>
                </a:cxn>
                <a:cxn ang="0">
                  <a:pos x="230" y="230"/>
                </a:cxn>
                <a:cxn ang="0">
                  <a:pos x="247" y="175"/>
                </a:cxn>
                <a:cxn ang="0">
                  <a:pos x="265" y="120"/>
                </a:cxn>
                <a:cxn ang="0">
                  <a:pos x="282" y="65"/>
                </a:cxn>
                <a:cxn ang="0">
                  <a:pos x="301" y="10"/>
                </a:cxn>
                <a:cxn ang="0">
                  <a:pos x="284" y="0"/>
                </a:cxn>
                <a:cxn ang="0">
                  <a:pos x="266" y="54"/>
                </a:cxn>
                <a:cxn ang="0">
                  <a:pos x="249" y="110"/>
                </a:cxn>
                <a:cxn ang="0">
                  <a:pos x="230" y="165"/>
                </a:cxn>
                <a:cxn ang="0">
                  <a:pos x="213" y="220"/>
                </a:cxn>
                <a:cxn ang="0">
                  <a:pos x="195" y="276"/>
                </a:cxn>
                <a:cxn ang="0">
                  <a:pos x="177" y="331"/>
                </a:cxn>
                <a:cxn ang="0">
                  <a:pos x="160" y="387"/>
                </a:cxn>
                <a:cxn ang="0">
                  <a:pos x="142" y="442"/>
                </a:cxn>
                <a:cxn ang="0">
                  <a:pos x="124" y="497"/>
                </a:cxn>
                <a:cxn ang="0">
                  <a:pos x="106" y="552"/>
                </a:cxn>
                <a:cxn ang="0">
                  <a:pos x="89" y="607"/>
                </a:cxn>
                <a:cxn ang="0">
                  <a:pos x="72" y="663"/>
                </a:cxn>
                <a:cxn ang="0">
                  <a:pos x="54" y="718"/>
                </a:cxn>
                <a:cxn ang="0">
                  <a:pos x="37" y="773"/>
                </a:cxn>
                <a:cxn ang="0">
                  <a:pos x="18" y="827"/>
                </a:cxn>
                <a:cxn ang="0">
                  <a:pos x="0" y="883"/>
                </a:cxn>
                <a:cxn ang="0">
                  <a:pos x="17" y="891"/>
                </a:cxn>
              </a:cxnLst>
              <a:rect l="0" t="0" r="r" b="b"/>
              <a:pathLst>
                <a:path w="302" h="894">
                  <a:moveTo>
                    <a:pt x="17" y="891"/>
                  </a:moveTo>
                  <a:lnTo>
                    <a:pt x="16" y="893"/>
                  </a:lnTo>
                  <a:lnTo>
                    <a:pt x="35" y="838"/>
                  </a:lnTo>
                  <a:lnTo>
                    <a:pt x="52" y="782"/>
                  </a:lnTo>
                  <a:lnTo>
                    <a:pt x="70" y="728"/>
                  </a:lnTo>
                  <a:lnTo>
                    <a:pt x="88" y="672"/>
                  </a:lnTo>
                  <a:lnTo>
                    <a:pt x="106" y="617"/>
                  </a:lnTo>
                  <a:lnTo>
                    <a:pt x="124" y="562"/>
                  </a:lnTo>
                  <a:lnTo>
                    <a:pt x="141" y="507"/>
                  </a:lnTo>
                  <a:lnTo>
                    <a:pt x="159" y="451"/>
                  </a:lnTo>
                  <a:lnTo>
                    <a:pt x="176" y="396"/>
                  </a:lnTo>
                  <a:lnTo>
                    <a:pt x="194" y="340"/>
                  </a:lnTo>
                  <a:lnTo>
                    <a:pt x="211" y="285"/>
                  </a:lnTo>
                  <a:lnTo>
                    <a:pt x="230" y="230"/>
                  </a:lnTo>
                  <a:lnTo>
                    <a:pt x="247" y="175"/>
                  </a:lnTo>
                  <a:lnTo>
                    <a:pt x="265" y="120"/>
                  </a:lnTo>
                  <a:lnTo>
                    <a:pt x="282" y="65"/>
                  </a:lnTo>
                  <a:lnTo>
                    <a:pt x="301" y="10"/>
                  </a:lnTo>
                  <a:lnTo>
                    <a:pt x="284" y="0"/>
                  </a:lnTo>
                  <a:lnTo>
                    <a:pt x="266" y="54"/>
                  </a:lnTo>
                  <a:lnTo>
                    <a:pt x="249" y="110"/>
                  </a:lnTo>
                  <a:lnTo>
                    <a:pt x="230" y="165"/>
                  </a:lnTo>
                  <a:lnTo>
                    <a:pt x="213" y="220"/>
                  </a:lnTo>
                  <a:lnTo>
                    <a:pt x="195" y="276"/>
                  </a:lnTo>
                  <a:lnTo>
                    <a:pt x="177" y="331"/>
                  </a:lnTo>
                  <a:lnTo>
                    <a:pt x="160" y="387"/>
                  </a:lnTo>
                  <a:lnTo>
                    <a:pt x="142" y="442"/>
                  </a:lnTo>
                  <a:lnTo>
                    <a:pt x="124" y="497"/>
                  </a:lnTo>
                  <a:lnTo>
                    <a:pt x="106" y="552"/>
                  </a:lnTo>
                  <a:lnTo>
                    <a:pt x="89" y="607"/>
                  </a:lnTo>
                  <a:lnTo>
                    <a:pt x="72" y="663"/>
                  </a:lnTo>
                  <a:lnTo>
                    <a:pt x="54" y="718"/>
                  </a:lnTo>
                  <a:lnTo>
                    <a:pt x="37" y="773"/>
                  </a:lnTo>
                  <a:lnTo>
                    <a:pt x="18" y="827"/>
                  </a:lnTo>
                  <a:lnTo>
                    <a:pt x="0" y="883"/>
                  </a:lnTo>
                  <a:lnTo>
                    <a:pt x="17" y="891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85" name="Freeform 82"/>
            <p:cNvSpPr>
              <a:spLocks/>
            </p:cNvSpPr>
            <p:nvPr/>
          </p:nvSpPr>
          <p:spPr bwMode="auto">
            <a:xfrm>
              <a:off x="2202" y="2706"/>
              <a:ext cx="47" cy="216"/>
            </a:xfrm>
            <a:custGeom>
              <a:avLst/>
              <a:gdLst/>
              <a:ahLst/>
              <a:cxnLst>
                <a:cxn ang="0">
                  <a:pos x="16" y="218"/>
                </a:cxn>
                <a:cxn ang="0">
                  <a:pos x="17" y="205"/>
                </a:cxn>
                <a:cxn ang="0">
                  <a:pos x="17" y="192"/>
                </a:cxn>
                <a:cxn ang="0">
                  <a:pos x="18" y="179"/>
                </a:cxn>
                <a:cxn ang="0">
                  <a:pos x="20" y="166"/>
                </a:cxn>
                <a:cxn ang="0">
                  <a:pos x="21" y="153"/>
                </a:cxn>
                <a:cxn ang="0">
                  <a:pos x="23" y="139"/>
                </a:cxn>
                <a:cxn ang="0">
                  <a:pos x="25" y="126"/>
                </a:cxn>
                <a:cxn ang="0">
                  <a:pos x="28" y="112"/>
                </a:cxn>
                <a:cxn ang="0">
                  <a:pos x="30" y="99"/>
                </a:cxn>
                <a:cxn ang="0">
                  <a:pos x="32" y="86"/>
                </a:cxn>
                <a:cxn ang="0">
                  <a:pos x="34" y="73"/>
                </a:cxn>
                <a:cxn ang="0">
                  <a:pos x="37" y="60"/>
                </a:cxn>
                <a:cxn ang="0">
                  <a:pos x="40" y="47"/>
                </a:cxn>
                <a:cxn ang="0">
                  <a:pos x="42" y="33"/>
                </a:cxn>
                <a:cxn ang="0">
                  <a:pos x="44" y="21"/>
                </a:cxn>
                <a:cxn ang="0">
                  <a:pos x="46" y="8"/>
                </a:cxn>
                <a:cxn ang="0">
                  <a:pos x="29" y="0"/>
                </a:cxn>
                <a:cxn ang="0">
                  <a:pos x="28" y="13"/>
                </a:cxn>
                <a:cxn ang="0">
                  <a:pos x="25" y="26"/>
                </a:cxn>
                <a:cxn ang="0">
                  <a:pos x="23" y="39"/>
                </a:cxn>
                <a:cxn ang="0">
                  <a:pos x="20" y="51"/>
                </a:cxn>
                <a:cxn ang="0">
                  <a:pos x="18" y="65"/>
                </a:cxn>
                <a:cxn ang="0">
                  <a:pos x="16" y="78"/>
                </a:cxn>
                <a:cxn ang="0">
                  <a:pos x="13" y="91"/>
                </a:cxn>
                <a:cxn ang="0">
                  <a:pos x="11" y="105"/>
                </a:cxn>
                <a:cxn ang="0">
                  <a:pos x="9" y="118"/>
                </a:cxn>
                <a:cxn ang="0">
                  <a:pos x="6" y="131"/>
                </a:cxn>
                <a:cxn ang="0">
                  <a:pos x="5" y="145"/>
                </a:cxn>
                <a:cxn ang="0">
                  <a:pos x="2" y="159"/>
                </a:cxn>
                <a:cxn ang="0">
                  <a:pos x="1" y="171"/>
                </a:cxn>
                <a:cxn ang="0">
                  <a:pos x="1" y="185"/>
                </a:cxn>
                <a:cxn ang="0">
                  <a:pos x="0" y="199"/>
                </a:cxn>
                <a:cxn ang="0">
                  <a:pos x="0" y="212"/>
                </a:cxn>
                <a:cxn ang="0">
                  <a:pos x="16" y="218"/>
                </a:cxn>
              </a:cxnLst>
              <a:rect l="0" t="0" r="r" b="b"/>
              <a:pathLst>
                <a:path w="47" h="219">
                  <a:moveTo>
                    <a:pt x="16" y="218"/>
                  </a:moveTo>
                  <a:lnTo>
                    <a:pt x="17" y="205"/>
                  </a:lnTo>
                  <a:lnTo>
                    <a:pt x="17" y="192"/>
                  </a:lnTo>
                  <a:lnTo>
                    <a:pt x="18" y="179"/>
                  </a:lnTo>
                  <a:lnTo>
                    <a:pt x="20" y="166"/>
                  </a:lnTo>
                  <a:lnTo>
                    <a:pt x="21" y="153"/>
                  </a:lnTo>
                  <a:lnTo>
                    <a:pt x="23" y="139"/>
                  </a:lnTo>
                  <a:lnTo>
                    <a:pt x="25" y="126"/>
                  </a:lnTo>
                  <a:lnTo>
                    <a:pt x="28" y="112"/>
                  </a:lnTo>
                  <a:lnTo>
                    <a:pt x="30" y="99"/>
                  </a:lnTo>
                  <a:lnTo>
                    <a:pt x="32" y="86"/>
                  </a:lnTo>
                  <a:lnTo>
                    <a:pt x="34" y="73"/>
                  </a:lnTo>
                  <a:lnTo>
                    <a:pt x="37" y="60"/>
                  </a:lnTo>
                  <a:lnTo>
                    <a:pt x="40" y="47"/>
                  </a:lnTo>
                  <a:lnTo>
                    <a:pt x="42" y="33"/>
                  </a:lnTo>
                  <a:lnTo>
                    <a:pt x="44" y="21"/>
                  </a:lnTo>
                  <a:lnTo>
                    <a:pt x="46" y="8"/>
                  </a:lnTo>
                  <a:lnTo>
                    <a:pt x="29" y="0"/>
                  </a:lnTo>
                  <a:lnTo>
                    <a:pt x="28" y="13"/>
                  </a:lnTo>
                  <a:lnTo>
                    <a:pt x="25" y="26"/>
                  </a:lnTo>
                  <a:lnTo>
                    <a:pt x="23" y="39"/>
                  </a:lnTo>
                  <a:lnTo>
                    <a:pt x="20" y="51"/>
                  </a:lnTo>
                  <a:lnTo>
                    <a:pt x="18" y="65"/>
                  </a:lnTo>
                  <a:lnTo>
                    <a:pt x="16" y="78"/>
                  </a:lnTo>
                  <a:lnTo>
                    <a:pt x="13" y="91"/>
                  </a:lnTo>
                  <a:lnTo>
                    <a:pt x="11" y="105"/>
                  </a:lnTo>
                  <a:lnTo>
                    <a:pt x="9" y="118"/>
                  </a:lnTo>
                  <a:lnTo>
                    <a:pt x="6" y="131"/>
                  </a:lnTo>
                  <a:lnTo>
                    <a:pt x="5" y="145"/>
                  </a:lnTo>
                  <a:lnTo>
                    <a:pt x="2" y="159"/>
                  </a:lnTo>
                  <a:lnTo>
                    <a:pt x="1" y="171"/>
                  </a:lnTo>
                  <a:lnTo>
                    <a:pt x="1" y="185"/>
                  </a:lnTo>
                  <a:lnTo>
                    <a:pt x="0" y="199"/>
                  </a:lnTo>
                  <a:lnTo>
                    <a:pt x="0" y="212"/>
                  </a:lnTo>
                  <a:lnTo>
                    <a:pt x="16" y="218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86" name="Freeform 83"/>
            <p:cNvSpPr>
              <a:spLocks/>
            </p:cNvSpPr>
            <p:nvPr/>
          </p:nvSpPr>
          <p:spPr bwMode="auto">
            <a:xfrm>
              <a:off x="2202" y="2917"/>
              <a:ext cx="129" cy="89"/>
            </a:xfrm>
            <a:custGeom>
              <a:avLst/>
              <a:gdLst/>
              <a:ahLst/>
              <a:cxnLst>
                <a:cxn ang="0">
                  <a:pos x="116" y="71"/>
                </a:cxn>
                <a:cxn ang="0">
                  <a:pos x="111" y="72"/>
                </a:cxn>
                <a:cxn ang="0">
                  <a:pos x="106" y="73"/>
                </a:cxn>
                <a:cxn ang="0">
                  <a:pos x="99" y="72"/>
                </a:cxn>
                <a:cxn ang="0">
                  <a:pos x="91" y="71"/>
                </a:cxn>
                <a:cxn ang="0">
                  <a:pos x="82" y="68"/>
                </a:cxn>
                <a:cxn ang="0">
                  <a:pos x="73" y="65"/>
                </a:cxn>
                <a:cxn ang="0">
                  <a:pos x="65" y="61"/>
                </a:cxn>
                <a:cxn ang="0">
                  <a:pos x="56" y="57"/>
                </a:cxn>
                <a:cxn ang="0">
                  <a:pos x="48" y="53"/>
                </a:cxn>
                <a:cxn ang="0">
                  <a:pos x="40" y="46"/>
                </a:cxn>
                <a:cxn ang="0">
                  <a:pos x="33" y="40"/>
                </a:cxn>
                <a:cxn ang="0">
                  <a:pos x="28" y="34"/>
                </a:cxn>
                <a:cxn ang="0">
                  <a:pos x="23" y="28"/>
                </a:cxn>
                <a:cxn ang="0">
                  <a:pos x="19" y="20"/>
                </a:cxn>
                <a:cxn ang="0">
                  <a:pos x="17" y="14"/>
                </a:cxn>
                <a:cxn ang="0">
                  <a:pos x="16" y="6"/>
                </a:cxn>
                <a:cxn ang="0">
                  <a:pos x="0" y="0"/>
                </a:cxn>
                <a:cxn ang="0">
                  <a:pos x="0" y="11"/>
                </a:cxn>
                <a:cxn ang="0">
                  <a:pos x="3" y="21"/>
                </a:cxn>
                <a:cxn ang="0">
                  <a:pos x="9" y="31"/>
                </a:cxn>
                <a:cxn ang="0">
                  <a:pos x="16" y="41"/>
                </a:cxn>
                <a:cxn ang="0">
                  <a:pos x="23" y="49"/>
                </a:cxn>
                <a:cxn ang="0">
                  <a:pos x="33" y="58"/>
                </a:cxn>
                <a:cxn ang="0">
                  <a:pos x="41" y="64"/>
                </a:cxn>
                <a:cxn ang="0">
                  <a:pos x="52" y="70"/>
                </a:cxn>
                <a:cxn ang="0">
                  <a:pos x="62" y="75"/>
                </a:cxn>
                <a:cxn ang="0">
                  <a:pos x="72" y="79"/>
                </a:cxn>
                <a:cxn ang="0">
                  <a:pos x="83" y="84"/>
                </a:cxn>
                <a:cxn ang="0">
                  <a:pos x="92" y="86"/>
                </a:cxn>
                <a:cxn ang="0">
                  <a:pos x="103" y="88"/>
                </a:cxn>
                <a:cxn ang="0">
                  <a:pos x="112" y="88"/>
                </a:cxn>
                <a:cxn ang="0">
                  <a:pos x="120" y="87"/>
                </a:cxn>
                <a:cxn ang="0">
                  <a:pos x="127" y="85"/>
                </a:cxn>
                <a:cxn ang="0">
                  <a:pos x="116" y="71"/>
                </a:cxn>
              </a:cxnLst>
              <a:rect l="0" t="0" r="r" b="b"/>
              <a:pathLst>
                <a:path w="128" h="89">
                  <a:moveTo>
                    <a:pt x="116" y="71"/>
                  </a:moveTo>
                  <a:lnTo>
                    <a:pt x="111" y="72"/>
                  </a:lnTo>
                  <a:lnTo>
                    <a:pt x="106" y="73"/>
                  </a:lnTo>
                  <a:lnTo>
                    <a:pt x="99" y="72"/>
                  </a:lnTo>
                  <a:lnTo>
                    <a:pt x="91" y="71"/>
                  </a:lnTo>
                  <a:lnTo>
                    <a:pt x="82" y="68"/>
                  </a:lnTo>
                  <a:lnTo>
                    <a:pt x="73" y="65"/>
                  </a:lnTo>
                  <a:lnTo>
                    <a:pt x="65" y="61"/>
                  </a:lnTo>
                  <a:lnTo>
                    <a:pt x="56" y="57"/>
                  </a:lnTo>
                  <a:lnTo>
                    <a:pt x="48" y="53"/>
                  </a:lnTo>
                  <a:lnTo>
                    <a:pt x="40" y="46"/>
                  </a:lnTo>
                  <a:lnTo>
                    <a:pt x="33" y="40"/>
                  </a:lnTo>
                  <a:lnTo>
                    <a:pt x="28" y="34"/>
                  </a:lnTo>
                  <a:lnTo>
                    <a:pt x="23" y="28"/>
                  </a:lnTo>
                  <a:lnTo>
                    <a:pt x="19" y="20"/>
                  </a:lnTo>
                  <a:lnTo>
                    <a:pt x="17" y="14"/>
                  </a:lnTo>
                  <a:lnTo>
                    <a:pt x="16" y="6"/>
                  </a:lnTo>
                  <a:lnTo>
                    <a:pt x="0" y="0"/>
                  </a:lnTo>
                  <a:lnTo>
                    <a:pt x="0" y="11"/>
                  </a:lnTo>
                  <a:lnTo>
                    <a:pt x="3" y="21"/>
                  </a:lnTo>
                  <a:lnTo>
                    <a:pt x="9" y="31"/>
                  </a:lnTo>
                  <a:lnTo>
                    <a:pt x="16" y="41"/>
                  </a:lnTo>
                  <a:lnTo>
                    <a:pt x="23" y="49"/>
                  </a:lnTo>
                  <a:lnTo>
                    <a:pt x="33" y="58"/>
                  </a:lnTo>
                  <a:lnTo>
                    <a:pt x="41" y="64"/>
                  </a:lnTo>
                  <a:lnTo>
                    <a:pt x="52" y="70"/>
                  </a:lnTo>
                  <a:lnTo>
                    <a:pt x="62" y="75"/>
                  </a:lnTo>
                  <a:lnTo>
                    <a:pt x="72" y="79"/>
                  </a:lnTo>
                  <a:lnTo>
                    <a:pt x="83" y="84"/>
                  </a:lnTo>
                  <a:lnTo>
                    <a:pt x="92" y="86"/>
                  </a:lnTo>
                  <a:lnTo>
                    <a:pt x="103" y="88"/>
                  </a:lnTo>
                  <a:lnTo>
                    <a:pt x="112" y="88"/>
                  </a:lnTo>
                  <a:lnTo>
                    <a:pt x="120" y="87"/>
                  </a:lnTo>
                  <a:lnTo>
                    <a:pt x="127" y="85"/>
                  </a:lnTo>
                  <a:lnTo>
                    <a:pt x="116" y="71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87" name="Freeform 84"/>
            <p:cNvSpPr>
              <a:spLocks/>
            </p:cNvSpPr>
            <p:nvPr/>
          </p:nvSpPr>
          <p:spPr bwMode="auto">
            <a:xfrm>
              <a:off x="2318" y="2865"/>
              <a:ext cx="170" cy="139"/>
            </a:xfrm>
            <a:custGeom>
              <a:avLst/>
              <a:gdLst/>
              <a:ahLst/>
              <a:cxnLst>
                <a:cxn ang="0">
                  <a:pos x="154" y="1"/>
                </a:cxn>
                <a:cxn ang="0">
                  <a:pos x="155" y="0"/>
                </a:cxn>
                <a:cxn ang="0">
                  <a:pos x="144" y="9"/>
                </a:cxn>
                <a:cxn ang="0">
                  <a:pos x="136" y="18"/>
                </a:cxn>
                <a:cxn ang="0">
                  <a:pos x="126" y="27"/>
                </a:cxn>
                <a:cxn ang="0">
                  <a:pos x="117" y="34"/>
                </a:cxn>
                <a:cxn ang="0">
                  <a:pos x="109" y="43"/>
                </a:cxn>
                <a:cxn ang="0">
                  <a:pos x="101" y="52"/>
                </a:cxn>
                <a:cxn ang="0">
                  <a:pos x="92" y="59"/>
                </a:cxn>
                <a:cxn ang="0">
                  <a:pos x="83" y="68"/>
                </a:cxn>
                <a:cxn ang="0">
                  <a:pos x="75" y="75"/>
                </a:cxn>
                <a:cxn ang="0">
                  <a:pos x="65" y="82"/>
                </a:cxn>
                <a:cxn ang="0">
                  <a:pos x="56" y="90"/>
                </a:cxn>
                <a:cxn ang="0">
                  <a:pos x="46" y="96"/>
                </a:cxn>
                <a:cxn ang="0">
                  <a:pos x="35" y="103"/>
                </a:cxn>
                <a:cxn ang="0">
                  <a:pos x="25" y="110"/>
                </a:cxn>
                <a:cxn ang="0">
                  <a:pos x="13" y="116"/>
                </a:cxn>
                <a:cxn ang="0">
                  <a:pos x="0" y="122"/>
                </a:cxn>
                <a:cxn ang="0">
                  <a:pos x="11" y="136"/>
                </a:cxn>
                <a:cxn ang="0">
                  <a:pos x="24" y="130"/>
                </a:cxn>
                <a:cxn ang="0">
                  <a:pos x="36" y="124"/>
                </a:cxn>
                <a:cxn ang="0">
                  <a:pos x="48" y="118"/>
                </a:cxn>
                <a:cxn ang="0">
                  <a:pos x="59" y="110"/>
                </a:cxn>
                <a:cxn ang="0">
                  <a:pos x="69" y="103"/>
                </a:cxn>
                <a:cxn ang="0">
                  <a:pos x="79" y="96"/>
                </a:cxn>
                <a:cxn ang="0">
                  <a:pos x="88" y="88"/>
                </a:cxn>
                <a:cxn ang="0">
                  <a:pos x="97" y="80"/>
                </a:cxn>
                <a:cxn ang="0">
                  <a:pos x="106" y="72"/>
                </a:cxn>
                <a:cxn ang="0">
                  <a:pos x="114" y="64"/>
                </a:cxn>
                <a:cxn ang="0">
                  <a:pos x="123" y="57"/>
                </a:cxn>
                <a:cxn ang="0">
                  <a:pos x="132" y="48"/>
                </a:cxn>
                <a:cxn ang="0">
                  <a:pos x="140" y="39"/>
                </a:cxn>
                <a:cxn ang="0">
                  <a:pos x="149" y="30"/>
                </a:cxn>
                <a:cxn ang="0">
                  <a:pos x="159" y="22"/>
                </a:cxn>
                <a:cxn ang="0">
                  <a:pos x="168" y="12"/>
                </a:cxn>
                <a:cxn ang="0">
                  <a:pos x="154" y="1"/>
                </a:cxn>
              </a:cxnLst>
              <a:rect l="0" t="0" r="r" b="b"/>
              <a:pathLst>
                <a:path w="169" h="137">
                  <a:moveTo>
                    <a:pt x="154" y="1"/>
                  </a:moveTo>
                  <a:lnTo>
                    <a:pt x="155" y="0"/>
                  </a:lnTo>
                  <a:lnTo>
                    <a:pt x="144" y="9"/>
                  </a:lnTo>
                  <a:lnTo>
                    <a:pt x="136" y="18"/>
                  </a:lnTo>
                  <a:lnTo>
                    <a:pt x="126" y="27"/>
                  </a:lnTo>
                  <a:lnTo>
                    <a:pt x="117" y="34"/>
                  </a:lnTo>
                  <a:lnTo>
                    <a:pt x="109" y="43"/>
                  </a:lnTo>
                  <a:lnTo>
                    <a:pt x="101" y="52"/>
                  </a:lnTo>
                  <a:lnTo>
                    <a:pt x="92" y="59"/>
                  </a:lnTo>
                  <a:lnTo>
                    <a:pt x="83" y="68"/>
                  </a:lnTo>
                  <a:lnTo>
                    <a:pt x="75" y="75"/>
                  </a:lnTo>
                  <a:lnTo>
                    <a:pt x="65" y="82"/>
                  </a:lnTo>
                  <a:lnTo>
                    <a:pt x="56" y="90"/>
                  </a:lnTo>
                  <a:lnTo>
                    <a:pt x="46" y="96"/>
                  </a:lnTo>
                  <a:lnTo>
                    <a:pt x="35" y="103"/>
                  </a:lnTo>
                  <a:lnTo>
                    <a:pt x="25" y="110"/>
                  </a:lnTo>
                  <a:lnTo>
                    <a:pt x="13" y="116"/>
                  </a:lnTo>
                  <a:lnTo>
                    <a:pt x="0" y="122"/>
                  </a:lnTo>
                  <a:lnTo>
                    <a:pt x="11" y="136"/>
                  </a:lnTo>
                  <a:lnTo>
                    <a:pt x="24" y="130"/>
                  </a:lnTo>
                  <a:lnTo>
                    <a:pt x="36" y="124"/>
                  </a:lnTo>
                  <a:lnTo>
                    <a:pt x="48" y="118"/>
                  </a:lnTo>
                  <a:lnTo>
                    <a:pt x="59" y="110"/>
                  </a:lnTo>
                  <a:lnTo>
                    <a:pt x="69" y="103"/>
                  </a:lnTo>
                  <a:lnTo>
                    <a:pt x="79" y="96"/>
                  </a:lnTo>
                  <a:lnTo>
                    <a:pt x="88" y="88"/>
                  </a:lnTo>
                  <a:lnTo>
                    <a:pt x="97" y="80"/>
                  </a:lnTo>
                  <a:lnTo>
                    <a:pt x="106" y="72"/>
                  </a:lnTo>
                  <a:lnTo>
                    <a:pt x="114" y="64"/>
                  </a:lnTo>
                  <a:lnTo>
                    <a:pt x="123" y="57"/>
                  </a:lnTo>
                  <a:lnTo>
                    <a:pt x="132" y="48"/>
                  </a:lnTo>
                  <a:lnTo>
                    <a:pt x="140" y="39"/>
                  </a:lnTo>
                  <a:lnTo>
                    <a:pt x="149" y="30"/>
                  </a:lnTo>
                  <a:lnTo>
                    <a:pt x="159" y="22"/>
                  </a:lnTo>
                  <a:lnTo>
                    <a:pt x="168" y="12"/>
                  </a:lnTo>
                  <a:lnTo>
                    <a:pt x="154" y="1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88" name="Freeform 85"/>
            <p:cNvSpPr>
              <a:spLocks/>
            </p:cNvSpPr>
            <p:nvPr/>
          </p:nvSpPr>
          <p:spPr bwMode="auto">
            <a:xfrm>
              <a:off x="2473" y="2224"/>
              <a:ext cx="608" cy="654"/>
            </a:xfrm>
            <a:custGeom>
              <a:avLst/>
              <a:gdLst/>
              <a:ahLst/>
              <a:cxnLst>
                <a:cxn ang="0">
                  <a:pos x="595" y="0"/>
                </a:cxn>
                <a:cxn ang="0">
                  <a:pos x="594" y="1"/>
                </a:cxn>
                <a:cxn ang="0">
                  <a:pos x="557" y="41"/>
                </a:cxn>
                <a:cxn ang="0">
                  <a:pos x="520" y="80"/>
                </a:cxn>
                <a:cxn ang="0">
                  <a:pos x="482" y="119"/>
                </a:cxn>
                <a:cxn ang="0">
                  <a:pos x="446" y="160"/>
                </a:cxn>
                <a:cxn ang="0">
                  <a:pos x="409" y="200"/>
                </a:cxn>
                <a:cxn ang="0">
                  <a:pos x="370" y="241"/>
                </a:cxn>
                <a:cxn ang="0">
                  <a:pos x="334" y="281"/>
                </a:cxn>
                <a:cxn ang="0">
                  <a:pos x="297" y="321"/>
                </a:cxn>
                <a:cxn ang="0">
                  <a:pos x="260" y="362"/>
                </a:cxn>
                <a:cxn ang="0">
                  <a:pos x="223" y="402"/>
                </a:cxn>
                <a:cxn ang="0">
                  <a:pos x="186" y="442"/>
                </a:cxn>
                <a:cxn ang="0">
                  <a:pos x="149" y="483"/>
                </a:cxn>
                <a:cxn ang="0">
                  <a:pos x="112" y="523"/>
                </a:cxn>
                <a:cxn ang="0">
                  <a:pos x="75" y="563"/>
                </a:cxn>
                <a:cxn ang="0">
                  <a:pos x="37" y="603"/>
                </a:cxn>
                <a:cxn ang="0">
                  <a:pos x="0" y="643"/>
                </a:cxn>
                <a:cxn ang="0">
                  <a:pos x="14" y="654"/>
                </a:cxn>
                <a:cxn ang="0">
                  <a:pos x="52" y="615"/>
                </a:cxn>
                <a:cxn ang="0">
                  <a:pos x="90" y="575"/>
                </a:cxn>
                <a:cxn ang="0">
                  <a:pos x="126" y="535"/>
                </a:cxn>
                <a:cxn ang="0">
                  <a:pos x="163" y="495"/>
                </a:cxn>
                <a:cxn ang="0">
                  <a:pos x="201" y="455"/>
                </a:cxn>
                <a:cxn ang="0">
                  <a:pos x="237" y="414"/>
                </a:cxn>
                <a:cxn ang="0">
                  <a:pos x="274" y="374"/>
                </a:cxn>
                <a:cxn ang="0">
                  <a:pos x="313" y="334"/>
                </a:cxn>
                <a:cxn ang="0">
                  <a:pos x="349" y="293"/>
                </a:cxn>
                <a:cxn ang="0">
                  <a:pos x="386" y="253"/>
                </a:cxn>
                <a:cxn ang="0">
                  <a:pos x="423" y="212"/>
                </a:cxn>
                <a:cxn ang="0">
                  <a:pos x="460" y="172"/>
                </a:cxn>
                <a:cxn ang="0">
                  <a:pos x="497" y="132"/>
                </a:cxn>
                <a:cxn ang="0">
                  <a:pos x="535" y="93"/>
                </a:cxn>
                <a:cxn ang="0">
                  <a:pos x="572" y="53"/>
                </a:cxn>
                <a:cxn ang="0">
                  <a:pos x="609" y="13"/>
                </a:cxn>
                <a:cxn ang="0">
                  <a:pos x="608" y="14"/>
                </a:cxn>
                <a:cxn ang="0">
                  <a:pos x="595" y="0"/>
                </a:cxn>
              </a:cxnLst>
              <a:rect l="0" t="0" r="r" b="b"/>
              <a:pathLst>
                <a:path w="610" h="655">
                  <a:moveTo>
                    <a:pt x="595" y="0"/>
                  </a:moveTo>
                  <a:lnTo>
                    <a:pt x="594" y="1"/>
                  </a:lnTo>
                  <a:lnTo>
                    <a:pt x="557" y="41"/>
                  </a:lnTo>
                  <a:lnTo>
                    <a:pt x="520" y="80"/>
                  </a:lnTo>
                  <a:lnTo>
                    <a:pt x="482" y="119"/>
                  </a:lnTo>
                  <a:lnTo>
                    <a:pt x="446" y="160"/>
                  </a:lnTo>
                  <a:lnTo>
                    <a:pt x="409" y="200"/>
                  </a:lnTo>
                  <a:lnTo>
                    <a:pt x="370" y="241"/>
                  </a:lnTo>
                  <a:lnTo>
                    <a:pt x="334" y="281"/>
                  </a:lnTo>
                  <a:lnTo>
                    <a:pt x="297" y="321"/>
                  </a:lnTo>
                  <a:lnTo>
                    <a:pt x="260" y="362"/>
                  </a:lnTo>
                  <a:lnTo>
                    <a:pt x="223" y="402"/>
                  </a:lnTo>
                  <a:lnTo>
                    <a:pt x="186" y="442"/>
                  </a:lnTo>
                  <a:lnTo>
                    <a:pt x="149" y="483"/>
                  </a:lnTo>
                  <a:lnTo>
                    <a:pt x="112" y="523"/>
                  </a:lnTo>
                  <a:lnTo>
                    <a:pt x="75" y="563"/>
                  </a:lnTo>
                  <a:lnTo>
                    <a:pt x="37" y="603"/>
                  </a:lnTo>
                  <a:lnTo>
                    <a:pt x="0" y="643"/>
                  </a:lnTo>
                  <a:lnTo>
                    <a:pt x="14" y="654"/>
                  </a:lnTo>
                  <a:lnTo>
                    <a:pt x="52" y="615"/>
                  </a:lnTo>
                  <a:lnTo>
                    <a:pt x="90" y="575"/>
                  </a:lnTo>
                  <a:lnTo>
                    <a:pt x="126" y="535"/>
                  </a:lnTo>
                  <a:lnTo>
                    <a:pt x="163" y="495"/>
                  </a:lnTo>
                  <a:lnTo>
                    <a:pt x="201" y="455"/>
                  </a:lnTo>
                  <a:lnTo>
                    <a:pt x="237" y="414"/>
                  </a:lnTo>
                  <a:lnTo>
                    <a:pt x="274" y="374"/>
                  </a:lnTo>
                  <a:lnTo>
                    <a:pt x="313" y="334"/>
                  </a:lnTo>
                  <a:lnTo>
                    <a:pt x="349" y="293"/>
                  </a:lnTo>
                  <a:lnTo>
                    <a:pt x="386" y="253"/>
                  </a:lnTo>
                  <a:lnTo>
                    <a:pt x="423" y="212"/>
                  </a:lnTo>
                  <a:lnTo>
                    <a:pt x="460" y="172"/>
                  </a:lnTo>
                  <a:lnTo>
                    <a:pt x="497" y="132"/>
                  </a:lnTo>
                  <a:lnTo>
                    <a:pt x="535" y="93"/>
                  </a:lnTo>
                  <a:lnTo>
                    <a:pt x="572" y="53"/>
                  </a:lnTo>
                  <a:lnTo>
                    <a:pt x="609" y="13"/>
                  </a:lnTo>
                  <a:lnTo>
                    <a:pt x="608" y="14"/>
                  </a:lnTo>
                  <a:lnTo>
                    <a:pt x="595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89" name="Freeform 86"/>
            <p:cNvSpPr>
              <a:spLocks/>
            </p:cNvSpPr>
            <p:nvPr/>
          </p:nvSpPr>
          <p:spPr bwMode="auto">
            <a:xfrm>
              <a:off x="3066" y="2179"/>
              <a:ext cx="239" cy="59"/>
            </a:xfrm>
            <a:custGeom>
              <a:avLst/>
              <a:gdLst/>
              <a:ahLst/>
              <a:cxnLst>
                <a:cxn ang="0">
                  <a:pos x="231" y="14"/>
                </a:cxn>
                <a:cxn ang="0">
                  <a:pos x="231" y="2"/>
                </a:cxn>
                <a:cxn ang="0">
                  <a:pos x="216" y="2"/>
                </a:cxn>
                <a:cxn ang="0">
                  <a:pos x="201" y="0"/>
                </a:cxn>
                <a:cxn ang="0">
                  <a:pos x="186" y="1"/>
                </a:cxn>
                <a:cxn ang="0">
                  <a:pos x="172" y="0"/>
                </a:cxn>
                <a:cxn ang="0">
                  <a:pos x="158" y="0"/>
                </a:cxn>
                <a:cxn ang="0">
                  <a:pos x="144" y="1"/>
                </a:cxn>
                <a:cxn ang="0">
                  <a:pos x="130" y="1"/>
                </a:cxn>
                <a:cxn ang="0">
                  <a:pos x="115" y="2"/>
                </a:cxn>
                <a:cxn ang="0">
                  <a:pos x="101" y="4"/>
                </a:cxn>
                <a:cxn ang="0">
                  <a:pos x="88" y="6"/>
                </a:cxn>
                <a:cxn ang="0">
                  <a:pos x="73" y="10"/>
                </a:cxn>
                <a:cxn ang="0">
                  <a:pos x="59" y="13"/>
                </a:cxn>
                <a:cxn ang="0">
                  <a:pos x="44" y="19"/>
                </a:cxn>
                <a:cxn ang="0">
                  <a:pos x="30" y="26"/>
                </a:cxn>
                <a:cxn ang="0">
                  <a:pos x="15" y="35"/>
                </a:cxn>
                <a:cxn ang="0">
                  <a:pos x="0" y="45"/>
                </a:cxn>
                <a:cxn ang="0">
                  <a:pos x="14" y="59"/>
                </a:cxn>
                <a:cxn ang="0">
                  <a:pos x="28" y="49"/>
                </a:cxn>
                <a:cxn ang="0">
                  <a:pos x="41" y="41"/>
                </a:cxn>
                <a:cxn ang="0">
                  <a:pos x="56" y="34"/>
                </a:cxn>
                <a:cxn ang="0">
                  <a:pos x="69" y="28"/>
                </a:cxn>
                <a:cxn ang="0">
                  <a:pos x="83" y="24"/>
                </a:cxn>
                <a:cxn ang="0">
                  <a:pos x="96" y="22"/>
                </a:cxn>
                <a:cxn ang="0">
                  <a:pos x="111" y="19"/>
                </a:cxn>
                <a:cxn ang="0">
                  <a:pos x="123" y="18"/>
                </a:cxn>
                <a:cxn ang="0">
                  <a:pos x="137" y="17"/>
                </a:cxn>
                <a:cxn ang="0">
                  <a:pos x="150" y="16"/>
                </a:cxn>
                <a:cxn ang="0">
                  <a:pos x="164" y="15"/>
                </a:cxn>
                <a:cxn ang="0">
                  <a:pos x="178" y="16"/>
                </a:cxn>
                <a:cxn ang="0">
                  <a:pos x="192" y="16"/>
                </a:cxn>
                <a:cxn ang="0">
                  <a:pos x="208" y="16"/>
                </a:cxn>
                <a:cxn ang="0">
                  <a:pos x="222" y="17"/>
                </a:cxn>
                <a:cxn ang="0">
                  <a:pos x="237" y="16"/>
                </a:cxn>
                <a:cxn ang="0">
                  <a:pos x="237" y="3"/>
                </a:cxn>
                <a:cxn ang="0">
                  <a:pos x="231" y="14"/>
                </a:cxn>
              </a:cxnLst>
              <a:rect l="0" t="0" r="r" b="b"/>
              <a:pathLst>
                <a:path w="238" h="60">
                  <a:moveTo>
                    <a:pt x="231" y="14"/>
                  </a:moveTo>
                  <a:lnTo>
                    <a:pt x="231" y="2"/>
                  </a:lnTo>
                  <a:lnTo>
                    <a:pt x="216" y="2"/>
                  </a:lnTo>
                  <a:lnTo>
                    <a:pt x="201" y="0"/>
                  </a:lnTo>
                  <a:lnTo>
                    <a:pt x="186" y="1"/>
                  </a:lnTo>
                  <a:lnTo>
                    <a:pt x="172" y="0"/>
                  </a:lnTo>
                  <a:lnTo>
                    <a:pt x="158" y="0"/>
                  </a:lnTo>
                  <a:lnTo>
                    <a:pt x="144" y="1"/>
                  </a:lnTo>
                  <a:lnTo>
                    <a:pt x="130" y="1"/>
                  </a:lnTo>
                  <a:lnTo>
                    <a:pt x="115" y="2"/>
                  </a:lnTo>
                  <a:lnTo>
                    <a:pt x="101" y="4"/>
                  </a:lnTo>
                  <a:lnTo>
                    <a:pt x="88" y="6"/>
                  </a:lnTo>
                  <a:lnTo>
                    <a:pt x="73" y="10"/>
                  </a:lnTo>
                  <a:lnTo>
                    <a:pt x="59" y="13"/>
                  </a:lnTo>
                  <a:lnTo>
                    <a:pt x="44" y="19"/>
                  </a:lnTo>
                  <a:lnTo>
                    <a:pt x="30" y="26"/>
                  </a:lnTo>
                  <a:lnTo>
                    <a:pt x="15" y="35"/>
                  </a:lnTo>
                  <a:lnTo>
                    <a:pt x="0" y="45"/>
                  </a:lnTo>
                  <a:lnTo>
                    <a:pt x="14" y="59"/>
                  </a:lnTo>
                  <a:lnTo>
                    <a:pt x="28" y="49"/>
                  </a:lnTo>
                  <a:lnTo>
                    <a:pt x="41" y="41"/>
                  </a:lnTo>
                  <a:lnTo>
                    <a:pt x="56" y="34"/>
                  </a:lnTo>
                  <a:lnTo>
                    <a:pt x="69" y="28"/>
                  </a:lnTo>
                  <a:lnTo>
                    <a:pt x="83" y="24"/>
                  </a:lnTo>
                  <a:lnTo>
                    <a:pt x="96" y="22"/>
                  </a:lnTo>
                  <a:lnTo>
                    <a:pt x="111" y="19"/>
                  </a:lnTo>
                  <a:lnTo>
                    <a:pt x="123" y="18"/>
                  </a:lnTo>
                  <a:lnTo>
                    <a:pt x="137" y="17"/>
                  </a:lnTo>
                  <a:lnTo>
                    <a:pt x="150" y="16"/>
                  </a:lnTo>
                  <a:lnTo>
                    <a:pt x="164" y="15"/>
                  </a:lnTo>
                  <a:lnTo>
                    <a:pt x="178" y="16"/>
                  </a:lnTo>
                  <a:lnTo>
                    <a:pt x="192" y="16"/>
                  </a:lnTo>
                  <a:lnTo>
                    <a:pt x="208" y="16"/>
                  </a:lnTo>
                  <a:lnTo>
                    <a:pt x="222" y="17"/>
                  </a:lnTo>
                  <a:lnTo>
                    <a:pt x="237" y="16"/>
                  </a:lnTo>
                  <a:lnTo>
                    <a:pt x="237" y="3"/>
                  </a:lnTo>
                  <a:lnTo>
                    <a:pt x="231" y="14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90" name="Freeform 87"/>
            <p:cNvSpPr>
              <a:spLocks/>
            </p:cNvSpPr>
            <p:nvPr/>
          </p:nvSpPr>
          <p:spPr bwMode="auto">
            <a:xfrm>
              <a:off x="2503" y="1629"/>
              <a:ext cx="802" cy="566"/>
            </a:xfrm>
            <a:custGeom>
              <a:avLst/>
              <a:gdLst/>
              <a:ahLst/>
              <a:cxnLst>
                <a:cxn ang="0">
                  <a:pos x="3" y="12"/>
                </a:cxn>
                <a:cxn ang="0">
                  <a:pos x="53" y="46"/>
                </a:cxn>
                <a:cxn ang="0">
                  <a:pos x="102" y="80"/>
                </a:cxn>
                <a:cxn ang="0">
                  <a:pos x="152" y="115"/>
                </a:cxn>
                <a:cxn ang="0">
                  <a:pos x="202" y="149"/>
                </a:cxn>
                <a:cxn ang="0">
                  <a:pos x="251" y="183"/>
                </a:cxn>
                <a:cxn ang="0">
                  <a:pos x="300" y="219"/>
                </a:cxn>
                <a:cxn ang="0">
                  <a:pos x="349" y="253"/>
                </a:cxn>
                <a:cxn ang="0">
                  <a:pos x="399" y="288"/>
                </a:cxn>
                <a:cxn ang="0">
                  <a:pos x="448" y="323"/>
                </a:cxn>
                <a:cxn ang="0">
                  <a:pos x="498" y="358"/>
                </a:cxn>
                <a:cxn ang="0">
                  <a:pos x="547" y="393"/>
                </a:cxn>
                <a:cxn ang="0">
                  <a:pos x="596" y="428"/>
                </a:cxn>
                <a:cxn ang="0">
                  <a:pos x="646" y="463"/>
                </a:cxn>
                <a:cxn ang="0">
                  <a:pos x="695" y="496"/>
                </a:cxn>
                <a:cxn ang="0">
                  <a:pos x="745" y="531"/>
                </a:cxn>
                <a:cxn ang="0">
                  <a:pos x="795" y="565"/>
                </a:cxn>
                <a:cxn ang="0">
                  <a:pos x="776" y="537"/>
                </a:cxn>
                <a:cxn ang="0">
                  <a:pos x="727" y="502"/>
                </a:cxn>
                <a:cxn ang="0">
                  <a:pos x="677" y="468"/>
                </a:cxn>
                <a:cxn ang="0">
                  <a:pos x="627" y="434"/>
                </a:cxn>
                <a:cxn ang="0">
                  <a:pos x="578" y="400"/>
                </a:cxn>
                <a:cxn ang="0">
                  <a:pos x="529" y="364"/>
                </a:cxn>
                <a:cxn ang="0">
                  <a:pos x="480" y="330"/>
                </a:cxn>
                <a:cxn ang="0">
                  <a:pos x="430" y="294"/>
                </a:cxn>
                <a:cxn ang="0">
                  <a:pos x="380" y="259"/>
                </a:cxn>
                <a:cxn ang="0">
                  <a:pos x="331" y="225"/>
                </a:cxn>
                <a:cxn ang="0">
                  <a:pos x="282" y="189"/>
                </a:cxn>
                <a:cxn ang="0">
                  <a:pos x="233" y="155"/>
                </a:cxn>
                <a:cxn ang="0">
                  <a:pos x="183" y="120"/>
                </a:cxn>
                <a:cxn ang="0">
                  <a:pos x="134" y="86"/>
                </a:cxn>
                <a:cxn ang="0">
                  <a:pos x="84" y="52"/>
                </a:cxn>
                <a:cxn ang="0">
                  <a:pos x="35" y="18"/>
                </a:cxn>
                <a:cxn ang="0">
                  <a:pos x="0" y="8"/>
                </a:cxn>
              </a:cxnLst>
              <a:rect l="0" t="0" r="r" b="b"/>
              <a:pathLst>
                <a:path w="802" h="566">
                  <a:moveTo>
                    <a:pt x="13" y="4"/>
                  </a:moveTo>
                  <a:lnTo>
                    <a:pt x="3" y="12"/>
                  </a:lnTo>
                  <a:lnTo>
                    <a:pt x="29" y="28"/>
                  </a:lnTo>
                  <a:lnTo>
                    <a:pt x="53" y="46"/>
                  </a:lnTo>
                  <a:lnTo>
                    <a:pt x="78" y="62"/>
                  </a:lnTo>
                  <a:lnTo>
                    <a:pt x="102" y="80"/>
                  </a:lnTo>
                  <a:lnTo>
                    <a:pt x="128" y="97"/>
                  </a:lnTo>
                  <a:lnTo>
                    <a:pt x="152" y="115"/>
                  </a:lnTo>
                  <a:lnTo>
                    <a:pt x="177" y="132"/>
                  </a:lnTo>
                  <a:lnTo>
                    <a:pt x="202" y="149"/>
                  </a:lnTo>
                  <a:lnTo>
                    <a:pt x="226" y="166"/>
                  </a:lnTo>
                  <a:lnTo>
                    <a:pt x="251" y="183"/>
                  </a:lnTo>
                  <a:lnTo>
                    <a:pt x="276" y="201"/>
                  </a:lnTo>
                  <a:lnTo>
                    <a:pt x="300" y="219"/>
                  </a:lnTo>
                  <a:lnTo>
                    <a:pt x="326" y="236"/>
                  </a:lnTo>
                  <a:lnTo>
                    <a:pt x="349" y="253"/>
                  </a:lnTo>
                  <a:lnTo>
                    <a:pt x="374" y="271"/>
                  </a:lnTo>
                  <a:lnTo>
                    <a:pt x="399" y="288"/>
                  </a:lnTo>
                  <a:lnTo>
                    <a:pt x="423" y="306"/>
                  </a:lnTo>
                  <a:lnTo>
                    <a:pt x="448" y="323"/>
                  </a:lnTo>
                  <a:lnTo>
                    <a:pt x="473" y="341"/>
                  </a:lnTo>
                  <a:lnTo>
                    <a:pt x="498" y="358"/>
                  </a:lnTo>
                  <a:lnTo>
                    <a:pt x="522" y="376"/>
                  </a:lnTo>
                  <a:lnTo>
                    <a:pt x="547" y="393"/>
                  </a:lnTo>
                  <a:lnTo>
                    <a:pt x="572" y="411"/>
                  </a:lnTo>
                  <a:lnTo>
                    <a:pt x="596" y="428"/>
                  </a:lnTo>
                  <a:lnTo>
                    <a:pt x="621" y="445"/>
                  </a:lnTo>
                  <a:lnTo>
                    <a:pt x="646" y="463"/>
                  </a:lnTo>
                  <a:lnTo>
                    <a:pt x="670" y="480"/>
                  </a:lnTo>
                  <a:lnTo>
                    <a:pt x="695" y="496"/>
                  </a:lnTo>
                  <a:lnTo>
                    <a:pt x="720" y="514"/>
                  </a:lnTo>
                  <a:lnTo>
                    <a:pt x="745" y="531"/>
                  </a:lnTo>
                  <a:lnTo>
                    <a:pt x="770" y="548"/>
                  </a:lnTo>
                  <a:lnTo>
                    <a:pt x="795" y="565"/>
                  </a:lnTo>
                  <a:lnTo>
                    <a:pt x="801" y="554"/>
                  </a:lnTo>
                  <a:lnTo>
                    <a:pt x="776" y="537"/>
                  </a:lnTo>
                  <a:lnTo>
                    <a:pt x="751" y="520"/>
                  </a:lnTo>
                  <a:lnTo>
                    <a:pt x="727" y="502"/>
                  </a:lnTo>
                  <a:lnTo>
                    <a:pt x="701" y="485"/>
                  </a:lnTo>
                  <a:lnTo>
                    <a:pt x="677" y="468"/>
                  </a:lnTo>
                  <a:lnTo>
                    <a:pt x="652" y="451"/>
                  </a:lnTo>
                  <a:lnTo>
                    <a:pt x="627" y="434"/>
                  </a:lnTo>
                  <a:lnTo>
                    <a:pt x="603" y="417"/>
                  </a:lnTo>
                  <a:lnTo>
                    <a:pt x="578" y="400"/>
                  </a:lnTo>
                  <a:lnTo>
                    <a:pt x="553" y="381"/>
                  </a:lnTo>
                  <a:lnTo>
                    <a:pt x="529" y="364"/>
                  </a:lnTo>
                  <a:lnTo>
                    <a:pt x="504" y="347"/>
                  </a:lnTo>
                  <a:lnTo>
                    <a:pt x="480" y="330"/>
                  </a:lnTo>
                  <a:lnTo>
                    <a:pt x="454" y="312"/>
                  </a:lnTo>
                  <a:lnTo>
                    <a:pt x="430" y="294"/>
                  </a:lnTo>
                  <a:lnTo>
                    <a:pt x="406" y="277"/>
                  </a:lnTo>
                  <a:lnTo>
                    <a:pt x="380" y="259"/>
                  </a:lnTo>
                  <a:lnTo>
                    <a:pt x="356" y="242"/>
                  </a:lnTo>
                  <a:lnTo>
                    <a:pt x="331" y="225"/>
                  </a:lnTo>
                  <a:lnTo>
                    <a:pt x="307" y="207"/>
                  </a:lnTo>
                  <a:lnTo>
                    <a:pt x="282" y="189"/>
                  </a:lnTo>
                  <a:lnTo>
                    <a:pt x="257" y="172"/>
                  </a:lnTo>
                  <a:lnTo>
                    <a:pt x="233" y="155"/>
                  </a:lnTo>
                  <a:lnTo>
                    <a:pt x="208" y="138"/>
                  </a:lnTo>
                  <a:lnTo>
                    <a:pt x="183" y="120"/>
                  </a:lnTo>
                  <a:lnTo>
                    <a:pt x="159" y="103"/>
                  </a:lnTo>
                  <a:lnTo>
                    <a:pt x="134" y="86"/>
                  </a:lnTo>
                  <a:lnTo>
                    <a:pt x="109" y="68"/>
                  </a:lnTo>
                  <a:lnTo>
                    <a:pt x="84" y="52"/>
                  </a:lnTo>
                  <a:lnTo>
                    <a:pt x="60" y="34"/>
                  </a:lnTo>
                  <a:lnTo>
                    <a:pt x="35" y="18"/>
                  </a:lnTo>
                  <a:lnTo>
                    <a:pt x="10" y="0"/>
                  </a:lnTo>
                  <a:lnTo>
                    <a:pt x="0" y="8"/>
                  </a:lnTo>
                  <a:lnTo>
                    <a:pt x="13" y="4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91" name="Freeform 88"/>
            <p:cNvSpPr>
              <a:spLocks/>
            </p:cNvSpPr>
            <p:nvPr/>
          </p:nvSpPr>
          <p:spPr bwMode="auto">
            <a:xfrm>
              <a:off x="2486" y="1800"/>
              <a:ext cx="641" cy="470"/>
            </a:xfrm>
            <a:custGeom>
              <a:avLst/>
              <a:gdLst/>
              <a:ahLst/>
              <a:cxnLst>
                <a:cxn ang="0">
                  <a:pos x="609" y="397"/>
                </a:cxn>
                <a:cxn ang="0">
                  <a:pos x="86" y="31"/>
                </a:cxn>
                <a:cxn ang="0">
                  <a:pos x="67" y="19"/>
                </a:cxn>
                <a:cxn ang="0">
                  <a:pos x="50" y="10"/>
                </a:cxn>
                <a:cxn ang="0">
                  <a:pos x="36" y="4"/>
                </a:cxn>
                <a:cxn ang="0">
                  <a:pos x="23" y="0"/>
                </a:cxn>
                <a:cxn ang="0">
                  <a:pos x="14" y="0"/>
                </a:cxn>
                <a:cxn ang="0">
                  <a:pos x="7" y="2"/>
                </a:cxn>
                <a:cxn ang="0">
                  <a:pos x="2" y="5"/>
                </a:cxn>
                <a:cxn ang="0">
                  <a:pos x="0" y="12"/>
                </a:cxn>
                <a:cxn ang="0">
                  <a:pos x="0" y="19"/>
                </a:cxn>
                <a:cxn ang="0">
                  <a:pos x="2" y="27"/>
                </a:cxn>
                <a:cxn ang="0">
                  <a:pos x="6" y="36"/>
                </a:cxn>
                <a:cxn ang="0">
                  <a:pos x="12" y="46"/>
                </a:cxn>
                <a:cxn ang="0">
                  <a:pos x="20" y="57"/>
                </a:cxn>
                <a:cxn ang="0">
                  <a:pos x="29" y="68"/>
                </a:cxn>
                <a:cxn ang="0">
                  <a:pos x="40" y="78"/>
                </a:cxn>
                <a:cxn ang="0">
                  <a:pos x="54" y="88"/>
                </a:cxn>
                <a:cxn ang="0">
                  <a:pos x="572" y="450"/>
                </a:cxn>
                <a:cxn ang="0">
                  <a:pos x="584" y="458"/>
                </a:cxn>
                <a:cxn ang="0">
                  <a:pos x="596" y="464"/>
                </a:cxn>
                <a:cxn ang="0">
                  <a:pos x="605" y="466"/>
                </a:cxn>
                <a:cxn ang="0">
                  <a:pos x="614" y="468"/>
                </a:cxn>
                <a:cxn ang="0">
                  <a:pos x="622" y="467"/>
                </a:cxn>
                <a:cxn ang="0">
                  <a:pos x="628" y="465"/>
                </a:cxn>
                <a:cxn ang="0">
                  <a:pos x="633" y="461"/>
                </a:cxn>
                <a:cxn ang="0">
                  <a:pos x="637" y="457"/>
                </a:cxn>
                <a:cxn ang="0">
                  <a:pos x="639" y="451"/>
                </a:cxn>
                <a:cxn ang="0">
                  <a:pos x="640" y="444"/>
                </a:cxn>
                <a:cxn ang="0">
                  <a:pos x="639" y="437"/>
                </a:cxn>
                <a:cxn ang="0">
                  <a:pos x="636" y="429"/>
                </a:cxn>
                <a:cxn ang="0">
                  <a:pos x="632" y="421"/>
                </a:cxn>
                <a:cxn ang="0">
                  <a:pos x="627" y="413"/>
                </a:cxn>
                <a:cxn ang="0">
                  <a:pos x="619" y="405"/>
                </a:cxn>
                <a:cxn ang="0">
                  <a:pos x="609" y="397"/>
                </a:cxn>
              </a:cxnLst>
              <a:rect l="0" t="0" r="r" b="b"/>
              <a:pathLst>
                <a:path w="641" h="469">
                  <a:moveTo>
                    <a:pt x="609" y="397"/>
                  </a:moveTo>
                  <a:lnTo>
                    <a:pt x="86" y="31"/>
                  </a:lnTo>
                  <a:lnTo>
                    <a:pt x="67" y="19"/>
                  </a:lnTo>
                  <a:lnTo>
                    <a:pt x="50" y="10"/>
                  </a:lnTo>
                  <a:lnTo>
                    <a:pt x="36" y="4"/>
                  </a:lnTo>
                  <a:lnTo>
                    <a:pt x="23" y="0"/>
                  </a:lnTo>
                  <a:lnTo>
                    <a:pt x="14" y="0"/>
                  </a:lnTo>
                  <a:lnTo>
                    <a:pt x="7" y="2"/>
                  </a:lnTo>
                  <a:lnTo>
                    <a:pt x="2" y="5"/>
                  </a:lnTo>
                  <a:lnTo>
                    <a:pt x="0" y="12"/>
                  </a:lnTo>
                  <a:lnTo>
                    <a:pt x="0" y="19"/>
                  </a:lnTo>
                  <a:lnTo>
                    <a:pt x="2" y="27"/>
                  </a:lnTo>
                  <a:lnTo>
                    <a:pt x="6" y="36"/>
                  </a:lnTo>
                  <a:lnTo>
                    <a:pt x="12" y="46"/>
                  </a:lnTo>
                  <a:lnTo>
                    <a:pt x="20" y="57"/>
                  </a:lnTo>
                  <a:lnTo>
                    <a:pt x="29" y="68"/>
                  </a:lnTo>
                  <a:lnTo>
                    <a:pt x="40" y="78"/>
                  </a:lnTo>
                  <a:lnTo>
                    <a:pt x="54" y="88"/>
                  </a:lnTo>
                  <a:lnTo>
                    <a:pt x="572" y="450"/>
                  </a:lnTo>
                  <a:lnTo>
                    <a:pt x="584" y="458"/>
                  </a:lnTo>
                  <a:lnTo>
                    <a:pt x="596" y="464"/>
                  </a:lnTo>
                  <a:lnTo>
                    <a:pt x="605" y="466"/>
                  </a:lnTo>
                  <a:lnTo>
                    <a:pt x="614" y="468"/>
                  </a:lnTo>
                  <a:lnTo>
                    <a:pt x="622" y="467"/>
                  </a:lnTo>
                  <a:lnTo>
                    <a:pt x="628" y="465"/>
                  </a:lnTo>
                  <a:lnTo>
                    <a:pt x="633" y="461"/>
                  </a:lnTo>
                  <a:lnTo>
                    <a:pt x="637" y="457"/>
                  </a:lnTo>
                  <a:lnTo>
                    <a:pt x="639" y="451"/>
                  </a:lnTo>
                  <a:lnTo>
                    <a:pt x="640" y="444"/>
                  </a:lnTo>
                  <a:lnTo>
                    <a:pt x="639" y="437"/>
                  </a:lnTo>
                  <a:lnTo>
                    <a:pt x="636" y="429"/>
                  </a:lnTo>
                  <a:lnTo>
                    <a:pt x="632" y="421"/>
                  </a:lnTo>
                  <a:lnTo>
                    <a:pt x="627" y="413"/>
                  </a:lnTo>
                  <a:lnTo>
                    <a:pt x="619" y="405"/>
                  </a:lnTo>
                  <a:lnTo>
                    <a:pt x="609" y="397"/>
                  </a:lnTo>
                </a:path>
              </a:pathLst>
            </a:custGeom>
            <a:solidFill>
              <a:srgbClr val="FFFF99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92" name="Freeform 89"/>
            <p:cNvSpPr>
              <a:spLocks/>
            </p:cNvSpPr>
            <p:nvPr/>
          </p:nvSpPr>
          <p:spPr bwMode="auto">
            <a:xfrm>
              <a:off x="2567" y="1825"/>
              <a:ext cx="531" cy="379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523" y="378"/>
                </a:cxn>
                <a:cxn ang="0">
                  <a:pos x="530" y="367"/>
                </a:cxn>
                <a:cxn ang="0">
                  <a:pos x="6" y="0"/>
                </a:cxn>
                <a:cxn ang="0">
                  <a:pos x="0" y="12"/>
                </a:cxn>
              </a:cxnLst>
              <a:rect l="0" t="0" r="r" b="b"/>
              <a:pathLst>
                <a:path w="531" h="379">
                  <a:moveTo>
                    <a:pt x="0" y="12"/>
                  </a:moveTo>
                  <a:lnTo>
                    <a:pt x="523" y="378"/>
                  </a:lnTo>
                  <a:lnTo>
                    <a:pt x="530" y="367"/>
                  </a:lnTo>
                  <a:lnTo>
                    <a:pt x="6" y="0"/>
                  </a:lnTo>
                  <a:lnTo>
                    <a:pt x="0" y="12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93" name="Freeform 90"/>
            <p:cNvSpPr>
              <a:spLocks/>
            </p:cNvSpPr>
            <p:nvPr/>
          </p:nvSpPr>
          <p:spPr bwMode="auto">
            <a:xfrm>
              <a:off x="2477" y="1793"/>
              <a:ext cx="97" cy="100"/>
            </a:xfrm>
            <a:custGeom>
              <a:avLst/>
              <a:gdLst/>
              <a:ahLst/>
              <a:cxnLst>
                <a:cxn ang="0">
                  <a:pos x="65" y="89"/>
                </a:cxn>
                <a:cxn ang="0">
                  <a:pos x="52" y="80"/>
                </a:cxn>
                <a:cxn ang="0">
                  <a:pos x="43" y="71"/>
                </a:cxn>
                <a:cxn ang="0">
                  <a:pos x="33" y="60"/>
                </a:cxn>
                <a:cxn ang="0">
                  <a:pos x="26" y="51"/>
                </a:cxn>
                <a:cxn ang="0">
                  <a:pos x="21" y="42"/>
                </a:cxn>
                <a:cxn ang="0">
                  <a:pos x="18" y="35"/>
                </a:cxn>
                <a:cxn ang="0">
                  <a:pos x="17" y="27"/>
                </a:cxn>
                <a:cxn ang="0">
                  <a:pos x="17" y="22"/>
                </a:cxn>
                <a:cxn ang="0">
                  <a:pos x="18" y="19"/>
                </a:cxn>
                <a:cxn ang="0">
                  <a:pos x="21" y="16"/>
                </a:cxn>
                <a:cxn ang="0">
                  <a:pos x="26" y="15"/>
                </a:cxn>
                <a:cxn ang="0">
                  <a:pos x="33" y="15"/>
                </a:cxn>
                <a:cxn ang="0">
                  <a:pos x="43" y="18"/>
                </a:cxn>
                <a:cxn ang="0">
                  <a:pos x="55" y="23"/>
                </a:cxn>
                <a:cxn ang="0">
                  <a:pos x="72" y="32"/>
                </a:cxn>
                <a:cxn ang="0">
                  <a:pos x="90" y="44"/>
                </a:cxn>
                <a:cxn ang="0">
                  <a:pos x="96" y="32"/>
                </a:cxn>
                <a:cxn ang="0">
                  <a:pos x="76" y="19"/>
                </a:cxn>
                <a:cxn ang="0">
                  <a:pos x="58" y="10"/>
                </a:cxn>
                <a:cxn ang="0">
                  <a:pos x="43" y="4"/>
                </a:cxn>
                <a:cxn ang="0">
                  <a:pos x="30" y="0"/>
                </a:cxn>
                <a:cxn ang="0">
                  <a:pos x="19" y="0"/>
                </a:cxn>
                <a:cxn ang="0">
                  <a:pos x="9" y="2"/>
                </a:cxn>
                <a:cxn ang="0">
                  <a:pos x="3" y="7"/>
                </a:cxn>
                <a:cxn ang="0">
                  <a:pos x="1" y="14"/>
                </a:cxn>
                <a:cxn ang="0">
                  <a:pos x="0" y="23"/>
                </a:cxn>
                <a:cxn ang="0">
                  <a:pos x="2" y="33"/>
                </a:cxn>
                <a:cxn ang="0">
                  <a:pos x="6" y="44"/>
                </a:cxn>
                <a:cxn ang="0">
                  <a:pos x="13" y="55"/>
                </a:cxn>
                <a:cxn ang="0">
                  <a:pos x="21" y="66"/>
                </a:cxn>
                <a:cxn ang="0">
                  <a:pos x="32" y="79"/>
                </a:cxn>
                <a:cxn ang="0">
                  <a:pos x="45" y="90"/>
                </a:cxn>
                <a:cxn ang="0">
                  <a:pos x="58" y="100"/>
                </a:cxn>
                <a:cxn ang="0">
                  <a:pos x="65" y="89"/>
                </a:cxn>
              </a:cxnLst>
              <a:rect l="0" t="0" r="r" b="b"/>
              <a:pathLst>
                <a:path w="97" h="101">
                  <a:moveTo>
                    <a:pt x="65" y="89"/>
                  </a:moveTo>
                  <a:lnTo>
                    <a:pt x="52" y="80"/>
                  </a:lnTo>
                  <a:lnTo>
                    <a:pt x="43" y="71"/>
                  </a:lnTo>
                  <a:lnTo>
                    <a:pt x="33" y="60"/>
                  </a:lnTo>
                  <a:lnTo>
                    <a:pt x="26" y="51"/>
                  </a:lnTo>
                  <a:lnTo>
                    <a:pt x="21" y="42"/>
                  </a:lnTo>
                  <a:lnTo>
                    <a:pt x="18" y="35"/>
                  </a:lnTo>
                  <a:lnTo>
                    <a:pt x="17" y="27"/>
                  </a:lnTo>
                  <a:lnTo>
                    <a:pt x="17" y="22"/>
                  </a:lnTo>
                  <a:lnTo>
                    <a:pt x="18" y="19"/>
                  </a:lnTo>
                  <a:lnTo>
                    <a:pt x="21" y="16"/>
                  </a:lnTo>
                  <a:lnTo>
                    <a:pt x="26" y="15"/>
                  </a:lnTo>
                  <a:lnTo>
                    <a:pt x="33" y="15"/>
                  </a:lnTo>
                  <a:lnTo>
                    <a:pt x="43" y="18"/>
                  </a:lnTo>
                  <a:lnTo>
                    <a:pt x="55" y="23"/>
                  </a:lnTo>
                  <a:lnTo>
                    <a:pt x="72" y="32"/>
                  </a:lnTo>
                  <a:lnTo>
                    <a:pt x="90" y="44"/>
                  </a:lnTo>
                  <a:lnTo>
                    <a:pt x="96" y="32"/>
                  </a:lnTo>
                  <a:lnTo>
                    <a:pt x="76" y="19"/>
                  </a:lnTo>
                  <a:lnTo>
                    <a:pt x="58" y="10"/>
                  </a:lnTo>
                  <a:lnTo>
                    <a:pt x="43" y="4"/>
                  </a:lnTo>
                  <a:lnTo>
                    <a:pt x="30" y="0"/>
                  </a:lnTo>
                  <a:lnTo>
                    <a:pt x="19" y="0"/>
                  </a:lnTo>
                  <a:lnTo>
                    <a:pt x="9" y="2"/>
                  </a:lnTo>
                  <a:lnTo>
                    <a:pt x="3" y="7"/>
                  </a:lnTo>
                  <a:lnTo>
                    <a:pt x="1" y="14"/>
                  </a:lnTo>
                  <a:lnTo>
                    <a:pt x="0" y="23"/>
                  </a:lnTo>
                  <a:lnTo>
                    <a:pt x="2" y="33"/>
                  </a:lnTo>
                  <a:lnTo>
                    <a:pt x="6" y="44"/>
                  </a:lnTo>
                  <a:lnTo>
                    <a:pt x="13" y="55"/>
                  </a:lnTo>
                  <a:lnTo>
                    <a:pt x="21" y="66"/>
                  </a:lnTo>
                  <a:lnTo>
                    <a:pt x="32" y="79"/>
                  </a:lnTo>
                  <a:lnTo>
                    <a:pt x="45" y="90"/>
                  </a:lnTo>
                  <a:lnTo>
                    <a:pt x="58" y="100"/>
                  </a:lnTo>
                  <a:lnTo>
                    <a:pt x="65" y="89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94" name="Freeform 91"/>
            <p:cNvSpPr>
              <a:spLocks/>
            </p:cNvSpPr>
            <p:nvPr/>
          </p:nvSpPr>
          <p:spPr bwMode="auto">
            <a:xfrm>
              <a:off x="2535" y="1881"/>
              <a:ext cx="527" cy="375"/>
            </a:xfrm>
            <a:custGeom>
              <a:avLst/>
              <a:gdLst/>
              <a:ahLst/>
              <a:cxnLst>
                <a:cxn ang="0">
                  <a:pos x="525" y="363"/>
                </a:cxn>
                <a:cxn ang="0">
                  <a:pos x="7" y="0"/>
                </a:cxn>
                <a:cxn ang="0">
                  <a:pos x="0" y="12"/>
                </a:cxn>
                <a:cxn ang="0">
                  <a:pos x="518" y="375"/>
                </a:cxn>
                <a:cxn ang="0">
                  <a:pos x="525" y="363"/>
                </a:cxn>
              </a:cxnLst>
              <a:rect l="0" t="0" r="r" b="b"/>
              <a:pathLst>
                <a:path w="526" h="376">
                  <a:moveTo>
                    <a:pt x="525" y="363"/>
                  </a:moveTo>
                  <a:lnTo>
                    <a:pt x="7" y="0"/>
                  </a:lnTo>
                  <a:lnTo>
                    <a:pt x="0" y="12"/>
                  </a:lnTo>
                  <a:lnTo>
                    <a:pt x="518" y="375"/>
                  </a:lnTo>
                  <a:lnTo>
                    <a:pt x="525" y="363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95" name="Freeform 92"/>
            <p:cNvSpPr>
              <a:spLocks/>
            </p:cNvSpPr>
            <p:nvPr/>
          </p:nvSpPr>
          <p:spPr bwMode="auto">
            <a:xfrm>
              <a:off x="3053" y="2190"/>
              <a:ext cx="82" cy="84"/>
            </a:xfrm>
            <a:custGeom>
              <a:avLst/>
              <a:gdLst/>
              <a:ahLst/>
              <a:cxnLst>
                <a:cxn ang="0">
                  <a:pos x="37" y="12"/>
                </a:cxn>
                <a:cxn ang="0">
                  <a:pos x="45" y="18"/>
                </a:cxn>
                <a:cxn ang="0">
                  <a:pos x="52" y="25"/>
                </a:cxn>
                <a:cxn ang="0">
                  <a:pos x="57" y="31"/>
                </a:cxn>
                <a:cxn ang="0">
                  <a:pos x="60" y="38"/>
                </a:cxn>
                <a:cxn ang="0">
                  <a:pos x="62" y="44"/>
                </a:cxn>
                <a:cxn ang="0">
                  <a:pos x="63" y="50"/>
                </a:cxn>
                <a:cxn ang="0">
                  <a:pos x="63" y="55"/>
                </a:cxn>
                <a:cxn ang="0">
                  <a:pos x="60" y="60"/>
                </a:cxn>
                <a:cxn ang="0">
                  <a:pos x="57" y="64"/>
                </a:cxn>
                <a:cxn ang="0">
                  <a:pos x="53" y="66"/>
                </a:cxn>
                <a:cxn ang="0">
                  <a:pos x="49" y="68"/>
                </a:cxn>
                <a:cxn ang="0">
                  <a:pos x="43" y="69"/>
                </a:cxn>
                <a:cxn ang="0">
                  <a:pos x="35" y="67"/>
                </a:cxn>
                <a:cxn ang="0">
                  <a:pos x="27" y="65"/>
                </a:cxn>
                <a:cxn ang="0">
                  <a:pos x="17" y="60"/>
                </a:cxn>
                <a:cxn ang="0">
                  <a:pos x="6" y="54"/>
                </a:cxn>
                <a:cxn ang="0">
                  <a:pos x="0" y="65"/>
                </a:cxn>
                <a:cxn ang="0">
                  <a:pos x="13" y="73"/>
                </a:cxn>
                <a:cxn ang="0">
                  <a:pos x="25" y="79"/>
                </a:cxn>
                <a:cxn ang="0">
                  <a:pos x="37" y="83"/>
                </a:cxn>
                <a:cxn ang="0">
                  <a:pos x="48" y="84"/>
                </a:cxn>
                <a:cxn ang="0">
                  <a:pos x="57" y="83"/>
                </a:cxn>
                <a:cxn ang="0">
                  <a:pos x="65" y="81"/>
                </a:cxn>
                <a:cxn ang="0">
                  <a:pos x="71" y="76"/>
                </a:cxn>
                <a:cxn ang="0">
                  <a:pos x="76" y="71"/>
                </a:cxn>
                <a:cxn ang="0">
                  <a:pos x="79" y="64"/>
                </a:cxn>
                <a:cxn ang="0">
                  <a:pos x="80" y="55"/>
                </a:cxn>
                <a:cxn ang="0">
                  <a:pos x="79" y="47"/>
                </a:cxn>
                <a:cxn ang="0">
                  <a:pos x="75" y="37"/>
                </a:cxn>
                <a:cxn ang="0">
                  <a:pos x="70" y="28"/>
                </a:cxn>
                <a:cxn ang="0">
                  <a:pos x="64" y="18"/>
                </a:cxn>
                <a:cxn ang="0">
                  <a:pos x="54" y="8"/>
                </a:cxn>
                <a:cxn ang="0">
                  <a:pos x="44" y="0"/>
                </a:cxn>
                <a:cxn ang="0">
                  <a:pos x="37" y="12"/>
                </a:cxn>
              </a:cxnLst>
              <a:rect l="0" t="0" r="r" b="b"/>
              <a:pathLst>
                <a:path w="81" h="85">
                  <a:moveTo>
                    <a:pt x="37" y="12"/>
                  </a:moveTo>
                  <a:lnTo>
                    <a:pt x="45" y="18"/>
                  </a:lnTo>
                  <a:lnTo>
                    <a:pt x="52" y="25"/>
                  </a:lnTo>
                  <a:lnTo>
                    <a:pt x="57" y="31"/>
                  </a:lnTo>
                  <a:lnTo>
                    <a:pt x="60" y="38"/>
                  </a:lnTo>
                  <a:lnTo>
                    <a:pt x="62" y="44"/>
                  </a:lnTo>
                  <a:lnTo>
                    <a:pt x="63" y="50"/>
                  </a:lnTo>
                  <a:lnTo>
                    <a:pt x="63" y="55"/>
                  </a:lnTo>
                  <a:lnTo>
                    <a:pt x="60" y="60"/>
                  </a:lnTo>
                  <a:lnTo>
                    <a:pt x="57" y="64"/>
                  </a:lnTo>
                  <a:lnTo>
                    <a:pt x="53" y="66"/>
                  </a:lnTo>
                  <a:lnTo>
                    <a:pt x="49" y="68"/>
                  </a:lnTo>
                  <a:lnTo>
                    <a:pt x="43" y="69"/>
                  </a:lnTo>
                  <a:lnTo>
                    <a:pt x="35" y="67"/>
                  </a:lnTo>
                  <a:lnTo>
                    <a:pt x="27" y="65"/>
                  </a:lnTo>
                  <a:lnTo>
                    <a:pt x="17" y="60"/>
                  </a:lnTo>
                  <a:lnTo>
                    <a:pt x="6" y="54"/>
                  </a:lnTo>
                  <a:lnTo>
                    <a:pt x="0" y="65"/>
                  </a:lnTo>
                  <a:lnTo>
                    <a:pt x="13" y="73"/>
                  </a:lnTo>
                  <a:lnTo>
                    <a:pt x="25" y="79"/>
                  </a:lnTo>
                  <a:lnTo>
                    <a:pt x="37" y="83"/>
                  </a:lnTo>
                  <a:lnTo>
                    <a:pt x="48" y="84"/>
                  </a:lnTo>
                  <a:lnTo>
                    <a:pt x="57" y="83"/>
                  </a:lnTo>
                  <a:lnTo>
                    <a:pt x="65" y="81"/>
                  </a:lnTo>
                  <a:lnTo>
                    <a:pt x="71" y="76"/>
                  </a:lnTo>
                  <a:lnTo>
                    <a:pt x="76" y="71"/>
                  </a:lnTo>
                  <a:lnTo>
                    <a:pt x="79" y="64"/>
                  </a:lnTo>
                  <a:lnTo>
                    <a:pt x="80" y="55"/>
                  </a:lnTo>
                  <a:lnTo>
                    <a:pt x="79" y="47"/>
                  </a:lnTo>
                  <a:lnTo>
                    <a:pt x="75" y="37"/>
                  </a:lnTo>
                  <a:lnTo>
                    <a:pt x="70" y="28"/>
                  </a:lnTo>
                  <a:lnTo>
                    <a:pt x="64" y="18"/>
                  </a:lnTo>
                  <a:lnTo>
                    <a:pt x="54" y="8"/>
                  </a:lnTo>
                  <a:lnTo>
                    <a:pt x="44" y="0"/>
                  </a:lnTo>
                  <a:lnTo>
                    <a:pt x="37" y="12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96" name="Freeform 93"/>
            <p:cNvSpPr>
              <a:spLocks/>
            </p:cNvSpPr>
            <p:nvPr/>
          </p:nvSpPr>
          <p:spPr bwMode="auto">
            <a:xfrm>
              <a:off x="2415" y="1538"/>
              <a:ext cx="940" cy="682"/>
            </a:xfrm>
            <a:custGeom>
              <a:avLst/>
              <a:gdLst/>
              <a:ahLst/>
              <a:cxnLst>
                <a:cxn ang="0">
                  <a:pos x="928" y="628"/>
                </a:cxn>
                <a:cxn ang="0">
                  <a:pos x="48" y="12"/>
                </a:cxn>
                <a:cxn ang="0">
                  <a:pos x="36" y="6"/>
                </a:cxn>
                <a:cxn ang="0">
                  <a:pos x="27" y="2"/>
                </a:cxn>
                <a:cxn ang="0">
                  <a:pos x="19" y="0"/>
                </a:cxn>
                <a:cxn ang="0">
                  <a:pos x="13" y="2"/>
                </a:cxn>
                <a:cxn ang="0">
                  <a:pos x="9" y="4"/>
                </a:cxn>
                <a:cxn ang="0">
                  <a:pos x="4" y="8"/>
                </a:cxn>
                <a:cxn ang="0">
                  <a:pos x="2" y="13"/>
                </a:cxn>
                <a:cxn ang="0">
                  <a:pos x="0" y="20"/>
                </a:cxn>
                <a:cxn ang="0">
                  <a:pos x="0" y="27"/>
                </a:cxn>
                <a:cxn ang="0">
                  <a:pos x="0" y="33"/>
                </a:cxn>
                <a:cxn ang="0">
                  <a:pos x="2" y="41"/>
                </a:cxn>
                <a:cxn ang="0">
                  <a:pos x="3" y="49"/>
                </a:cxn>
                <a:cxn ang="0">
                  <a:pos x="6" y="55"/>
                </a:cxn>
                <a:cxn ang="0">
                  <a:pos x="9" y="61"/>
                </a:cxn>
                <a:cxn ang="0">
                  <a:pos x="12" y="67"/>
                </a:cxn>
                <a:cxn ang="0">
                  <a:pos x="16" y="69"/>
                </a:cxn>
                <a:cxn ang="0">
                  <a:pos x="888" y="680"/>
                </a:cxn>
                <a:cxn ang="0">
                  <a:pos x="898" y="683"/>
                </a:cxn>
                <a:cxn ang="0">
                  <a:pos x="910" y="682"/>
                </a:cxn>
                <a:cxn ang="0">
                  <a:pos x="921" y="677"/>
                </a:cxn>
                <a:cxn ang="0">
                  <a:pos x="930" y="670"/>
                </a:cxn>
                <a:cxn ang="0">
                  <a:pos x="937" y="659"/>
                </a:cxn>
                <a:cxn ang="0">
                  <a:pos x="939" y="648"/>
                </a:cxn>
                <a:cxn ang="0">
                  <a:pos x="937" y="638"/>
                </a:cxn>
                <a:cxn ang="0">
                  <a:pos x="928" y="628"/>
                </a:cxn>
              </a:cxnLst>
              <a:rect l="0" t="0" r="r" b="b"/>
              <a:pathLst>
                <a:path w="940" h="684">
                  <a:moveTo>
                    <a:pt x="928" y="628"/>
                  </a:moveTo>
                  <a:lnTo>
                    <a:pt x="48" y="12"/>
                  </a:lnTo>
                  <a:lnTo>
                    <a:pt x="36" y="6"/>
                  </a:lnTo>
                  <a:lnTo>
                    <a:pt x="27" y="2"/>
                  </a:lnTo>
                  <a:lnTo>
                    <a:pt x="19" y="0"/>
                  </a:lnTo>
                  <a:lnTo>
                    <a:pt x="13" y="2"/>
                  </a:lnTo>
                  <a:lnTo>
                    <a:pt x="9" y="4"/>
                  </a:lnTo>
                  <a:lnTo>
                    <a:pt x="4" y="8"/>
                  </a:lnTo>
                  <a:lnTo>
                    <a:pt x="2" y="13"/>
                  </a:lnTo>
                  <a:lnTo>
                    <a:pt x="0" y="20"/>
                  </a:lnTo>
                  <a:lnTo>
                    <a:pt x="0" y="27"/>
                  </a:lnTo>
                  <a:lnTo>
                    <a:pt x="0" y="33"/>
                  </a:lnTo>
                  <a:lnTo>
                    <a:pt x="2" y="41"/>
                  </a:lnTo>
                  <a:lnTo>
                    <a:pt x="3" y="49"/>
                  </a:lnTo>
                  <a:lnTo>
                    <a:pt x="6" y="55"/>
                  </a:lnTo>
                  <a:lnTo>
                    <a:pt x="9" y="61"/>
                  </a:lnTo>
                  <a:lnTo>
                    <a:pt x="12" y="67"/>
                  </a:lnTo>
                  <a:lnTo>
                    <a:pt x="16" y="69"/>
                  </a:lnTo>
                  <a:lnTo>
                    <a:pt x="888" y="680"/>
                  </a:lnTo>
                  <a:lnTo>
                    <a:pt x="898" y="683"/>
                  </a:lnTo>
                  <a:lnTo>
                    <a:pt x="910" y="682"/>
                  </a:lnTo>
                  <a:lnTo>
                    <a:pt x="921" y="677"/>
                  </a:lnTo>
                  <a:lnTo>
                    <a:pt x="930" y="670"/>
                  </a:lnTo>
                  <a:lnTo>
                    <a:pt x="937" y="659"/>
                  </a:lnTo>
                  <a:lnTo>
                    <a:pt x="939" y="648"/>
                  </a:lnTo>
                  <a:lnTo>
                    <a:pt x="937" y="638"/>
                  </a:lnTo>
                  <a:lnTo>
                    <a:pt x="928" y="628"/>
                  </a:lnTo>
                </a:path>
              </a:pathLst>
            </a:custGeom>
            <a:solidFill>
              <a:srgbClr val="FFFF99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97" name="Freeform 94"/>
            <p:cNvSpPr>
              <a:spLocks/>
            </p:cNvSpPr>
            <p:nvPr/>
          </p:nvSpPr>
          <p:spPr bwMode="auto">
            <a:xfrm>
              <a:off x="2458" y="1545"/>
              <a:ext cx="890" cy="629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881" y="628"/>
                </a:cxn>
                <a:cxn ang="0">
                  <a:pos x="888" y="616"/>
                </a:cxn>
                <a:cxn ang="0">
                  <a:pos x="7" y="0"/>
                </a:cxn>
                <a:cxn ang="0">
                  <a:pos x="0" y="12"/>
                </a:cxn>
              </a:cxnLst>
              <a:rect l="0" t="0" r="r" b="b"/>
              <a:pathLst>
                <a:path w="889" h="629">
                  <a:moveTo>
                    <a:pt x="0" y="12"/>
                  </a:moveTo>
                  <a:lnTo>
                    <a:pt x="881" y="628"/>
                  </a:lnTo>
                  <a:lnTo>
                    <a:pt x="888" y="616"/>
                  </a:lnTo>
                  <a:lnTo>
                    <a:pt x="7" y="0"/>
                  </a:lnTo>
                  <a:lnTo>
                    <a:pt x="0" y="12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98" name="Freeform 95"/>
            <p:cNvSpPr>
              <a:spLocks/>
            </p:cNvSpPr>
            <p:nvPr/>
          </p:nvSpPr>
          <p:spPr bwMode="auto">
            <a:xfrm>
              <a:off x="2406" y="1529"/>
              <a:ext cx="60" cy="86"/>
            </a:xfrm>
            <a:custGeom>
              <a:avLst/>
              <a:gdLst/>
              <a:ahLst/>
              <a:cxnLst>
                <a:cxn ang="0">
                  <a:pos x="26" y="72"/>
                </a:cxn>
                <a:cxn ang="0">
                  <a:pos x="25" y="71"/>
                </a:cxn>
                <a:cxn ang="0">
                  <a:pos x="23" y="68"/>
                </a:cxn>
                <a:cxn ang="0">
                  <a:pos x="21" y="64"/>
                </a:cxn>
                <a:cxn ang="0">
                  <a:pos x="20" y="58"/>
                </a:cxn>
                <a:cxn ang="0">
                  <a:pos x="17" y="51"/>
                </a:cxn>
                <a:cxn ang="0">
                  <a:pos x="17" y="45"/>
                </a:cxn>
                <a:cxn ang="0">
                  <a:pos x="17" y="38"/>
                </a:cxn>
                <a:cxn ang="0">
                  <a:pos x="17" y="32"/>
                </a:cxn>
                <a:cxn ang="0">
                  <a:pos x="18" y="27"/>
                </a:cxn>
                <a:cxn ang="0">
                  <a:pos x="20" y="21"/>
                </a:cxn>
                <a:cxn ang="0">
                  <a:pos x="23" y="18"/>
                </a:cxn>
                <a:cxn ang="0">
                  <a:pos x="26" y="17"/>
                </a:cxn>
                <a:cxn ang="0">
                  <a:pos x="30" y="17"/>
                </a:cxn>
                <a:cxn ang="0">
                  <a:pos x="35" y="17"/>
                </a:cxn>
                <a:cxn ang="0">
                  <a:pos x="42" y="21"/>
                </a:cxn>
                <a:cxn ang="0">
                  <a:pos x="51" y="27"/>
                </a:cxn>
                <a:cxn ang="0">
                  <a:pos x="58" y="14"/>
                </a:cxn>
                <a:cxn ang="0">
                  <a:pos x="46" y="7"/>
                </a:cxn>
                <a:cxn ang="0">
                  <a:pos x="35" y="3"/>
                </a:cxn>
                <a:cxn ang="0">
                  <a:pos x="24" y="0"/>
                </a:cxn>
                <a:cxn ang="0">
                  <a:pos x="16" y="2"/>
                </a:cxn>
                <a:cxn ang="0">
                  <a:pos x="9" y="5"/>
                </a:cxn>
                <a:cxn ang="0">
                  <a:pos x="5" y="10"/>
                </a:cxn>
                <a:cxn ang="0">
                  <a:pos x="2" y="16"/>
                </a:cxn>
                <a:cxn ang="0">
                  <a:pos x="1" y="23"/>
                </a:cxn>
                <a:cxn ang="0">
                  <a:pos x="0" y="31"/>
                </a:cxn>
                <a:cxn ang="0">
                  <a:pos x="0" y="39"/>
                </a:cxn>
                <a:cxn ang="0">
                  <a:pos x="1" y="47"/>
                </a:cxn>
                <a:cxn ang="0">
                  <a:pos x="3" y="55"/>
                </a:cxn>
                <a:cxn ang="0">
                  <a:pos x="6" y="63"/>
                </a:cxn>
                <a:cxn ang="0">
                  <a:pos x="9" y="71"/>
                </a:cxn>
                <a:cxn ang="0">
                  <a:pos x="14" y="78"/>
                </a:cxn>
                <a:cxn ang="0">
                  <a:pos x="20" y="84"/>
                </a:cxn>
                <a:cxn ang="0">
                  <a:pos x="26" y="72"/>
                </a:cxn>
              </a:cxnLst>
              <a:rect l="0" t="0" r="r" b="b"/>
              <a:pathLst>
                <a:path w="59" h="85">
                  <a:moveTo>
                    <a:pt x="26" y="72"/>
                  </a:moveTo>
                  <a:lnTo>
                    <a:pt x="25" y="71"/>
                  </a:lnTo>
                  <a:lnTo>
                    <a:pt x="23" y="68"/>
                  </a:lnTo>
                  <a:lnTo>
                    <a:pt x="21" y="64"/>
                  </a:lnTo>
                  <a:lnTo>
                    <a:pt x="20" y="58"/>
                  </a:lnTo>
                  <a:lnTo>
                    <a:pt x="17" y="51"/>
                  </a:lnTo>
                  <a:lnTo>
                    <a:pt x="17" y="45"/>
                  </a:lnTo>
                  <a:lnTo>
                    <a:pt x="17" y="38"/>
                  </a:lnTo>
                  <a:lnTo>
                    <a:pt x="17" y="32"/>
                  </a:lnTo>
                  <a:lnTo>
                    <a:pt x="18" y="27"/>
                  </a:lnTo>
                  <a:lnTo>
                    <a:pt x="20" y="21"/>
                  </a:lnTo>
                  <a:lnTo>
                    <a:pt x="23" y="18"/>
                  </a:lnTo>
                  <a:lnTo>
                    <a:pt x="26" y="17"/>
                  </a:lnTo>
                  <a:lnTo>
                    <a:pt x="30" y="17"/>
                  </a:lnTo>
                  <a:lnTo>
                    <a:pt x="35" y="17"/>
                  </a:lnTo>
                  <a:lnTo>
                    <a:pt x="42" y="21"/>
                  </a:lnTo>
                  <a:lnTo>
                    <a:pt x="51" y="27"/>
                  </a:lnTo>
                  <a:lnTo>
                    <a:pt x="58" y="14"/>
                  </a:lnTo>
                  <a:lnTo>
                    <a:pt x="46" y="7"/>
                  </a:lnTo>
                  <a:lnTo>
                    <a:pt x="35" y="3"/>
                  </a:lnTo>
                  <a:lnTo>
                    <a:pt x="24" y="0"/>
                  </a:lnTo>
                  <a:lnTo>
                    <a:pt x="16" y="2"/>
                  </a:lnTo>
                  <a:lnTo>
                    <a:pt x="9" y="5"/>
                  </a:lnTo>
                  <a:lnTo>
                    <a:pt x="5" y="10"/>
                  </a:lnTo>
                  <a:lnTo>
                    <a:pt x="2" y="16"/>
                  </a:lnTo>
                  <a:lnTo>
                    <a:pt x="1" y="23"/>
                  </a:lnTo>
                  <a:lnTo>
                    <a:pt x="0" y="31"/>
                  </a:lnTo>
                  <a:lnTo>
                    <a:pt x="0" y="39"/>
                  </a:lnTo>
                  <a:lnTo>
                    <a:pt x="1" y="47"/>
                  </a:lnTo>
                  <a:lnTo>
                    <a:pt x="3" y="55"/>
                  </a:lnTo>
                  <a:lnTo>
                    <a:pt x="6" y="63"/>
                  </a:lnTo>
                  <a:lnTo>
                    <a:pt x="9" y="71"/>
                  </a:lnTo>
                  <a:lnTo>
                    <a:pt x="14" y="78"/>
                  </a:lnTo>
                  <a:lnTo>
                    <a:pt x="20" y="84"/>
                  </a:lnTo>
                  <a:lnTo>
                    <a:pt x="26" y="72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99" name="Freeform 96"/>
            <p:cNvSpPr>
              <a:spLocks/>
            </p:cNvSpPr>
            <p:nvPr/>
          </p:nvSpPr>
          <p:spPr bwMode="auto">
            <a:xfrm>
              <a:off x="2428" y="1602"/>
              <a:ext cx="877" cy="625"/>
            </a:xfrm>
            <a:custGeom>
              <a:avLst/>
              <a:gdLst/>
              <a:ahLst/>
              <a:cxnLst>
                <a:cxn ang="0">
                  <a:pos x="878" y="611"/>
                </a:cxn>
                <a:cxn ang="0">
                  <a:pos x="6" y="0"/>
                </a:cxn>
                <a:cxn ang="0">
                  <a:pos x="0" y="12"/>
                </a:cxn>
                <a:cxn ang="0">
                  <a:pos x="872" y="623"/>
                </a:cxn>
                <a:cxn ang="0">
                  <a:pos x="878" y="611"/>
                </a:cxn>
              </a:cxnLst>
              <a:rect l="0" t="0" r="r" b="b"/>
              <a:pathLst>
                <a:path w="879" h="624">
                  <a:moveTo>
                    <a:pt x="878" y="611"/>
                  </a:moveTo>
                  <a:lnTo>
                    <a:pt x="6" y="0"/>
                  </a:lnTo>
                  <a:lnTo>
                    <a:pt x="0" y="12"/>
                  </a:lnTo>
                  <a:lnTo>
                    <a:pt x="872" y="623"/>
                  </a:lnTo>
                  <a:lnTo>
                    <a:pt x="878" y="611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00" name="Freeform 97"/>
            <p:cNvSpPr>
              <a:spLocks/>
            </p:cNvSpPr>
            <p:nvPr/>
          </p:nvSpPr>
          <p:spPr bwMode="auto">
            <a:xfrm>
              <a:off x="3301" y="2161"/>
              <a:ext cx="62" cy="68"/>
            </a:xfrm>
            <a:custGeom>
              <a:avLst/>
              <a:gdLst/>
              <a:ahLst/>
              <a:cxnLst>
                <a:cxn ang="0">
                  <a:pos x="39" y="12"/>
                </a:cxn>
                <a:cxn ang="0">
                  <a:pos x="44" y="17"/>
                </a:cxn>
                <a:cxn ang="0">
                  <a:pos x="45" y="23"/>
                </a:cxn>
                <a:cxn ang="0">
                  <a:pos x="43" y="32"/>
                </a:cxn>
                <a:cxn ang="0">
                  <a:pos x="37" y="42"/>
                </a:cxn>
                <a:cxn ang="0">
                  <a:pos x="29" y="49"/>
                </a:cxn>
                <a:cxn ang="0">
                  <a:pos x="19" y="53"/>
                </a:cxn>
                <a:cxn ang="0">
                  <a:pos x="12" y="54"/>
                </a:cxn>
                <a:cxn ang="0">
                  <a:pos x="6" y="52"/>
                </a:cxn>
                <a:cxn ang="0">
                  <a:pos x="0" y="63"/>
                </a:cxn>
                <a:cxn ang="0">
                  <a:pos x="15" y="69"/>
                </a:cxn>
                <a:cxn ang="0">
                  <a:pos x="30" y="67"/>
                </a:cxn>
                <a:cxn ang="0">
                  <a:pos x="41" y="62"/>
                </a:cxn>
                <a:cxn ang="0">
                  <a:pos x="52" y="53"/>
                </a:cxn>
                <a:cxn ang="0">
                  <a:pos x="59" y="42"/>
                </a:cxn>
                <a:cxn ang="0">
                  <a:pos x="62" y="29"/>
                </a:cxn>
                <a:cxn ang="0">
                  <a:pos x="58" y="14"/>
                </a:cxn>
                <a:cxn ang="0">
                  <a:pos x="46" y="0"/>
                </a:cxn>
                <a:cxn ang="0">
                  <a:pos x="39" y="12"/>
                </a:cxn>
              </a:cxnLst>
              <a:rect l="0" t="0" r="r" b="b"/>
              <a:pathLst>
                <a:path w="63" h="70">
                  <a:moveTo>
                    <a:pt x="39" y="12"/>
                  </a:moveTo>
                  <a:lnTo>
                    <a:pt x="44" y="17"/>
                  </a:lnTo>
                  <a:lnTo>
                    <a:pt x="45" y="23"/>
                  </a:lnTo>
                  <a:lnTo>
                    <a:pt x="43" y="32"/>
                  </a:lnTo>
                  <a:lnTo>
                    <a:pt x="37" y="42"/>
                  </a:lnTo>
                  <a:lnTo>
                    <a:pt x="29" y="49"/>
                  </a:lnTo>
                  <a:lnTo>
                    <a:pt x="19" y="53"/>
                  </a:lnTo>
                  <a:lnTo>
                    <a:pt x="12" y="54"/>
                  </a:lnTo>
                  <a:lnTo>
                    <a:pt x="6" y="52"/>
                  </a:lnTo>
                  <a:lnTo>
                    <a:pt x="0" y="63"/>
                  </a:lnTo>
                  <a:lnTo>
                    <a:pt x="15" y="69"/>
                  </a:lnTo>
                  <a:lnTo>
                    <a:pt x="30" y="67"/>
                  </a:lnTo>
                  <a:lnTo>
                    <a:pt x="41" y="62"/>
                  </a:lnTo>
                  <a:lnTo>
                    <a:pt x="52" y="53"/>
                  </a:lnTo>
                  <a:lnTo>
                    <a:pt x="59" y="42"/>
                  </a:lnTo>
                  <a:lnTo>
                    <a:pt x="62" y="29"/>
                  </a:lnTo>
                  <a:lnTo>
                    <a:pt x="58" y="14"/>
                  </a:lnTo>
                  <a:lnTo>
                    <a:pt x="46" y="0"/>
                  </a:lnTo>
                  <a:lnTo>
                    <a:pt x="39" y="12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01" name="Freeform 98"/>
            <p:cNvSpPr>
              <a:spLocks/>
            </p:cNvSpPr>
            <p:nvPr/>
          </p:nvSpPr>
          <p:spPr bwMode="auto">
            <a:xfrm>
              <a:off x="2428" y="1511"/>
              <a:ext cx="260" cy="250"/>
            </a:xfrm>
            <a:custGeom>
              <a:avLst/>
              <a:gdLst/>
              <a:ahLst/>
              <a:cxnLst>
                <a:cxn ang="0">
                  <a:pos x="255" y="183"/>
                </a:cxn>
                <a:cxn ang="0">
                  <a:pos x="248" y="187"/>
                </a:cxn>
                <a:cxn ang="0">
                  <a:pos x="243" y="193"/>
                </a:cxn>
                <a:cxn ang="0">
                  <a:pos x="237" y="198"/>
                </a:cxn>
                <a:cxn ang="0">
                  <a:pos x="230" y="211"/>
                </a:cxn>
                <a:cxn ang="0">
                  <a:pos x="218" y="230"/>
                </a:cxn>
                <a:cxn ang="0">
                  <a:pos x="207" y="241"/>
                </a:cxn>
                <a:cxn ang="0">
                  <a:pos x="197" y="246"/>
                </a:cxn>
                <a:cxn ang="0">
                  <a:pos x="188" y="249"/>
                </a:cxn>
                <a:cxn ang="0">
                  <a:pos x="177" y="249"/>
                </a:cxn>
                <a:cxn ang="0">
                  <a:pos x="165" y="246"/>
                </a:cxn>
                <a:cxn ang="0">
                  <a:pos x="156" y="241"/>
                </a:cxn>
                <a:cxn ang="0">
                  <a:pos x="146" y="233"/>
                </a:cxn>
                <a:cxn ang="0">
                  <a:pos x="138" y="224"/>
                </a:cxn>
                <a:cxn ang="0">
                  <a:pos x="130" y="225"/>
                </a:cxn>
                <a:cxn ang="0">
                  <a:pos x="122" y="235"/>
                </a:cxn>
                <a:cxn ang="0">
                  <a:pos x="111" y="243"/>
                </a:cxn>
                <a:cxn ang="0">
                  <a:pos x="99" y="249"/>
                </a:cxn>
                <a:cxn ang="0">
                  <a:pos x="87" y="251"/>
                </a:cxn>
                <a:cxn ang="0">
                  <a:pos x="80" y="251"/>
                </a:cxn>
                <a:cxn ang="0">
                  <a:pos x="72" y="251"/>
                </a:cxn>
                <a:cxn ang="0">
                  <a:pos x="64" y="251"/>
                </a:cxn>
                <a:cxn ang="0">
                  <a:pos x="55" y="249"/>
                </a:cxn>
                <a:cxn ang="0">
                  <a:pos x="47" y="247"/>
                </a:cxn>
                <a:cxn ang="0">
                  <a:pos x="40" y="243"/>
                </a:cxn>
                <a:cxn ang="0">
                  <a:pos x="32" y="238"/>
                </a:cxn>
                <a:cxn ang="0">
                  <a:pos x="22" y="230"/>
                </a:cxn>
                <a:cxn ang="0">
                  <a:pos x="11" y="217"/>
                </a:cxn>
                <a:cxn ang="0">
                  <a:pos x="2" y="202"/>
                </a:cxn>
                <a:cxn ang="0">
                  <a:pos x="0" y="188"/>
                </a:cxn>
                <a:cxn ang="0">
                  <a:pos x="6" y="173"/>
                </a:cxn>
                <a:cxn ang="0">
                  <a:pos x="21" y="155"/>
                </a:cxn>
                <a:cxn ang="0">
                  <a:pos x="40" y="140"/>
                </a:cxn>
                <a:cxn ang="0">
                  <a:pos x="56" y="124"/>
                </a:cxn>
                <a:cxn ang="0">
                  <a:pos x="65" y="106"/>
                </a:cxn>
                <a:cxn ang="0">
                  <a:pos x="66" y="87"/>
                </a:cxn>
                <a:cxn ang="0">
                  <a:pos x="64" y="69"/>
                </a:cxn>
                <a:cxn ang="0">
                  <a:pos x="64" y="50"/>
                </a:cxn>
                <a:cxn ang="0">
                  <a:pos x="72" y="34"/>
                </a:cxn>
                <a:cxn ang="0">
                  <a:pos x="82" y="20"/>
                </a:cxn>
                <a:cxn ang="0">
                  <a:pos x="96" y="8"/>
                </a:cxn>
                <a:cxn ang="0">
                  <a:pos x="113" y="0"/>
                </a:cxn>
                <a:cxn ang="0">
                  <a:pos x="259" y="182"/>
                </a:cxn>
              </a:cxnLst>
              <a:rect l="0" t="0" r="r" b="b"/>
              <a:pathLst>
                <a:path w="260" h="253">
                  <a:moveTo>
                    <a:pt x="259" y="182"/>
                  </a:moveTo>
                  <a:lnTo>
                    <a:pt x="255" y="183"/>
                  </a:lnTo>
                  <a:lnTo>
                    <a:pt x="251" y="186"/>
                  </a:lnTo>
                  <a:lnTo>
                    <a:pt x="248" y="187"/>
                  </a:lnTo>
                  <a:lnTo>
                    <a:pt x="245" y="190"/>
                  </a:lnTo>
                  <a:lnTo>
                    <a:pt x="243" y="193"/>
                  </a:lnTo>
                  <a:lnTo>
                    <a:pt x="240" y="194"/>
                  </a:lnTo>
                  <a:lnTo>
                    <a:pt x="237" y="198"/>
                  </a:lnTo>
                  <a:lnTo>
                    <a:pt x="235" y="202"/>
                  </a:lnTo>
                  <a:lnTo>
                    <a:pt x="230" y="211"/>
                  </a:lnTo>
                  <a:lnTo>
                    <a:pt x="224" y="220"/>
                  </a:lnTo>
                  <a:lnTo>
                    <a:pt x="218" y="230"/>
                  </a:lnTo>
                  <a:lnTo>
                    <a:pt x="211" y="237"/>
                  </a:lnTo>
                  <a:lnTo>
                    <a:pt x="207" y="241"/>
                  </a:lnTo>
                  <a:lnTo>
                    <a:pt x="203" y="243"/>
                  </a:lnTo>
                  <a:lnTo>
                    <a:pt x="197" y="246"/>
                  </a:lnTo>
                  <a:lnTo>
                    <a:pt x="192" y="248"/>
                  </a:lnTo>
                  <a:lnTo>
                    <a:pt x="188" y="249"/>
                  </a:lnTo>
                  <a:lnTo>
                    <a:pt x="183" y="249"/>
                  </a:lnTo>
                  <a:lnTo>
                    <a:pt x="177" y="249"/>
                  </a:lnTo>
                  <a:lnTo>
                    <a:pt x="170" y="248"/>
                  </a:lnTo>
                  <a:lnTo>
                    <a:pt x="165" y="246"/>
                  </a:lnTo>
                  <a:lnTo>
                    <a:pt x="160" y="244"/>
                  </a:lnTo>
                  <a:lnTo>
                    <a:pt x="156" y="241"/>
                  </a:lnTo>
                  <a:lnTo>
                    <a:pt x="151" y="237"/>
                  </a:lnTo>
                  <a:lnTo>
                    <a:pt x="146" y="233"/>
                  </a:lnTo>
                  <a:lnTo>
                    <a:pt x="142" y="228"/>
                  </a:lnTo>
                  <a:lnTo>
                    <a:pt x="138" y="224"/>
                  </a:lnTo>
                  <a:lnTo>
                    <a:pt x="135" y="218"/>
                  </a:lnTo>
                  <a:lnTo>
                    <a:pt x="130" y="225"/>
                  </a:lnTo>
                  <a:lnTo>
                    <a:pt x="126" y="230"/>
                  </a:lnTo>
                  <a:lnTo>
                    <a:pt x="122" y="235"/>
                  </a:lnTo>
                  <a:lnTo>
                    <a:pt x="117" y="239"/>
                  </a:lnTo>
                  <a:lnTo>
                    <a:pt x="111" y="243"/>
                  </a:lnTo>
                  <a:lnTo>
                    <a:pt x="105" y="246"/>
                  </a:lnTo>
                  <a:lnTo>
                    <a:pt x="99" y="249"/>
                  </a:lnTo>
                  <a:lnTo>
                    <a:pt x="91" y="250"/>
                  </a:lnTo>
                  <a:lnTo>
                    <a:pt x="87" y="251"/>
                  </a:lnTo>
                  <a:lnTo>
                    <a:pt x="83" y="251"/>
                  </a:lnTo>
                  <a:lnTo>
                    <a:pt x="80" y="251"/>
                  </a:lnTo>
                  <a:lnTo>
                    <a:pt x="76" y="252"/>
                  </a:lnTo>
                  <a:lnTo>
                    <a:pt x="72" y="251"/>
                  </a:lnTo>
                  <a:lnTo>
                    <a:pt x="68" y="251"/>
                  </a:lnTo>
                  <a:lnTo>
                    <a:pt x="64" y="251"/>
                  </a:lnTo>
                  <a:lnTo>
                    <a:pt x="60" y="250"/>
                  </a:lnTo>
                  <a:lnTo>
                    <a:pt x="55" y="249"/>
                  </a:lnTo>
                  <a:lnTo>
                    <a:pt x="52" y="248"/>
                  </a:lnTo>
                  <a:lnTo>
                    <a:pt x="47" y="247"/>
                  </a:lnTo>
                  <a:lnTo>
                    <a:pt x="43" y="245"/>
                  </a:lnTo>
                  <a:lnTo>
                    <a:pt x="40" y="243"/>
                  </a:lnTo>
                  <a:lnTo>
                    <a:pt x="36" y="241"/>
                  </a:lnTo>
                  <a:lnTo>
                    <a:pt x="32" y="238"/>
                  </a:lnTo>
                  <a:lnTo>
                    <a:pt x="29" y="236"/>
                  </a:lnTo>
                  <a:lnTo>
                    <a:pt x="22" y="230"/>
                  </a:lnTo>
                  <a:lnTo>
                    <a:pt x="16" y="223"/>
                  </a:lnTo>
                  <a:lnTo>
                    <a:pt x="11" y="217"/>
                  </a:lnTo>
                  <a:lnTo>
                    <a:pt x="6" y="209"/>
                  </a:lnTo>
                  <a:lnTo>
                    <a:pt x="2" y="202"/>
                  </a:lnTo>
                  <a:lnTo>
                    <a:pt x="1" y="194"/>
                  </a:lnTo>
                  <a:lnTo>
                    <a:pt x="0" y="188"/>
                  </a:lnTo>
                  <a:lnTo>
                    <a:pt x="1" y="182"/>
                  </a:lnTo>
                  <a:lnTo>
                    <a:pt x="6" y="173"/>
                  </a:lnTo>
                  <a:lnTo>
                    <a:pt x="13" y="164"/>
                  </a:lnTo>
                  <a:lnTo>
                    <a:pt x="21" y="155"/>
                  </a:lnTo>
                  <a:lnTo>
                    <a:pt x="31" y="148"/>
                  </a:lnTo>
                  <a:lnTo>
                    <a:pt x="40" y="140"/>
                  </a:lnTo>
                  <a:lnTo>
                    <a:pt x="49" y="132"/>
                  </a:lnTo>
                  <a:lnTo>
                    <a:pt x="56" y="124"/>
                  </a:lnTo>
                  <a:lnTo>
                    <a:pt x="63" y="115"/>
                  </a:lnTo>
                  <a:lnTo>
                    <a:pt x="65" y="106"/>
                  </a:lnTo>
                  <a:lnTo>
                    <a:pt x="67" y="96"/>
                  </a:lnTo>
                  <a:lnTo>
                    <a:pt x="66" y="87"/>
                  </a:lnTo>
                  <a:lnTo>
                    <a:pt x="64" y="77"/>
                  </a:lnTo>
                  <a:lnTo>
                    <a:pt x="64" y="69"/>
                  </a:lnTo>
                  <a:lnTo>
                    <a:pt x="64" y="59"/>
                  </a:lnTo>
                  <a:lnTo>
                    <a:pt x="64" y="50"/>
                  </a:lnTo>
                  <a:lnTo>
                    <a:pt x="68" y="40"/>
                  </a:lnTo>
                  <a:lnTo>
                    <a:pt x="72" y="34"/>
                  </a:lnTo>
                  <a:lnTo>
                    <a:pt x="76" y="27"/>
                  </a:lnTo>
                  <a:lnTo>
                    <a:pt x="82" y="20"/>
                  </a:lnTo>
                  <a:lnTo>
                    <a:pt x="88" y="13"/>
                  </a:lnTo>
                  <a:lnTo>
                    <a:pt x="96" y="8"/>
                  </a:lnTo>
                  <a:lnTo>
                    <a:pt x="104" y="4"/>
                  </a:lnTo>
                  <a:lnTo>
                    <a:pt x="113" y="0"/>
                  </a:lnTo>
                  <a:lnTo>
                    <a:pt x="122" y="0"/>
                  </a:lnTo>
                  <a:lnTo>
                    <a:pt x="259" y="182"/>
                  </a:lnTo>
                </a:path>
              </a:pathLst>
            </a:custGeom>
            <a:solidFill>
              <a:srgbClr val="FFFFCC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02" name="Freeform 99"/>
            <p:cNvSpPr>
              <a:spLocks/>
            </p:cNvSpPr>
            <p:nvPr/>
          </p:nvSpPr>
          <p:spPr bwMode="auto">
            <a:xfrm>
              <a:off x="2681" y="1684"/>
              <a:ext cx="13" cy="20"/>
            </a:xfrm>
            <a:custGeom>
              <a:avLst/>
              <a:gdLst/>
              <a:ahLst/>
              <a:cxnLst>
                <a:cxn ang="0">
                  <a:pos x="9" y="20"/>
                </a:cxn>
                <a:cxn ang="0">
                  <a:pos x="12" y="17"/>
                </a:cxn>
                <a:cxn ang="0">
                  <a:pos x="13" y="14"/>
                </a:cxn>
                <a:cxn ang="0">
                  <a:pos x="12" y="10"/>
                </a:cxn>
                <a:cxn ang="0">
                  <a:pos x="12" y="6"/>
                </a:cxn>
                <a:cxn ang="0">
                  <a:pos x="9" y="3"/>
                </a:cxn>
                <a:cxn ang="0">
                  <a:pos x="7" y="1"/>
                </a:cxn>
                <a:cxn ang="0">
                  <a:pos x="3" y="0"/>
                </a:cxn>
                <a:cxn ang="0">
                  <a:pos x="0" y="3"/>
                </a:cxn>
                <a:cxn ang="0">
                  <a:pos x="9" y="20"/>
                </a:cxn>
              </a:cxnLst>
              <a:rect l="0" t="0" r="r" b="b"/>
              <a:pathLst>
                <a:path w="14" h="21">
                  <a:moveTo>
                    <a:pt x="9" y="20"/>
                  </a:moveTo>
                  <a:lnTo>
                    <a:pt x="12" y="17"/>
                  </a:lnTo>
                  <a:lnTo>
                    <a:pt x="13" y="14"/>
                  </a:lnTo>
                  <a:lnTo>
                    <a:pt x="12" y="10"/>
                  </a:lnTo>
                  <a:lnTo>
                    <a:pt x="12" y="6"/>
                  </a:lnTo>
                  <a:lnTo>
                    <a:pt x="9" y="3"/>
                  </a:lnTo>
                  <a:lnTo>
                    <a:pt x="7" y="1"/>
                  </a:lnTo>
                  <a:lnTo>
                    <a:pt x="3" y="0"/>
                  </a:lnTo>
                  <a:lnTo>
                    <a:pt x="0" y="3"/>
                  </a:lnTo>
                  <a:lnTo>
                    <a:pt x="9" y="2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03" name="Freeform 100"/>
            <p:cNvSpPr>
              <a:spLocks/>
            </p:cNvSpPr>
            <p:nvPr/>
          </p:nvSpPr>
          <p:spPr bwMode="auto">
            <a:xfrm>
              <a:off x="2654" y="1684"/>
              <a:ext cx="39" cy="34"/>
            </a:xfrm>
            <a:custGeom>
              <a:avLst/>
              <a:gdLst/>
              <a:ahLst/>
              <a:cxnLst>
                <a:cxn ang="0">
                  <a:pos x="17" y="33"/>
                </a:cxn>
                <a:cxn ang="0">
                  <a:pos x="19" y="30"/>
                </a:cxn>
                <a:cxn ang="0">
                  <a:pos x="21" y="28"/>
                </a:cxn>
                <a:cxn ang="0">
                  <a:pos x="23" y="24"/>
                </a:cxn>
                <a:cxn ang="0">
                  <a:pos x="24" y="22"/>
                </a:cxn>
                <a:cxn ang="0">
                  <a:pos x="28" y="21"/>
                </a:cxn>
                <a:cxn ang="0">
                  <a:pos x="30" y="19"/>
                </a:cxn>
                <a:cxn ang="0">
                  <a:pos x="34" y="18"/>
                </a:cxn>
                <a:cxn ang="0">
                  <a:pos x="38" y="15"/>
                </a:cxn>
                <a:cxn ang="0">
                  <a:pos x="28" y="0"/>
                </a:cxn>
                <a:cxn ang="0">
                  <a:pos x="23" y="3"/>
                </a:cxn>
                <a:cxn ang="0">
                  <a:pos x="19" y="4"/>
                </a:cxn>
                <a:cxn ang="0">
                  <a:pos x="14" y="7"/>
                </a:cxn>
                <a:cxn ang="0">
                  <a:pos x="11" y="9"/>
                </a:cxn>
                <a:cxn ang="0">
                  <a:pos x="7" y="12"/>
                </a:cxn>
                <a:cxn ang="0">
                  <a:pos x="5" y="15"/>
                </a:cxn>
                <a:cxn ang="0">
                  <a:pos x="2" y="19"/>
                </a:cxn>
                <a:cxn ang="0">
                  <a:pos x="0" y="21"/>
                </a:cxn>
                <a:cxn ang="0">
                  <a:pos x="17" y="33"/>
                </a:cxn>
              </a:cxnLst>
              <a:rect l="0" t="0" r="r" b="b"/>
              <a:pathLst>
                <a:path w="39" h="34">
                  <a:moveTo>
                    <a:pt x="17" y="33"/>
                  </a:moveTo>
                  <a:lnTo>
                    <a:pt x="19" y="30"/>
                  </a:lnTo>
                  <a:lnTo>
                    <a:pt x="21" y="28"/>
                  </a:lnTo>
                  <a:lnTo>
                    <a:pt x="23" y="24"/>
                  </a:lnTo>
                  <a:lnTo>
                    <a:pt x="24" y="22"/>
                  </a:lnTo>
                  <a:lnTo>
                    <a:pt x="28" y="21"/>
                  </a:lnTo>
                  <a:lnTo>
                    <a:pt x="30" y="19"/>
                  </a:lnTo>
                  <a:lnTo>
                    <a:pt x="34" y="18"/>
                  </a:lnTo>
                  <a:lnTo>
                    <a:pt x="38" y="15"/>
                  </a:lnTo>
                  <a:lnTo>
                    <a:pt x="28" y="0"/>
                  </a:lnTo>
                  <a:lnTo>
                    <a:pt x="23" y="3"/>
                  </a:lnTo>
                  <a:lnTo>
                    <a:pt x="19" y="4"/>
                  </a:lnTo>
                  <a:lnTo>
                    <a:pt x="14" y="7"/>
                  </a:lnTo>
                  <a:lnTo>
                    <a:pt x="11" y="9"/>
                  </a:lnTo>
                  <a:lnTo>
                    <a:pt x="7" y="12"/>
                  </a:lnTo>
                  <a:lnTo>
                    <a:pt x="5" y="15"/>
                  </a:lnTo>
                  <a:lnTo>
                    <a:pt x="2" y="19"/>
                  </a:lnTo>
                  <a:lnTo>
                    <a:pt x="0" y="21"/>
                  </a:lnTo>
                  <a:lnTo>
                    <a:pt x="17" y="33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04" name="Freeform 101"/>
            <p:cNvSpPr>
              <a:spLocks/>
            </p:cNvSpPr>
            <p:nvPr/>
          </p:nvSpPr>
          <p:spPr bwMode="auto">
            <a:xfrm>
              <a:off x="2630" y="1704"/>
              <a:ext cx="43" cy="52"/>
            </a:xfrm>
            <a:custGeom>
              <a:avLst/>
              <a:gdLst/>
              <a:ahLst/>
              <a:cxnLst>
                <a:cxn ang="0">
                  <a:pos x="14" y="49"/>
                </a:cxn>
                <a:cxn ang="0">
                  <a:pos x="22" y="39"/>
                </a:cxn>
                <a:cxn ang="0">
                  <a:pos x="29" y="30"/>
                </a:cxn>
                <a:cxn ang="0">
                  <a:pos x="36" y="21"/>
                </a:cxn>
                <a:cxn ang="0">
                  <a:pos x="41" y="12"/>
                </a:cxn>
                <a:cxn ang="0">
                  <a:pos x="25" y="0"/>
                </a:cxn>
                <a:cxn ang="0">
                  <a:pos x="19" y="10"/>
                </a:cxn>
                <a:cxn ang="0">
                  <a:pos x="13" y="20"/>
                </a:cxn>
                <a:cxn ang="0">
                  <a:pos x="7" y="28"/>
                </a:cxn>
                <a:cxn ang="0">
                  <a:pos x="0" y="36"/>
                </a:cxn>
                <a:cxn ang="0">
                  <a:pos x="14" y="49"/>
                </a:cxn>
              </a:cxnLst>
              <a:rect l="0" t="0" r="r" b="b"/>
              <a:pathLst>
                <a:path w="42" h="50">
                  <a:moveTo>
                    <a:pt x="14" y="49"/>
                  </a:moveTo>
                  <a:lnTo>
                    <a:pt x="22" y="39"/>
                  </a:lnTo>
                  <a:lnTo>
                    <a:pt x="29" y="30"/>
                  </a:lnTo>
                  <a:lnTo>
                    <a:pt x="36" y="21"/>
                  </a:lnTo>
                  <a:lnTo>
                    <a:pt x="41" y="12"/>
                  </a:lnTo>
                  <a:lnTo>
                    <a:pt x="25" y="0"/>
                  </a:lnTo>
                  <a:lnTo>
                    <a:pt x="19" y="10"/>
                  </a:lnTo>
                  <a:lnTo>
                    <a:pt x="13" y="20"/>
                  </a:lnTo>
                  <a:lnTo>
                    <a:pt x="7" y="28"/>
                  </a:lnTo>
                  <a:lnTo>
                    <a:pt x="0" y="36"/>
                  </a:lnTo>
                  <a:lnTo>
                    <a:pt x="14" y="49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05" name="Freeform 102"/>
            <p:cNvSpPr>
              <a:spLocks/>
            </p:cNvSpPr>
            <p:nvPr/>
          </p:nvSpPr>
          <p:spPr bwMode="auto">
            <a:xfrm>
              <a:off x="2598" y="1740"/>
              <a:ext cx="47" cy="27"/>
            </a:xfrm>
            <a:custGeom>
              <a:avLst/>
              <a:gdLst/>
              <a:ahLst/>
              <a:cxnLst>
                <a:cxn ang="0">
                  <a:pos x="2" y="24"/>
                </a:cxn>
                <a:cxn ang="0">
                  <a:pos x="8" y="26"/>
                </a:cxn>
                <a:cxn ang="0">
                  <a:pos x="16" y="26"/>
                </a:cxn>
                <a:cxn ang="0">
                  <a:pos x="22" y="26"/>
                </a:cxn>
                <a:cxn ang="0">
                  <a:pos x="29" y="24"/>
                </a:cxn>
                <a:cxn ang="0">
                  <a:pos x="34" y="22"/>
                </a:cxn>
                <a:cxn ang="0">
                  <a:pos x="39" y="20"/>
                </a:cxn>
                <a:cxn ang="0">
                  <a:pos x="43" y="17"/>
                </a:cxn>
                <a:cxn ang="0">
                  <a:pos x="47" y="13"/>
                </a:cxn>
                <a:cxn ang="0">
                  <a:pos x="33" y="0"/>
                </a:cxn>
                <a:cxn ang="0">
                  <a:pos x="30" y="3"/>
                </a:cxn>
                <a:cxn ang="0">
                  <a:pos x="26" y="5"/>
                </a:cxn>
                <a:cxn ang="0">
                  <a:pos x="22" y="7"/>
                </a:cxn>
                <a:cxn ang="0">
                  <a:pos x="18" y="9"/>
                </a:cxn>
                <a:cxn ang="0">
                  <a:pos x="14" y="10"/>
                </a:cxn>
                <a:cxn ang="0">
                  <a:pos x="10" y="11"/>
                </a:cxn>
                <a:cxn ang="0">
                  <a:pos x="5" y="11"/>
                </a:cxn>
                <a:cxn ang="0">
                  <a:pos x="0" y="9"/>
                </a:cxn>
                <a:cxn ang="0">
                  <a:pos x="2" y="24"/>
                </a:cxn>
              </a:cxnLst>
              <a:rect l="0" t="0" r="r" b="b"/>
              <a:pathLst>
                <a:path w="48" h="27">
                  <a:moveTo>
                    <a:pt x="2" y="24"/>
                  </a:moveTo>
                  <a:lnTo>
                    <a:pt x="8" y="26"/>
                  </a:lnTo>
                  <a:lnTo>
                    <a:pt x="16" y="26"/>
                  </a:lnTo>
                  <a:lnTo>
                    <a:pt x="22" y="26"/>
                  </a:lnTo>
                  <a:lnTo>
                    <a:pt x="29" y="24"/>
                  </a:lnTo>
                  <a:lnTo>
                    <a:pt x="34" y="22"/>
                  </a:lnTo>
                  <a:lnTo>
                    <a:pt x="39" y="20"/>
                  </a:lnTo>
                  <a:lnTo>
                    <a:pt x="43" y="17"/>
                  </a:lnTo>
                  <a:lnTo>
                    <a:pt x="47" y="13"/>
                  </a:lnTo>
                  <a:lnTo>
                    <a:pt x="33" y="0"/>
                  </a:lnTo>
                  <a:lnTo>
                    <a:pt x="30" y="3"/>
                  </a:lnTo>
                  <a:lnTo>
                    <a:pt x="26" y="5"/>
                  </a:lnTo>
                  <a:lnTo>
                    <a:pt x="22" y="7"/>
                  </a:lnTo>
                  <a:lnTo>
                    <a:pt x="18" y="9"/>
                  </a:lnTo>
                  <a:lnTo>
                    <a:pt x="14" y="10"/>
                  </a:lnTo>
                  <a:lnTo>
                    <a:pt x="10" y="11"/>
                  </a:lnTo>
                  <a:lnTo>
                    <a:pt x="5" y="11"/>
                  </a:lnTo>
                  <a:lnTo>
                    <a:pt x="0" y="9"/>
                  </a:lnTo>
                  <a:lnTo>
                    <a:pt x="2" y="24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06" name="Freeform 103"/>
            <p:cNvSpPr>
              <a:spLocks/>
            </p:cNvSpPr>
            <p:nvPr/>
          </p:nvSpPr>
          <p:spPr bwMode="auto">
            <a:xfrm>
              <a:off x="2555" y="1722"/>
              <a:ext cx="45" cy="43"/>
            </a:xfrm>
            <a:custGeom>
              <a:avLst/>
              <a:gdLst/>
              <a:ahLst/>
              <a:cxnLst>
                <a:cxn ang="0">
                  <a:pos x="16" y="11"/>
                </a:cxn>
                <a:cxn ang="0">
                  <a:pos x="2" y="8"/>
                </a:cxn>
                <a:cxn ang="0">
                  <a:pos x="6" y="13"/>
                </a:cxn>
                <a:cxn ang="0">
                  <a:pos x="10" y="20"/>
                </a:cxn>
                <a:cxn ang="0">
                  <a:pos x="16" y="24"/>
                </a:cxn>
                <a:cxn ang="0">
                  <a:pos x="21" y="30"/>
                </a:cxn>
                <a:cxn ang="0">
                  <a:pos x="26" y="33"/>
                </a:cxn>
                <a:cxn ang="0">
                  <a:pos x="32" y="38"/>
                </a:cxn>
                <a:cxn ang="0">
                  <a:pos x="39" y="40"/>
                </a:cxn>
                <a:cxn ang="0">
                  <a:pos x="45" y="42"/>
                </a:cxn>
                <a:cxn ang="0">
                  <a:pos x="44" y="27"/>
                </a:cxn>
                <a:cxn ang="0">
                  <a:pos x="40" y="26"/>
                </a:cxn>
                <a:cxn ang="0">
                  <a:pos x="36" y="24"/>
                </a:cxn>
                <a:cxn ang="0">
                  <a:pos x="33" y="21"/>
                </a:cxn>
                <a:cxn ang="0">
                  <a:pos x="29" y="19"/>
                </a:cxn>
                <a:cxn ang="0">
                  <a:pos x="25" y="15"/>
                </a:cxn>
                <a:cxn ang="0">
                  <a:pos x="21" y="12"/>
                </a:cxn>
                <a:cxn ang="0">
                  <a:pos x="18" y="8"/>
                </a:cxn>
                <a:cxn ang="0">
                  <a:pos x="15" y="3"/>
                </a:cxn>
                <a:cxn ang="0">
                  <a:pos x="0" y="0"/>
                </a:cxn>
                <a:cxn ang="0">
                  <a:pos x="16" y="11"/>
                </a:cxn>
              </a:cxnLst>
              <a:rect l="0" t="0" r="r" b="b"/>
              <a:pathLst>
                <a:path w="46" h="43">
                  <a:moveTo>
                    <a:pt x="16" y="11"/>
                  </a:moveTo>
                  <a:lnTo>
                    <a:pt x="2" y="8"/>
                  </a:lnTo>
                  <a:lnTo>
                    <a:pt x="6" y="13"/>
                  </a:lnTo>
                  <a:lnTo>
                    <a:pt x="10" y="20"/>
                  </a:lnTo>
                  <a:lnTo>
                    <a:pt x="16" y="24"/>
                  </a:lnTo>
                  <a:lnTo>
                    <a:pt x="21" y="30"/>
                  </a:lnTo>
                  <a:lnTo>
                    <a:pt x="26" y="33"/>
                  </a:lnTo>
                  <a:lnTo>
                    <a:pt x="32" y="38"/>
                  </a:lnTo>
                  <a:lnTo>
                    <a:pt x="39" y="40"/>
                  </a:lnTo>
                  <a:lnTo>
                    <a:pt x="45" y="42"/>
                  </a:lnTo>
                  <a:lnTo>
                    <a:pt x="44" y="27"/>
                  </a:lnTo>
                  <a:lnTo>
                    <a:pt x="40" y="26"/>
                  </a:lnTo>
                  <a:lnTo>
                    <a:pt x="36" y="24"/>
                  </a:lnTo>
                  <a:lnTo>
                    <a:pt x="33" y="21"/>
                  </a:lnTo>
                  <a:lnTo>
                    <a:pt x="29" y="19"/>
                  </a:lnTo>
                  <a:lnTo>
                    <a:pt x="25" y="15"/>
                  </a:lnTo>
                  <a:lnTo>
                    <a:pt x="21" y="12"/>
                  </a:lnTo>
                  <a:lnTo>
                    <a:pt x="18" y="8"/>
                  </a:lnTo>
                  <a:lnTo>
                    <a:pt x="15" y="3"/>
                  </a:lnTo>
                  <a:lnTo>
                    <a:pt x="0" y="0"/>
                  </a:lnTo>
                  <a:lnTo>
                    <a:pt x="16" y="11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07" name="Freeform 104"/>
            <p:cNvSpPr>
              <a:spLocks/>
            </p:cNvSpPr>
            <p:nvPr/>
          </p:nvSpPr>
          <p:spPr bwMode="auto">
            <a:xfrm>
              <a:off x="2514" y="1722"/>
              <a:ext cx="56" cy="48"/>
            </a:xfrm>
            <a:custGeom>
              <a:avLst/>
              <a:gdLst/>
              <a:ahLst/>
              <a:cxnLst>
                <a:cxn ang="0">
                  <a:pos x="9" y="45"/>
                </a:cxn>
                <a:cxn ang="0">
                  <a:pos x="17" y="43"/>
                </a:cxn>
                <a:cxn ang="0">
                  <a:pos x="25" y="41"/>
                </a:cxn>
                <a:cxn ang="0">
                  <a:pos x="32" y="38"/>
                </a:cxn>
                <a:cxn ang="0">
                  <a:pos x="38" y="33"/>
                </a:cxn>
                <a:cxn ang="0">
                  <a:pos x="43" y="27"/>
                </a:cxn>
                <a:cxn ang="0">
                  <a:pos x="48" y="23"/>
                </a:cxn>
                <a:cxn ang="0">
                  <a:pos x="53" y="17"/>
                </a:cxn>
                <a:cxn ang="0">
                  <a:pos x="56" y="11"/>
                </a:cxn>
                <a:cxn ang="0">
                  <a:pos x="40" y="0"/>
                </a:cxn>
                <a:cxn ang="0">
                  <a:pos x="37" y="6"/>
                </a:cxn>
                <a:cxn ang="0">
                  <a:pos x="34" y="11"/>
                </a:cxn>
                <a:cxn ang="0">
                  <a:pos x="29" y="16"/>
                </a:cxn>
                <a:cxn ang="0">
                  <a:pos x="24" y="19"/>
                </a:cxn>
                <a:cxn ang="0">
                  <a:pos x="20" y="23"/>
                </a:cxn>
                <a:cxn ang="0">
                  <a:pos x="13" y="26"/>
                </a:cxn>
                <a:cxn ang="0">
                  <a:pos x="7" y="27"/>
                </a:cxn>
                <a:cxn ang="0">
                  <a:pos x="0" y="30"/>
                </a:cxn>
                <a:cxn ang="0">
                  <a:pos x="9" y="45"/>
                </a:cxn>
              </a:cxnLst>
              <a:rect l="0" t="0" r="r" b="b"/>
              <a:pathLst>
                <a:path w="57" h="46">
                  <a:moveTo>
                    <a:pt x="9" y="45"/>
                  </a:moveTo>
                  <a:lnTo>
                    <a:pt x="17" y="43"/>
                  </a:lnTo>
                  <a:lnTo>
                    <a:pt x="25" y="41"/>
                  </a:lnTo>
                  <a:lnTo>
                    <a:pt x="32" y="38"/>
                  </a:lnTo>
                  <a:lnTo>
                    <a:pt x="38" y="33"/>
                  </a:lnTo>
                  <a:lnTo>
                    <a:pt x="43" y="27"/>
                  </a:lnTo>
                  <a:lnTo>
                    <a:pt x="48" y="23"/>
                  </a:lnTo>
                  <a:lnTo>
                    <a:pt x="53" y="17"/>
                  </a:lnTo>
                  <a:lnTo>
                    <a:pt x="56" y="11"/>
                  </a:lnTo>
                  <a:lnTo>
                    <a:pt x="40" y="0"/>
                  </a:lnTo>
                  <a:lnTo>
                    <a:pt x="37" y="6"/>
                  </a:lnTo>
                  <a:lnTo>
                    <a:pt x="34" y="11"/>
                  </a:lnTo>
                  <a:lnTo>
                    <a:pt x="29" y="16"/>
                  </a:lnTo>
                  <a:lnTo>
                    <a:pt x="24" y="19"/>
                  </a:lnTo>
                  <a:lnTo>
                    <a:pt x="20" y="23"/>
                  </a:lnTo>
                  <a:lnTo>
                    <a:pt x="13" y="26"/>
                  </a:lnTo>
                  <a:lnTo>
                    <a:pt x="7" y="27"/>
                  </a:lnTo>
                  <a:lnTo>
                    <a:pt x="0" y="30"/>
                  </a:lnTo>
                  <a:lnTo>
                    <a:pt x="9" y="45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08" name="Freeform 105"/>
            <p:cNvSpPr>
              <a:spLocks/>
            </p:cNvSpPr>
            <p:nvPr/>
          </p:nvSpPr>
          <p:spPr bwMode="auto">
            <a:xfrm>
              <a:off x="2449" y="1740"/>
              <a:ext cx="75" cy="30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5" y="13"/>
                </a:cxn>
                <a:cxn ang="0">
                  <a:pos x="9" y="16"/>
                </a:cxn>
                <a:cxn ang="0">
                  <a:pos x="14" y="18"/>
                </a:cxn>
                <a:cxn ang="0">
                  <a:pos x="18" y="20"/>
                </a:cxn>
                <a:cxn ang="0">
                  <a:pos x="23" y="23"/>
                </a:cxn>
                <a:cxn ang="0">
                  <a:pos x="28" y="24"/>
                </a:cxn>
                <a:cxn ang="0">
                  <a:pos x="33" y="26"/>
                </a:cxn>
                <a:cxn ang="0">
                  <a:pos x="38" y="27"/>
                </a:cxn>
                <a:cxn ang="0">
                  <a:pos x="43" y="27"/>
                </a:cxn>
                <a:cxn ang="0">
                  <a:pos x="47" y="27"/>
                </a:cxn>
                <a:cxn ang="0">
                  <a:pos x="51" y="28"/>
                </a:cxn>
                <a:cxn ang="0">
                  <a:pos x="56" y="28"/>
                </a:cxn>
                <a:cxn ang="0">
                  <a:pos x="60" y="28"/>
                </a:cxn>
                <a:cxn ang="0">
                  <a:pos x="63" y="28"/>
                </a:cxn>
                <a:cxn ang="0">
                  <a:pos x="67" y="28"/>
                </a:cxn>
                <a:cxn ang="0">
                  <a:pos x="72" y="27"/>
                </a:cxn>
                <a:cxn ang="0">
                  <a:pos x="63" y="12"/>
                </a:cxn>
                <a:cxn ang="0">
                  <a:pos x="60" y="12"/>
                </a:cxn>
                <a:cxn ang="0">
                  <a:pos x="56" y="12"/>
                </a:cxn>
                <a:cxn ang="0">
                  <a:pos x="53" y="13"/>
                </a:cxn>
                <a:cxn ang="0">
                  <a:pos x="50" y="12"/>
                </a:cxn>
                <a:cxn ang="0">
                  <a:pos x="46" y="13"/>
                </a:cxn>
                <a:cxn ang="0">
                  <a:pos x="42" y="12"/>
                </a:cxn>
                <a:cxn ang="0">
                  <a:pos x="39" y="12"/>
                </a:cxn>
                <a:cxn ang="0">
                  <a:pos x="35" y="12"/>
                </a:cxn>
                <a:cxn ang="0">
                  <a:pos x="31" y="11"/>
                </a:cxn>
                <a:cxn ang="0">
                  <a:pos x="27" y="10"/>
                </a:cxn>
                <a:cxn ang="0">
                  <a:pos x="24" y="9"/>
                </a:cxn>
                <a:cxn ang="0">
                  <a:pos x="21" y="7"/>
                </a:cxn>
                <a:cxn ang="0">
                  <a:pos x="18" y="6"/>
                </a:cxn>
                <a:cxn ang="0">
                  <a:pos x="14" y="4"/>
                </a:cxn>
                <a:cxn ang="0">
                  <a:pos x="12" y="3"/>
                </a:cxn>
                <a:cxn ang="0">
                  <a:pos x="9" y="0"/>
                </a:cxn>
                <a:cxn ang="0">
                  <a:pos x="0" y="10"/>
                </a:cxn>
              </a:cxnLst>
              <a:rect l="0" t="0" r="r" b="b"/>
              <a:pathLst>
                <a:path w="73" h="29">
                  <a:moveTo>
                    <a:pt x="0" y="10"/>
                  </a:moveTo>
                  <a:lnTo>
                    <a:pt x="5" y="13"/>
                  </a:lnTo>
                  <a:lnTo>
                    <a:pt x="9" y="16"/>
                  </a:lnTo>
                  <a:lnTo>
                    <a:pt x="14" y="18"/>
                  </a:lnTo>
                  <a:lnTo>
                    <a:pt x="18" y="20"/>
                  </a:lnTo>
                  <a:lnTo>
                    <a:pt x="23" y="23"/>
                  </a:lnTo>
                  <a:lnTo>
                    <a:pt x="28" y="24"/>
                  </a:lnTo>
                  <a:lnTo>
                    <a:pt x="33" y="26"/>
                  </a:lnTo>
                  <a:lnTo>
                    <a:pt x="38" y="27"/>
                  </a:lnTo>
                  <a:lnTo>
                    <a:pt x="43" y="27"/>
                  </a:lnTo>
                  <a:lnTo>
                    <a:pt x="47" y="27"/>
                  </a:lnTo>
                  <a:lnTo>
                    <a:pt x="51" y="28"/>
                  </a:lnTo>
                  <a:lnTo>
                    <a:pt x="56" y="28"/>
                  </a:lnTo>
                  <a:lnTo>
                    <a:pt x="60" y="28"/>
                  </a:lnTo>
                  <a:lnTo>
                    <a:pt x="63" y="28"/>
                  </a:lnTo>
                  <a:lnTo>
                    <a:pt x="67" y="28"/>
                  </a:lnTo>
                  <a:lnTo>
                    <a:pt x="72" y="27"/>
                  </a:lnTo>
                  <a:lnTo>
                    <a:pt x="63" y="12"/>
                  </a:lnTo>
                  <a:lnTo>
                    <a:pt x="60" y="12"/>
                  </a:lnTo>
                  <a:lnTo>
                    <a:pt x="56" y="12"/>
                  </a:lnTo>
                  <a:lnTo>
                    <a:pt x="53" y="13"/>
                  </a:lnTo>
                  <a:lnTo>
                    <a:pt x="50" y="12"/>
                  </a:lnTo>
                  <a:lnTo>
                    <a:pt x="46" y="13"/>
                  </a:lnTo>
                  <a:lnTo>
                    <a:pt x="42" y="12"/>
                  </a:lnTo>
                  <a:lnTo>
                    <a:pt x="39" y="12"/>
                  </a:lnTo>
                  <a:lnTo>
                    <a:pt x="35" y="12"/>
                  </a:lnTo>
                  <a:lnTo>
                    <a:pt x="31" y="11"/>
                  </a:lnTo>
                  <a:lnTo>
                    <a:pt x="27" y="10"/>
                  </a:lnTo>
                  <a:lnTo>
                    <a:pt x="24" y="9"/>
                  </a:lnTo>
                  <a:lnTo>
                    <a:pt x="21" y="7"/>
                  </a:lnTo>
                  <a:lnTo>
                    <a:pt x="18" y="6"/>
                  </a:lnTo>
                  <a:lnTo>
                    <a:pt x="14" y="4"/>
                  </a:lnTo>
                  <a:lnTo>
                    <a:pt x="12" y="3"/>
                  </a:lnTo>
                  <a:lnTo>
                    <a:pt x="9" y="0"/>
                  </a:lnTo>
                  <a:lnTo>
                    <a:pt x="0" y="1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09" name="Freeform 106"/>
            <p:cNvSpPr>
              <a:spLocks/>
            </p:cNvSpPr>
            <p:nvPr/>
          </p:nvSpPr>
          <p:spPr bwMode="auto">
            <a:xfrm>
              <a:off x="2419" y="1688"/>
              <a:ext cx="41" cy="64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7"/>
                </a:cxn>
                <a:cxn ang="0">
                  <a:pos x="1" y="16"/>
                </a:cxn>
                <a:cxn ang="0">
                  <a:pos x="4" y="24"/>
                </a:cxn>
                <a:cxn ang="0">
                  <a:pos x="9" y="33"/>
                </a:cxn>
                <a:cxn ang="0">
                  <a:pos x="13" y="41"/>
                </a:cxn>
                <a:cxn ang="0">
                  <a:pos x="19" y="50"/>
                </a:cxn>
                <a:cxn ang="0">
                  <a:pos x="26" y="57"/>
                </a:cxn>
                <a:cxn ang="0">
                  <a:pos x="32" y="63"/>
                </a:cxn>
                <a:cxn ang="0">
                  <a:pos x="41" y="53"/>
                </a:cxn>
                <a:cxn ang="0">
                  <a:pos x="36" y="48"/>
                </a:cxn>
                <a:cxn ang="0">
                  <a:pos x="31" y="43"/>
                </a:cxn>
                <a:cxn ang="0">
                  <a:pos x="27" y="37"/>
                </a:cxn>
                <a:cxn ang="0">
                  <a:pos x="22" y="30"/>
                </a:cxn>
                <a:cxn ang="0">
                  <a:pos x="19" y="24"/>
                </a:cxn>
                <a:cxn ang="0">
                  <a:pos x="17" y="19"/>
                </a:cxn>
                <a:cxn ang="0">
                  <a:pos x="17" y="14"/>
                </a:cxn>
                <a:cxn ang="0">
                  <a:pos x="17" y="10"/>
                </a:cxn>
                <a:cxn ang="0">
                  <a:pos x="2" y="0"/>
                </a:cxn>
              </a:cxnLst>
              <a:rect l="0" t="0" r="r" b="b"/>
              <a:pathLst>
                <a:path w="42" h="64">
                  <a:moveTo>
                    <a:pt x="2" y="0"/>
                  </a:moveTo>
                  <a:lnTo>
                    <a:pt x="0" y="7"/>
                  </a:lnTo>
                  <a:lnTo>
                    <a:pt x="1" y="16"/>
                  </a:lnTo>
                  <a:lnTo>
                    <a:pt x="4" y="24"/>
                  </a:lnTo>
                  <a:lnTo>
                    <a:pt x="9" y="33"/>
                  </a:lnTo>
                  <a:lnTo>
                    <a:pt x="13" y="41"/>
                  </a:lnTo>
                  <a:lnTo>
                    <a:pt x="19" y="50"/>
                  </a:lnTo>
                  <a:lnTo>
                    <a:pt x="26" y="57"/>
                  </a:lnTo>
                  <a:lnTo>
                    <a:pt x="32" y="63"/>
                  </a:lnTo>
                  <a:lnTo>
                    <a:pt x="41" y="53"/>
                  </a:lnTo>
                  <a:lnTo>
                    <a:pt x="36" y="48"/>
                  </a:lnTo>
                  <a:lnTo>
                    <a:pt x="31" y="43"/>
                  </a:lnTo>
                  <a:lnTo>
                    <a:pt x="27" y="37"/>
                  </a:lnTo>
                  <a:lnTo>
                    <a:pt x="22" y="30"/>
                  </a:lnTo>
                  <a:lnTo>
                    <a:pt x="19" y="24"/>
                  </a:lnTo>
                  <a:lnTo>
                    <a:pt x="17" y="19"/>
                  </a:lnTo>
                  <a:lnTo>
                    <a:pt x="17" y="14"/>
                  </a:lnTo>
                  <a:lnTo>
                    <a:pt x="17" y="10"/>
                  </a:lnTo>
                  <a:lnTo>
                    <a:pt x="2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10" name="Freeform 107"/>
            <p:cNvSpPr>
              <a:spLocks/>
            </p:cNvSpPr>
            <p:nvPr/>
          </p:nvSpPr>
          <p:spPr bwMode="auto">
            <a:xfrm>
              <a:off x="2421" y="1620"/>
              <a:ext cx="77" cy="77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57" y="9"/>
                </a:cxn>
                <a:cxn ang="0">
                  <a:pos x="49" y="18"/>
                </a:cxn>
                <a:cxn ang="0">
                  <a:pos x="41" y="24"/>
                </a:cxn>
                <a:cxn ang="0">
                  <a:pos x="31" y="32"/>
                </a:cxn>
                <a:cxn ang="0">
                  <a:pos x="21" y="40"/>
                </a:cxn>
                <a:cxn ang="0">
                  <a:pos x="12" y="48"/>
                </a:cxn>
                <a:cxn ang="0">
                  <a:pos x="5" y="58"/>
                </a:cxn>
                <a:cxn ang="0">
                  <a:pos x="0" y="68"/>
                </a:cxn>
                <a:cxn ang="0">
                  <a:pos x="16" y="78"/>
                </a:cxn>
                <a:cxn ang="0">
                  <a:pos x="21" y="68"/>
                </a:cxn>
                <a:cxn ang="0">
                  <a:pos x="28" y="61"/>
                </a:cxn>
                <a:cxn ang="0">
                  <a:pos x="36" y="53"/>
                </a:cxn>
                <a:cxn ang="0">
                  <a:pos x="45" y="46"/>
                </a:cxn>
                <a:cxn ang="0">
                  <a:pos x="55" y="38"/>
                </a:cxn>
                <a:cxn ang="0">
                  <a:pos x="63" y="29"/>
                </a:cxn>
                <a:cxn ang="0">
                  <a:pos x="72" y="20"/>
                </a:cxn>
                <a:cxn ang="0">
                  <a:pos x="77" y="11"/>
                </a:cxn>
                <a:cxn ang="0">
                  <a:pos x="62" y="0"/>
                </a:cxn>
              </a:cxnLst>
              <a:rect l="0" t="0" r="r" b="b"/>
              <a:pathLst>
                <a:path w="78" h="79">
                  <a:moveTo>
                    <a:pt x="62" y="0"/>
                  </a:moveTo>
                  <a:lnTo>
                    <a:pt x="57" y="9"/>
                  </a:lnTo>
                  <a:lnTo>
                    <a:pt x="49" y="18"/>
                  </a:lnTo>
                  <a:lnTo>
                    <a:pt x="41" y="24"/>
                  </a:lnTo>
                  <a:lnTo>
                    <a:pt x="31" y="32"/>
                  </a:lnTo>
                  <a:lnTo>
                    <a:pt x="21" y="40"/>
                  </a:lnTo>
                  <a:lnTo>
                    <a:pt x="12" y="48"/>
                  </a:lnTo>
                  <a:lnTo>
                    <a:pt x="5" y="58"/>
                  </a:lnTo>
                  <a:lnTo>
                    <a:pt x="0" y="68"/>
                  </a:lnTo>
                  <a:lnTo>
                    <a:pt x="16" y="78"/>
                  </a:lnTo>
                  <a:lnTo>
                    <a:pt x="21" y="68"/>
                  </a:lnTo>
                  <a:lnTo>
                    <a:pt x="28" y="61"/>
                  </a:lnTo>
                  <a:lnTo>
                    <a:pt x="36" y="53"/>
                  </a:lnTo>
                  <a:lnTo>
                    <a:pt x="45" y="46"/>
                  </a:lnTo>
                  <a:lnTo>
                    <a:pt x="55" y="38"/>
                  </a:lnTo>
                  <a:lnTo>
                    <a:pt x="63" y="29"/>
                  </a:lnTo>
                  <a:lnTo>
                    <a:pt x="72" y="20"/>
                  </a:lnTo>
                  <a:lnTo>
                    <a:pt x="77" y="11"/>
                  </a:lnTo>
                  <a:lnTo>
                    <a:pt x="62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11" name="Freeform 108"/>
            <p:cNvSpPr>
              <a:spLocks/>
            </p:cNvSpPr>
            <p:nvPr/>
          </p:nvSpPr>
          <p:spPr bwMode="auto">
            <a:xfrm>
              <a:off x="2482" y="1545"/>
              <a:ext cx="24" cy="86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2" y="10"/>
                </a:cxn>
                <a:cxn ang="0">
                  <a:pos x="0" y="20"/>
                </a:cxn>
                <a:cxn ang="0">
                  <a:pos x="1" y="30"/>
                </a:cxn>
                <a:cxn ang="0">
                  <a:pos x="2" y="40"/>
                </a:cxn>
                <a:cxn ang="0">
                  <a:pos x="2" y="49"/>
                </a:cxn>
                <a:cxn ang="0">
                  <a:pos x="3" y="58"/>
                </a:cxn>
                <a:cxn ang="0">
                  <a:pos x="2" y="66"/>
                </a:cxn>
                <a:cxn ang="0">
                  <a:pos x="0" y="73"/>
                </a:cxn>
                <a:cxn ang="0">
                  <a:pos x="15" y="84"/>
                </a:cxn>
                <a:cxn ang="0">
                  <a:pos x="20" y="73"/>
                </a:cxn>
                <a:cxn ang="0">
                  <a:pos x="21" y="63"/>
                </a:cxn>
                <a:cxn ang="0">
                  <a:pos x="20" y="53"/>
                </a:cxn>
                <a:cxn ang="0">
                  <a:pos x="19" y="43"/>
                </a:cxn>
                <a:cxn ang="0">
                  <a:pos x="18" y="35"/>
                </a:cxn>
                <a:cxn ang="0">
                  <a:pos x="17" y="26"/>
                </a:cxn>
                <a:cxn ang="0">
                  <a:pos x="18" y="19"/>
                </a:cxn>
                <a:cxn ang="0">
                  <a:pos x="21" y="10"/>
                </a:cxn>
                <a:cxn ang="0">
                  <a:pos x="5" y="0"/>
                </a:cxn>
              </a:cxnLst>
              <a:rect l="0" t="0" r="r" b="b"/>
              <a:pathLst>
                <a:path w="22" h="85">
                  <a:moveTo>
                    <a:pt x="5" y="0"/>
                  </a:moveTo>
                  <a:lnTo>
                    <a:pt x="2" y="10"/>
                  </a:lnTo>
                  <a:lnTo>
                    <a:pt x="0" y="20"/>
                  </a:lnTo>
                  <a:lnTo>
                    <a:pt x="1" y="30"/>
                  </a:lnTo>
                  <a:lnTo>
                    <a:pt x="2" y="40"/>
                  </a:lnTo>
                  <a:lnTo>
                    <a:pt x="2" y="49"/>
                  </a:lnTo>
                  <a:lnTo>
                    <a:pt x="3" y="58"/>
                  </a:lnTo>
                  <a:lnTo>
                    <a:pt x="2" y="66"/>
                  </a:lnTo>
                  <a:lnTo>
                    <a:pt x="0" y="73"/>
                  </a:lnTo>
                  <a:lnTo>
                    <a:pt x="15" y="84"/>
                  </a:lnTo>
                  <a:lnTo>
                    <a:pt x="20" y="73"/>
                  </a:lnTo>
                  <a:lnTo>
                    <a:pt x="21" y="63"/>
                  </a:lnTo>
                  <a:lnTo>
                    <a:pt x="20" y="53"/>
                  </a:lnTo>
                  <a:lnTo>
                    <a:pt x="19" y="43"/>
                  </a:lnTo>
                  <a:lnTo>
                    <a:pt x="18" y="35"/>
                  </a:lnTo>
                  <a:lnTo>
                    <a:pt x="17" y="26"/>
                  </a:lnTo>
                  <a:lnTo>
                    <a:pt x="18" y="19"/>
                  </a:lnTo>
                  <a:lnTo>
                    <a:pt x="21" y="10"/>
                  </a:lnTo>
                  <a:lnTo>
                    <a:pt x="5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12" name="Freeform 109"/>
            <p:cNvSpPr>
              <a:spLocks/>
            </p:cNvSpPr>
            <p:nvPr/>
          </p:nvSpPr>
          <p:spPr bwMode="auto">
            <a:xfrm>
              <a:off x="2488" y="1502"/>
              <a:ext cx="65" cy="55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48" y="1"/>
                </a:cxn>
                <a:cxn ang="0">
                  <a:pos x="39" y="4"/>
                </a:cxn>
                <a:cxn ang="0">
                  <a:pos x="30" y="9"/>
                </a:cxn>
                <a:cxn ang="0">
                  <a:pos x="22" y="15"/>
                </a:cxn>
                <a:cxn ang="0">
                  <a:pos x="14" y="22"/>
                </a:cxn>
                <a:cxn ang="0">
                  <a:pos x="9" y="29"/>
                </a:cxn>
                <a:cxn ang="0">
                  <a:pos x="3" y="36"/>
                </a:cxn>
                <a:cxn ang="0">
                  <a:pos x="0" y="43"/>
                </a:cxn>
                <a:cxn ang="0">
                  <a:pos x="16" y="53"/>
                </a:cxn>
                <a:cxn ang="0">
                  <a:pos x="19" y="47"/>
                </a:cxn>
                <a:cxn ang="0">
                  <a:pos x="24" y="41"/>
                </a:cxn>
                <a:cxn ang="0">
                  <a:pos x="29" y="35"/>
                </a:cxn>
                <a:cxn ang="0">
                  <a:pos x="35" y="28"/>
                </a:cxn>
                <a:cxn ang="0">
                  <a:pos x="43" y="23"/>
                </a:cxn>
                <a:cxn ang="0">
                  <a:pos x="50" y="19"/>
                </a:cxn>
                <a:cxn ang="0">
                  <a:pos x="58" y="17"/>
                </a:cxn>
                <a:cxn ang="0">
                  <a:pos x="64" y="16"/>
                </a:cxn>
                <a:cxn ang="0">
                  <a:pos x="59" y="0"/>
                </a:cxn>
              </a:cxnLst>
              <a:rect l="0" t="0" r="r" b="b"/>
              <a:pathLst>
                <a:path w="65" h="54">
                  <a:moveTo>
                    <a:pt x="59" y="0"/>
                  </a:moveTo>
                  <a:lnTo>
                    <a:pt x="48" y="1"/>
                  </a:lnTo>
                  <a:lnTo>
                    <a:pt x="39" y="4"/>
                  </a:lnTo>
                  <a:lnTo>
                    <a:pt x="30" y="9"/>
                  </a:lnTo>
                  <a:lnTo>
                    <a:pt x="22" y="15"/>
                  </a:lnTo>
                  <a:lnTo>
                    <a:pt x="14" y="22"/>
                  </a:lnTo>
                  <a:lnTo>
                    <a:pt x="9" y="29"/>
                  </a:lnTo>
                  <a:lnTo>
                    <a:pt x="3" y="36"/>
                  </a:lnTo>
                  <a:lnTo>
                    <a:pt x="0" y="43"/>
                  </a:lnTo>
                  <a:lnTo>
                    <a:pt x="16" y="53"/>
                  </a:lnTo>
                  <a:lnTo>
                    <a:pt x="19" y="47"/>
                  </a:lnTo>
                  <a:lnTo>
                    <a:pt x="24" y="41"/>
                  </a:lnTo>
                  <a:lnTo>
                    <a:pt x="29" y="35"/>
                  </a:lnTo>
                  <a:lnTo>
                    <a:pt x="35" y="28"/>
                  </a:lnTo>
                  <a:lnTo>
                    <a:pt x="43" y="23"/>
                  </a:lnTo>
                  <a:lnTo>
                    <a:pt x="50" y="19"/>
                  </a:lnTo>
                  <a:lnTo>
                    <a:pt x="58" y="17"/>
                  </a:lnTo>
                  <a:lnTo>
                    <a:pt x="64" y="16"/>
                  </a:lnTo>
                  <a:lnTo>
                    <a:pt x="59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13" name="Freeform 110"/>
            <p:cNvSpPr>
              <a:spLocks/>
            </p:cNvSpPr>
            <p:nvPr/>
          </p:nvSpPr>
          <p:spPr bwMode="auto">
            <a:xfrm>
              <a:off x="2546" y="1502"/>
              <a:ext cx="13" cy="18"/>
            </a:xfrm>
            <a:custGeom>
              <a:avLst/>
              <a:gdLst/>
              <a:ahLst/>
              <a:cxnLst>
                <a:cxn ang="0">
                  <a:pos x="5" y="18"/>
                </a:cxn>
                <a:cxn ang="0">
                  <a:pos x="8" y="17"/>
                </a:cxn>
                <a:cxn ang="0">
                  <a:pos x="11" y="14"/>
                </a:cxn>
                <a:cxn ang="0">
                  <a:pos x="12" y="12"/>
                </a:cxn>
                <a:cxn ang="0">
                  <a:pos x="12" y="9"/>
                </a:cxn>
                <a:cxn ang="0">
                  <a:pos x="9" y="5"/>
                </a:cxn>
                <a:cxn ang="0">
                  <a:pos x="8" y="3"/>
                </a:cxn>
                <a:cxn ang="0">
                  <a:pos x="4" y="2"/>
                </a:cxn>
                <a:cxn ang="0">
                  <a:pos x="0" y="0"/>
                </a:cxn>
                <a:cxn ang="0">
                  <a:pos x="5" y="18"/>
                </a:cxn>
              </a:cxnLst>
              <a:rect l="0" t="0" r="r" b="b"/>
              <a:pathLst>
                <a:path w="13" h="19">
                  <a:moveTo>
                    <a:pt x="5" y="18"/>
                  </a:moveTo>
                  <a:lnTo>
                    <a:pt x="8" y="17"/>
                  </a:lnTo>
                  <a:lnTo>
                    <a:pt x="11" y="14"/>
                  </a:lnTo>
                  <a:lnTo>
                    <a:pt x="12" y="12"/>
                  </a:lnTo>
                  <a:lnTo>
                    <a:pt x="12" y="9"/>
                  </a:lnTo>
                  <a:lnTo>
                    <a:pt x="9" y="5"/>
                  </a:lnTo>
                  <a:lnTo>
                    <a:pt x="8" y="3"/>
                  </a:lnTo>
                  <a:lnTo>
                    <a:pt x="4" y="2"/>
                  </a:lnTo>
                  <a:lnTo>
                    <a:pt x="0" y="0"/>
                  </a:lnTo>
                  <a:lnTo>
                    <a:pt x="5" y="18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14" name="Freeform 111"/>
            <p:cNvSpPr>
              <a:spLocks/>
            </p:cNvSpPr>
            <p:nvPr/>
          </p:nvSpPr>
          <p:spPr bwMode="auto">
            <a:xfrm>
              <a:off x="2589" y="1634"/>
              <a:ext cx="13" cy="18"/>
            </a:xfrm>
            <a:custGeom>
              <a:avLst/>
              <a:gdLst/>
              <a:ahLst/>
              <a:cxnLst>
                <a:cxn ang="0">
                  <a:pos x="5" y="17"/>
                </a:cxn>
                <a:cxn ang="0">
                  <a:pos x="8" y="17"/>
                </a:cxn>
                <a:cxn ang="0">
                  <a:pos x="10" y="13"/>
                </a:cxn>
                <a:cxn ang="0">
                  <a:pos x="12" y="11"/>
                </a:cxn>
                <a:cxn ang="0">
                  <a:pos x="11" y="7"/>
                </a:cxn>
                <a:cxn ang="0">
                  <a:pos x="10" y="4"/>
                </a:cxn>
                <a:cxn ang="0">
                  <a:pos x="7" y="2"/>
                </a:cxn>
                <a:cxn ang="0">
                  <a:pos x="4" y="0"/>
                </a:cxn>
                <a:cxn ang="0">
                  <a:pos x="0" y="0"/>
                </a:cxn>
                <a:cxn ang="0">
                  <a:pos x="5" y="17"/>
                </a:cxn>
              </a:cxnLst>
              <a:rect l="0" t="0" r="r" b="b"/>
              <a:pathLst>
                <a:path w="13" h="18">
                  <a:moveTo>
                    <a:pt x="5" y="17"/>
                  </a:moveTo>
                  <a:lnTo>
                    <a:pt x="8" y="17"/>
                  </a:lnTo>
                  <a:lnTo>
                    <a:pt x="10" y="13"/>
                  </a:lnTo>
                  <a:lnTo>
                    <a:pt x="12" y="11"/>
                  </a:lnTo>
                  <a:lnTo>
                    <a:pt x="11" y="7"/>
                  </a:lnTo>
                  <a:lnTo>
                    <a:pt x="10" y="4"/>
                  </a:lnTo>
                  <a:lnTo>
                    <a:pt x="7" y="2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17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15" name="Freeform 112"/>
            <p:cNvSpPr>
              <a:spLocks/>
            </p:cNvSpPr>
            <p:nvPr/>
          </p:nvSpPr>
          <p:spPr bwMode="auto">
            <a:xfrm>
              <a:off x="2537" y="1631"/>
              <a:ext cx="60" cy="48"/>
            </a:xfrm>
            <a:custGeom>
              <a:avLst/>
              <a:gdLst/>
              <a:ahLst/>
              <a:cxnLst>
                <a:cxn ang="0">
                  <a:pos x="16" y="45"/>
                </a:cxn>
                <a:cxn ang="0">
                  <a:pos x="19" y="39"/>
                </a:cxn>
                <a:cxn ang="0">
                  <a:pos x="22" y="32"/>
                </a:cxn>
                <a:cxn ang="0">
                  <a:pos x="26" y="28"/>
                </a:cxn>
                <a:cxn ang="0">
                  <a:pos x="31" y="23"/>
                </a:cxn>
                <a:cxn ang="0">
                  <a:pos x="36" y="20"/>
                </a:cxn>
                <a:cxn ang="0">
                  <a:pos x="42" y="18"/>
                </a:cxn>
                <a:cxn ang="0">
                  <a:pos x="49" y="16"/>
                </a:cxn>
                <a:cxn ang="0">
                  <a:pos x="58" y="15"/>
                </a:cxn>
                <a:cxn ang="0">
                  <a:pos x="52" y="0"/>
                </a:cxn>
                <a:cxn ang="0">
                  <a:pos x="41" y="1"/>
                </a:cxn>
                <a:cxn ang="0">
                  <a:pos x="33" y="3"/>
                </a:cxn>
                <a:cxn ang="0">
                  <a:pos x="24" y="5"/>
                </a:cxn>
                <a:cxn ang="0">
                  <a:pos x="17" y="10"/>
                </a:cxn>
                <a:cxn ang="0">
                  <a:pos x="12" y="14"/>
                </a:cxn>
                <a:cxn ang="0">
                  <a:pos x="7" y="21"/>
                </a:cxn>
                <a:cxn ang="0">
                  <a:pos x="3" y="29"/>
                </a:cxn>
                <a:cxn ang="0">
                  <a:pos x="0" y="36"/>
                </a:cxn>
                <a:cxn ang="0">
                  <a:pos x="16" y="45"/>
                </a:cxn>
              </a:cxnLst>
              <a:rect l="0" t="0" r="r" b="b"/>
              <a:pathLst>
                <a:path w="59" h="46">
                  <a:moveTo>
                    <a:pt x="16" y="45"/>
                  </a:moveTo>
                  <a:lnTo>
                    <a:pt x="19" y="39"/>
                  </a:lnTo>
                  <a:lnTo>
                    <a:pt x="22" y="32"/>
                  </a:lnTo>
                  <a:lnTo>
                    <a:pt x="26" y="28"/>
                  </a:lnTo>
                  <a:lnTo>
                    <a:pt x="31" y="23"/>
                  </a:lnTo>
                  <a:lnTo>
                    <a:pt x="36" y="20"/>
                  </a:lnTo>
                  <a:lnTo>
                    <a:pt x="42" y="18"/>
                  </a:lnTo>
                  <a:lnTo>
                    <a:pt x="49" y="16"/>
                  </a:lnTo>
                  <a:lnTo>
                    <a:pt x="58" y="15"/>
                  </a:lnTo>
                  <a:lnTo>
                    <a:pt x="52" y="0"/>
                  </a:lnTo>
                  <a:lnTo>
                    <a:pt x="41" y="1"/>
                  </a:lnTo>
                  <a:lnTo>
                    <a:pt x="33" y="3"/>
                  </a:lnTo>
                  <a:lnTo>
                    <a:pt x="24" y="5"/>
                  </a:lnTo>
                  <a:lnTo>
                    <a:pt x="17" y="10"/>
                  </a:lnTo>
                  <a:lnTo>
                    <a:pt x="12" y="14"/>
                  </a:lnTo>
                  <a:lnTo>
                    <a:pt x="7" y="21"/>
                  </a:lnTo>
                  <a:lnTo>
                    <a:pt x="3" y="29"/>
                  </a:lnTo>
                  <a:lnTo>
                    <a:pt x="0" y="36"/>
                  </a:lnTo>
                  <a:lnTo>
                    <a:pt x="16" y="45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16" name="Freeform 113"/>
            <p:cNvSpPr>
              <a:spLocks/>
            </p:cNvSpPr>
            <p:nvPr/>
          </p:nvSpPr>
          <p:spPr bwMode="auto">
            <a:xfrm>
              <a:off x="2535" y="1670"/>
              <a:ext cx="32" cy="68"/>
            </a:xfrm>
            <a:custGeom>
              <a:avLst/>
              <a:gdLst/>
              <a:ahLst/>
              <a:cxnLst>
                <a:cxn ang="0">
                  <a:pos x="33" y="62"/>
                </a:cxn>
                <a:cxn ang="0">
                  <a:pos x="29" y="54"/>
                </a:cxn>
                <a:cxn ang="0">
                  <a:pos x="24" y="47"/>
                </a:cxn>
                <a:cxn ang="0">
                  <a:pos x="21" y="40"/>
                </a:cxn>
                <a:cxn ang="0">
                  <a:pos x="19" y="32"/>
                </a:cxn>
                <a:cxn ang="0">
                  <a:pos x="18" y="26"/>
                </a:cxn>
                <a:cxn ang="0">
                  <a:pos x="18" y="20"/>
                </a:cxn>
                <a:cxn ang="0">
                  <a:pos x="18" y="14"/>
                </a:cxn>
                <a:cxn ang="0">
                  <a:pos x="19" y="9"/>
                </a:cxn>
                <a:cxn ang="0">
                  <a:pos x="2" y="0"/>
                </a:cxn>
                <a:cxn ang="0">
                  <a:pos x="1" y="6"/>
                </a:cxn>
                <a:cxn ang="0">
                  <a:pos x="0" y="14"/>
                </a:cxn>
                <a:cxn ang="0">
                  <a:pos x="1" y="22"/>
                </a:cxn>
                <a:cxn ang="0">
                  <a:pos x="2" y="30"/>
                </a:cxn>
                <a:cxn ang="0">
                  <a:pos x="6" y="40"/>
                </a:cxn>
                <a:cxn ang="0">
                  <a:pos x="9" y="48"/>
                </a:cxn>
                <a:cxn ang="0">
                  <a:pos x="15" y="58"/>
                </a:cxn>
                <a:cxn ang="0">
                  <a:pos x="22" y="67"/>
                </a:cxn>
                <a:cxn ang="0">
                  <a:pos x="33" y="62"/>
                </a:cxn>
              </a:cxnLst>
              <a:rect l="0" t="0" r="r" b="b"/>
              <a:pathLst>
                <a:path w="34" h="68">
                  <a:moveTo>
                    <a:pt x="33" y="62"/>
                  </a:moveTo>
                  <a:lnTo>
                    <a:pt x="29" y="54"/>
                  </a:lnTo>
                  <a:lnTo>
                    <a:pt x="24" y="47"/>
                  </a:lnTo>
                  <a:lnTo>
                    <a:pt x="21" y="40"/>
                  </a:lnTo>
                  <a:lnTo>
                    <a:pt x="19" y="32"/>
                  </a:lnTo>
                  <a:lnTo>
                    <a:pt x="18" y="26"/>
                  </a:lnTo>
                  <a:lnTo>
                    <a:pt x="18" y="20"/>
                  </a:lnTo>
                  <a:lnTo>
                    <a:pt x="18" y="14"/>
                  </a:lnTo>
                  <a:lnTo>
                    <a:pt x="19" y="9"/>
                  </a:lnTo>
                  <a:lnTo>
                    <a:pt x="2" y="0"/>
                  </a:lnTo>
                  <a:lnTo>
                    <a:pt x="1" y="6"/>
                  </a:lnTo>
                  <a:lnTo>
                    <a:pt x="0" y="14"/>
                  </a:lnTo>
                  <a:lnTo>
                    <a:pt x="1" y="22"/>
                  </a:lnTo>
                  <a:lnTo>
                    <a:pt x="2" y="30"/>
                  </a:lnTo>
                  <a:lnTo>
                    <a:pt x="6" y="40"/>
                  </a:lnTo>
                  <a:lnTo>
                    <a:pt x="9" y="48"/>
                  </a:lnTo>
                  <a:lnTo>
                    <a:pt x="15" y="58"/>
                  </a:lnTo>
                  <a:lnTo>
                    <a:pt x="22" y="67"/>
                  </a:lnTo>
                  <a:lnTo>
                    <a:pt x="33" y="62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17" name="Freeform 114"/>
            <p:cNvSpPr>
              <a:spLocks/>
            </p:cNvSpPr>
            <p:nvPr/>
          </p:nvSpPr>
          <p:spPr bwMode="auto">
            <a:xfrm>
              <a:off x="2557" y="1729"/>
              <a:ext cx="15" cy="16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2" y="11"/>
                </a:cxn>
                <a:cxn ang="0">
                  <a:pos x="6" y="14"/>
                </a:cxn>
                <a:cxn ang="0">
                  <a:pos x="9" y="14"/>
                </a:cxn>
                <a:cxn ang="0">
                  <a:pos x="11" y="12"/>
                </a:cxn>
                <a:cxn ang="0">
                  <a:pos x="13" y="11"/>
                </a:cxn>
                <a:cxn ang="0">
                  <a:pos x="14" y="7"/>
                </a:cxn>
                <a:cxn ang="0">
                  <a:pos x="13" y="4"/>
                </a:cxn>
                <a:cxn ang="0">
                  <a:pos x="12" y="0"/>
                </a:cxn>
                <a:cxn ang="0">
                  <a:pos x="0" y="7"/>
                </a:cxn>
              </a:cxnLst>
              <a:rect l="0" t="0" r="r" b="b"/>
              <a:pathLst>
                <a:path w="15" h="15">
                  <a:moveTo>
                    <a:pt x="0" y="7"/>
                  </a:moveTo>
                  <a:lnTo>
                    <a:pt x="2" y="11"/>
                  </a:lnTo>
                  <a:lnTo>
                    <a:pt x="6" y="14"/>
                  </a:lnTo>
                  <a:lnTo>
                    <a:pt x="9" y="14"/>
                  </a:lnTo>
                  <a:lnTo>
                    <a:pt x="11" y="12"/>
                  </a:lnTo>
                  <a:lnTo>
                    <a:pt x="13" y="11"/>
                  </a:lnTo>
                  <a:lnTo>
                    <a:pt x="14" y="7"/>
                  </a:lnTo>
                  <a:lnTo>
                    <a:pt x="13" y="4"/>
                  </a:lnTo>
                  <a:lnTo>
                    <a:pt x="12" y="0"/>
                  </a:lnTo>
                  <a:lnTo>
                    <a:pt x="0" y="7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18" name="Freeform 115"/>
            <p:cNvSpPr>
              <a:spLocks/>
            </p:cNvSpPr>
            <p:nvPr/>
          </p:nvSpPr>
          <p:spPr bwMode="auto">
            <a:xfrm>
              <a:off x="3008" y="1904"/>
              <a:ext cx="252" cy="252"/>
            </a:xfrm>
            <a:custGeom>
              <a:avLst/>
              <a:gdLst/>
              <a:ahLst/>
              <a:cxnLst>
                <a:cxn ang="0">
                  <a:pos x="18" y="4"/>
                </a:cxn>
                <a:cxn ang="0">
                  <a:pos x="21" y="13"/>
                </a:cxn>
                <a:cxn ang="0">
                  <a:pos x="25" y="21"/>
                </a:cxn>
                <a:cxn ang="0">
                  <a:pos x="27" y="29"/>
                </a:cxn>
                <a:cxn ang="0">
                  <a:pos x="23" y="37"/>
                </a:cxn>
                <a:cxn ang="0">
                  <a:pos x="16" y="44"/>
                </a:cxn>
                <a:cxn ang="0">
                  <a:pos x="9" y="51"/>
                </a:cxn>
                <a:cxn ang="0">
                  <a:pos x="2" y="59"/>
                </a:cxn>
                <a:cxn ang="0">
                  <a:pos x="0" y="67"/>
                </a:cxn>
                <a:cxn ang="0">
                  <a:pos x="0" y="74"/>
                </a:cxn>
                <a:cxn ang="0">
                  <a:pos x="2" y="83"/>
                </a:cxn>
                <a:cxn ang="0">
                  <a:pos x="7" y="89"/>
                </a:cxn>
                <a:cxn ang="0">
                  <a:pos x="16" y="97"/>
                </a:cxn>
                <a:cxn ang="0">
                  <a:pos x="27" y="105"/>
                </a:cxn>
                <a:cxn ang="0">
                  <a:pos x="39" y="111"/>
                </a:cxn>
                <a:cxn ang="0">
                  <a:pos x="53" y="114"/>
                </a:cxn>
                <a:cxn ang="0">
                  <a:pos x="55" y="124"/>
                </a:cxn>
                <a:cxn ang="0">
                  <a:pos x="45" y="141"/>
                </a:cxn>
                <a:cxn ang="0">
                  <a:pos x="34" y="158"/>
                </a:cxn>
                <a:cxn ang="0">
                  <a:pos x="27" y="177"/>
                </a:cxn>
                <a:cxn ang="0">
                  <a:pos x="26" y="190"/>
                </a:cxn>
                <a:cxn ang="0">
                  <a:pos x="28" y="196"/>
                </a:cxn>
                <a:cxn ang="0">
                  <a:pos x="32" y="203"/>
                </a:cxn>
                <a:cxn ang="0">
                  <a:pos x="36" y="210"/>
                </a:cxn>
                <a:cxn ang="0">
                  <a:pos x="42" y="217"/>
                </a:cxn>
                <a:cxn ang="0">
                  <a:pos x="49" y="222"/>
                </a:cxn>
                <a:cxn ang="0">
                  <a:pos x="55" y="228"/>
                </a:cxn>
                <a:cxn ang="0">
                  <a:pos x="62" y="234"/>
                </a:cxn>
                <a:cxn ang="0">
                  <a:pos x="68" y="239"/>
                </a:cxn>
                <a:cxn ang="0">
                  <a:pos x="76" y="243"/>
                </a:cxn>
                <a:cxn ang="0">
                  <a:pos x="83" y="246"/>
                </a:cxn>
                <a:cxn ang="0">
                  <a:pos x="90" y="249"/>
                </a:cxn>
                <a:cxn ang="0">
                  <a:pos x="98" y="250"/>
                </a:cxn>
                <a:cxn ang="0">
                  <a:pos x="105" y="251"/>
                </a:cxn>
                <a:cxn ang="0">
                  <a:pos x="112" y="250"/>
                </a:cxn>
                <a:cxn ang="0">
                  <a:pos x="119" y="250"/>
                </a:cxn>
                <a:cxn ang="0">
                  <a:pos x="130" y="245"/>
                </a:cxn>
                <a:cxn ang="0">
                  <a:pos x="145" y="235"/>
                </a:cxn>
                <a:cxn ang="0">
                  <a:pos x="158" y="222"/>
                </a:cxn>
                <a:cxn ang="0">
                  <a:pos x="166" y="205"/>
                </a:cxn>
                <a:cxn ang="0">
                  <a:pos x="174" y="181"/>
                </a:cxn>
                <a:cxn ang="0">
                  <a:pos x="181" y="156"/>
                </a:cxn>
                <a:cxn ang="0">
                  <a:pos x="189" y="138"/>
                </a:cxn>
                <a:cxn ang="0">
                  <a:pos x="205" y="121"/>
                </a:cxn>
                <a:cxn ang="0">
                  <a:pos x="221" y="111"/>
                </a:cxn>
                <a:cxn ang="0">
                  <a:pos x="229" y="106"/>
                </a:cxn>
                <a:cxn ang="0">
                  <a:pos x="236" y="103"/>
                </a:cxn>
                <a:cxn ang="0">
                  <a:pos x="244" y="98"/>
                </a:cxn>
                <a:cxn ang="0">
                  <a:pos x="18" y="0"/>
                </a:cxn>
              </a:cxnLst>
              <a:rect l="0" t="0" r="r" b="b"/>
              <a:pathLst>
                <a:path w="250" h="252">
                  <a:moveTo>
                    <a:pt x="18" y="0"/>
                  </a:moveTo>
                  <a:lnTo>
                    <a:pt x="18" y="4"/>
                  </a:lnTo>
                  <a:lnTo>
                    <a:pt x="20" y="8"/>
                  </a:lnTo>
                  <a:lnTo>
                    <a:pt x="21" y="13"/>
                  </a:lnTo>
                  <a:lnTo>
                    <a:pt x="23" y="17"/>
                  </a:lnTo>
                  <a:lnTo>
                    <a:pt x="25" y="21"/>
                  </a:lnTo>
                  <a:lnTo>
                    <a:pt x="26" y="26"/>
                  </a:lnTo>
                  <a:lnTo>
                    <a:pt x="27" y="29"/>
                  </a:lnTo>
                  <a:lnTo>
                    <a:pt x="25" y="33"/>
                  </a:lnTo>
                  <a:lnTo>
                    <a:pt x="23" y="37"/>
                  </a:lnTo>
                  <a:lnTo>
                    <a:pt x="20" y="41"/>
                  </a:lnTo>
                  <a:lnTo>
                    <a:pt x="16" y="44"/>
                  </a:lnTo>
                  <a:lnTo>
                    <a:pt x="13" y="47"/>
                  </a:lnTo>
                  <a:lnTo>
                    <a:pt x="9" y="51"/>
                  </a:lnTo>
                  <a:lnTo>
                    <a:pt x="5" y="55"/>
                  </a:lnTo>
                  <a:lnTo>
                    <a:pt x="2" y="59"/>
                  </a:lnTo>
                  <a:lnTo>
                    <a:pt x="0" y="64"/>
                  </a:lnTo>
                  <a:lnTo>
                    <a:pt x="0" y="67"/>
                  </a:lnTo>
                  <a:lnTo>
                    <a:pt x="0" y="71"/>
                  </a:lnTo>
                  <a:lnTo>
                    <a:pt x="0" y="74"/>
                  </a:lnTo>
                  <a:lnTo>
                    <a:pt x="2" y="78"/>
                  </a:lnTo>
                  <a:lnTo>
                    <a:pt x="2" y="83"/>
                  </a:lnTo>
                  <a:lnTo>
                    <a:pt x="5" y="85"/>
                  </a:lnTo>
                  <a:lnTo>
                    <a:pt x="7" y="89"/>
                  </a:lnTo>
                  <a:lnTo>
                    <a:pt x="10" y="91"/>
                  </a:lnTo>
                  <a:lnTo>
                    <a:pt x="16" y="97"/>
                  </a:lnTo>
                  <a:lnTo>
                    <a:pt x="21" y="100"/>
                  </a:lnTo>
                  <a:lnTo>
                    <a:pt x="27" y="105"/>
                  </a:lnTo>
                  <a:lnTo>
                    <a:pt x="33" y="108"/>
                  </a:lnTo>
                  <a:lnTo>
                    <a:pt x="39" y="111"/>
                  </a:lnTo>
                  <a:lnTo>
                    <a:pt x="46" y="113"/>
                  </a:lnTo>
                  <a:lnTo>
                    <a:pt x="53" y="114"/>
                  </a:lnTo>
                  <a:lnTo>
                    <a:pt x="58" y="114"/>
                  </a:lnTo>
                  <a:lnTo>
                    <a:pt x="55" y="124"/>
                  </a:lnTo>
                  <a:lnTo>
                    <a:pt x="51" y="134"/>
                  </a:lnTo>
                  <a:lnTo>
                    <a:pt x="45" y="141"/>
                  </a:lnTo>
                  <a:lnTo>
                    <a:pt x="40" y="150"/>
                  </a:lnTo>
                  <a:lnTo>
                    <a:pt x="34" y="158"/>
                  </a:lnTo>
                  <a:lnTo>
                    <a:pt x="29" y="167"/>
                  </a:lnTo>
                  <a:lnTo>
                    <a:pt x="27" y="177"/>
                  </a:lnTo>
                  <a:lnTo>
                    <a:pt x="26" y="186"/>
                  </a:lnTo>
                  <a:lnTo>
                    <a:pt x="26" y="190"/>
                  </a:lnTo>
                  <a:lnTo>
                    <a:pt x="27" y="193"/>
                  </a:lnTo>
                  <a:lnTo>
                    <a:pt x="28" y="196"/>
                  </a:lnTo>
                  <a:lnTo>
                    <a:pt x="29" y="201"/>
                  </a:lnTo>
                  <a:lnTo>
                    <a:pt x="32" y="203"/>
                  </a:lnTo>
                  <a:lnTo>
                    <a:pt x="33" y="206"/>
                  </a:lnTo>
                  <a:lnTo>
                    <a:pt x="36" y="210"/>
                  </a:lnTo>
                  <a:lnTo>
                    <a:pt x="39" y="213"/>
                  </a:lnTo>
                  <a:lnTo>
                    <a:pt x="42" y="217"/>
                  </a:lnTo>
                  <a:lnTo>
                    <a:pt x="45" y="219"/>
                  </a:lnTo>
                  <a:lnTo>
                    <a:pt x="49" y="222"/>
                  </a:lnTo>
                  <a:lnTo>
                    <a:pt x="52" y="225"/>
                  </a:lnTo>
                  <a:lnTo>
                    <a:pt x="55" y="228"/>
                  </a:lnTo>
                  <a:lnTo>
                    <a:pt x="58" y="231"/>
                  </a:lnTo>
                  <a:lnTo>
                    <a:pt x="62" y="234"/>
                  </a:lnTo>
                  <a:lnTo>
                    <a:pt x="65" y="237"/>
                  </a:lnTo>
                  <a:lnTo>
                    <a:pt x="68" y="239"/>
                  </a:lnTo>
                  <a:lnTo>
                    <a:pt x="72" y="241"/>
                  </a:lnTo>
                  <a:lnTo>
                    <a:pt x="76" y="243"/>
                  </a:lnTo>
                  <a:lnTo>
                    <a:pt x="80" y="245"/>
                  </a:lnTo>
                  <a:lnTo>
                    <a:pt x="83" y="246"/>
                  </a:lnTo>
                  <a:lnTo>
                    <a:pt x="87" y="248"/>
                  </a:lnTo>
                  <a:lnTo>
                    <a:pt x="90" y="249"/>
                  </a:lnTo>
                  <a:lnTo>
                    <a:pt x="94" y="249"/>
                  </a:lnTo>
                  <a:lnTo>
                    <a:pt x="98" y="250"/>
                  </a:lnTo>
                  <a:lnTo>
                    <a:pt x="102" y="250"/>
                  </a:lnTo>
                  <a:lnTo>
                    <a:pt x="105" y="251"/>
                  </a:lnTo>
                  <a:lnTo>
                    <a:pt x="109" y="251"/>
                  </a:lnTo>
                  <a:lnTo>
                    <a:pt x="112" y="250"/>
                  </a:lnTo>
                  <a:lnTo>
                    <a:pt x="115" y="250"/>
                  </a:lnTo>
                  <a:lnTo>
                    <a:pt x="119" y="250"/>
                  </a:lnTo>
                  <a:lnTo>
                    <a:pt x="122" y="248"/>
                  </a:lnTo>
                  <a:lnTo>
                    <a:pt x="130" y="245"/>
                  </a:lnTo>
                  <a:lnTo>
                    <a:pt x="139" y="240"/>
                  </a:lnTo>
                  <a:lnTo>
                    <a:pt x="145" y="235"/>
                  </a:lnTo>
                  <a:lnTo>
                    <a:pt x="151" y="229"/>
                  </a:lnTo>
                  <a:lnTo>
                    <a:pt x="158" y="222"/>
                  </a:lnTo>
                  <a:lnTo>
                    <a:pt x="162" y="214"/>
                  </a:lnTo>
                  <a:lnTo>
                    <a:pt x="166" y="205"/>
                  </a:lnTo>
                  <a:lnTo>
                    <a:pt x="169" y="197"/>
                  </a:lnTo>
                  <a:lnTo>
                    <a:pt x="174" y="181"/>
                  </a:lnTo>
                  <a:lnTo>
                    <a:pt x="177" y="168"/>
                  </a:lnTo>
                  <a:lnTo>
                    <a:pt x="181" y="156"/>
                  </a:lnTo>
                  <a:lnTo>
                    <a:pt x="185" y="146"/>
                  </a:lnTo>
                  <a:lnTo>
                    <a:pt x="189" y="138"/>
                  </a:lnTo>
                  <a:lnTo>
                    <a:pt x="196" y="128"/>
                  </a:lnTo>
                  <a:lnTo>
                    <a:pt x="205" y="121"/>
                  </a:lnTo>
                  <a:lnTo>
                    <a:pt x="215" y="114"/>
                  </a:lnTo>
                  <a:lnTo>
                    <a:pt x="221" y="111"/>
                  </a:lnTo>
                  <a:lnTo>
                    <a:pt x="224" y="108"/>
                  </a:lnTo>
                  <a:lnTo>
                    <a:pt x="229" y="106"/>
                  </a:lnTo>
                  <a:lnTo>
                    <a:pt x="232" y="104"/>
                  </a:lnTo>
                  <a:lnTo>
                    <a:pt x="236" y="103"/>
                  </a:lnTo>
                  <a:lnTo>
                    <a:pt x="240" y="100"/>
                  </a:lnTo>
                  <a:lnTo>
                    <a:pt x="244" y="98"/>
                  </a:lnTo>
                  <a:lnTo>
                    <a:pt x="249" y="96"/>
                  </a:lnTo>
                  <a:lnTo>
                    <a:pt x="18" y="0"/>
                  </a:lnTo>
                </a:path>
              </a:pathLst>
            </a:custGeom>
            <a:solidFill>
              <a:srgbClr val="FFFFCC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19" name="Freeform 116"/>
            <p:cNvSpPr>
              <a:spLocks/>
            </p:cNvSpPr>
            <p:nvPr/>
          </p:nvSpPr>
          <p:spPr bwMode="auto">
            <a:xfrm>
              <a:off x="3017" y="1895"/>
              <a:ext cx="17" cy="18"/>
            </a:xfrm>
            <a:custGeom>
              <a:avLst/>
              <a:gdLst/>
              <a:ahLst/>
              <a:cxnLst>
                <a:cxn ang="0">
                  <a:pos x="17" y="11"/>
                </a:cxn>
                <a:cxn ang="0">
                  <a:pos x="16" y="5"/>
                </a:cxn>
                <a:cxn ang="0">
                  <a:pos x="12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2" y="2"/>
                </a:cxn>
                <a:cxn ang="0">
                  <a:pos x="1" y="4"/>
                </a:cxn>
                <a:cxn ang="0">
                  <a:pos x="0" y="8"/>
                </a:cxn>
                <a:cxn ang="0">
                  <a:pos x="1" y="15"/>
                </a:cxn>
                <a:cxn ang="0">
                  <a:pos x="17" y="11"/>
                </a:cxn>
              </a:cxnLst>
              <a:rect l="0" t="0" r="r" b="b"/>
              <a:pathLst>
                <a:path w="18" h="16">
                  <a:moveTo>
                    <a:pt x="17" y="11"/>
                  </a:moveTo>
                  <a:lnTo>
                    <a:pt x="16" y="5"/>
                  </a:lnTo>
                  <a:lnTo>
                    <a:pt x="12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2" y="2"/>
                  </a:lnTo>
                  <a:lnTo>
                    <a:pt x="1" y="4"/>
                  </a:lnTo>
                  <a:lnTo>
                    <a:pt x="0" y="8"/>
                  </a:lnTo>
                  <a:lnTo>
                    <a:pt x="1" y="15"/>
                  </a:lnTo>
                  <a:lnTo>
                    <a:pt x="17" y="11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20" name="Freeform 117"/>
            <p:cNvSpPr>
              <a:spLocks/>
            </p:cNvSpPr>
            <p:nvPr/>
          </p:nvSpPr>
          <p:spPr bwMode="auto">
            <a:xfrm>
              <a:off x="3019" y="1904"/>
              <a:ext cx="22" cy="43"/>
            </a:xfrm>
            <a:custGeom>
              <a:avLst/>
              <a:gdLst/>
              <a:ahLst/>
              <a:cxnLst>
                <a:cxn ang="0">
                  <a:pos x="18" y="42"/>
                </a:cxn>
                <a:cxn ang="0">
                  <a:pos x="19" y="39"/>
                </a:cxn>
                <a:cxn ang="0">
                  <a:pos x="19" y="35"/>
                </a:cxn>
                <a:cxn ang="0">
                  <a:pos x="20" y="30"/>
                </a:cxn>
                <a:cxn ang="0">
                  <a:pos x="20" y="25"/>
                </a:cxn>
                <a:cxn ang="0">
                  <a:pos x="19" y="18"/>
                </a:cxn>
                <a:cxn ang="0">
                  <a:pos x="19" y="13"/>
                </a:cxn>
                <a:cxn ang="0">
                  <a:pos x="17" y="7"/>
                </a:cxn>
                <a:cxn ang="0">
                  <a:pos x="15" y="0"/>
                </a:cxn>
                <a:cxn ang="0">
                  <a:pos x="0" y="1"/>
                </a:cxn>
                <a:cxn ang="0">
                  <a:pos x="2" y="5"/>
                </a:cxn>
                <a:cxn ang="0">
                  <a:pos x="2" y="10"/>
                </a:cxn>
                <a:cxn ang="0">
                  <a:pos x="3" y="14"/>
                </a:cxn>
                <a:cxn ang="0">
                  <a:pos x="3" y="18"/>
                </a:cxn>
                <a:cxn ang="0">
                  <a:pos x="4" y="23"/>
                </a:cxn>
                <a:cxn ang="0">
                  <a:pos x="3" y="27"/>
                </a:cxn>
                <a:cxn ang="0">
                  <a:pos x="2" y="29"/>
                </a:cxn>
                <a:cxn ang="0">
                  <a:pos x="1" y="32"/>
                </a:cxn>
                <a:cxn ang="0">
                  <a:pos x="18" y="42"/>
                </a:cxn>
              </a:cxnLst>
              <a:rect l="0" t="0" r="r" b="b"/>
              <a:pathLst>
                <a:path w="21" h="43">
                  <a:moveTo>
                    <a:pt x="18" y="42"/>
                  </a:moveTo>
                  <a:lnTo>
                    <a:pt x="19" y="39"/>
                  </a:lnTo>
                  <a:lnTo>
                    <a:pt x="19" y="35"/>
                  </a:lnTo>
                  <a:lnTo>
                    <a:pt x="20" y="30"/>
                  </a:lnTo>
                  <a:lnTo>
                    <a:pt x="20" y="25"/>
                  </a:lnTo>
                  <a:lnTo>
                    <a:pt x="19" y="18"/>
                  </a:lnTo>
                  <a:lnTo>
                    <a:pt x="19" y="13"/>
                  </a:lnTo>
                  <a:lnTo>
                    <a:pt x="17" y="7"/>
                  </a:lnTo>
                  <a:lnTo>
                    <a:pt x="15" y="0"/>
                  </a:lnTo>
                  <a:lnTo>
                    <a:pt x="0" y="1"/>
                  </a:lnTo>
                  <a:lnTo>
                    <a:pt x="2" y="5"/>
                  </a:lnTo>
                  <a:lnTo>
                    <a:pt x="2" y="10"/>
                  </a:lnTo>
                  <a:lnTo>
                    <a:pt x="3" y="14"/>
                  </a:lnTo>
                  <a:lnTo>
                    <a:pt x="3" y="18"/>
                  </a:lnTo>
                  <a:lnTo>
                    <a:pt x="4" y="23"/>
                  </a:lnTo>
                  <a:lnTo>
                    <a:pt x="3" y="27"/>
                  </a:lnTo>
                  <a:lnTo>
                    <a:pt x="2" y="29"/>
                  </a:lnTo>
                  <a:lnTo>
                    <a:pt x="1" y="32"/>
                  </a:lnTo>
                  <a:lnTo>
                    <a:pt x="18" y="42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21" name="Freeform 118"/>
            <p:cNvSpPr>
              <a:spLocks/>
            </p:cNvSpPr>
            <p:nvPr/>
          </p:nvSpPr>
          <p:spPr bwMode="auto">
            <a:xfrm>
              <a:off x="3002" y="1938"/>
              <a:ext cx="37" cy="34"/>
            </a:xfrm>
            <a:custGeom>
              <a:avLst/>
              <a:gdLst/>
              <a:ahLst/>
              <a:cxnLst>
                <a:cxn ang="0">
                  <a:pos x="17" y="36"/>
                </a:cxn>
                <a:cxn ang="0">
                  <a:pos x="18" y="32"/>
                </a:cxn>
                <a:cxn ang="0">
                  <a:pos x="20" y="29"/>
                </a:cxn>
                <a:cxn ang="0">
                  <a:pos x="22" y="27"/>
                </a:cxn>
                <a:cxn ang="0">
                  <a:pos x="25" y="25"/>
                </a:cxn>
                <a:cxn ang="0">
                  <a:pos x="28" y="23"/>
                </a:cxn>
                <a:cxn ang="0">
                  <a:pos x="32" y="19"/>
                </a:cxn>
                <a:cxn ang="0">
                  <a:pos x="35" y="14"/>
                </a:cxn>
                <a:cxn ang="0">
                  <a:pos x="37" y="10"/>
                </a:cxn>
                <a:cxn ang="0">
                  <a:pos x="19" y="0"/>
                </a:cxn>
                <a:cxn ang="0">
                  <a:pos x="19" y="4"/>
                </a:cxn>
                <a:cxn ang="0">
                  <a:pos x="16" y="6"/>
                </a:cxn>
                <a:cxn ang="0">
                  <a:pos x="14" y="9"/>
                </a:cxn>
                <a:cxn ang="0">
                  <a:pos x="11" y="11"/>
                </a:cxn>
                <a:cxn ang="0">
                  <a:pos x="7" y="14"/>
                </a:cxn>
                <a:cxn ang="0">
                  <a:pos x="5" y="17"/>
                </a:cxn>
                <a:cxn ang="0">
                  <a:pos x="2" y="22"/>
                </a:cxn>
                <a:cxn ang="0">
                  <a:pos x="0" y="27"/>
                </a:cxn>
                <a:cxn ang="0">
                  <a:pos x="17" y="36"/>
                </a:cxn>
              </a:cxnLst>
              <a:rect l="0" t="0" r="r" b="b"/>
              <a:pathLst>
                <a:path w="38" h="37">
                  <a:moveTo>
                    <a:pt x="17" y="36"/>
                  </a:moveTo>
                  <a:lnTo>
                    <a:pt x="18" y="32"/>
                  </a:lnTo>
                  <a:lnTo>
                    <a:pt x="20" y="29"/>
                  </a:lnTo>
                  <a:lnTo>
                    <a:pt x="22" y="27"/>
                  </a:lnTo>
                  <a:lnTo>
                    <a:pt x="25" y="25"/>
                  </a:lnTo>
                  <a:lnTo>
                    <a:pt x="28" y="23"/>
                  </a:lnTo>
                  <a:lnTo>
                    <a:pt x="32" y="19"/>
                  </a:lnTo>
                  <a:lnTo>
                    <a:pt x="35" y="14"/>
                  </a:lnTo>
                  <a:lnTo>
                    <a:pt x="37" y="10"/>
                  </a:lnTo>
                  <a:lnTo>
                    <a:pt x="19" y="0"/>
                  </a:lnTo>
                  <a:lnTo>
                    <a:pt x="19" y="4"/>
                  </a:lnTo>
                  <a:lnTo>
                    <a:pt x="16" y="6"/>
                  </a:lnTo>
                  <a:lnTo>
                    <a:pt x="14" y="9"/>
                  </a:lnTo>
                  <a:lnTo>
                    <a:pt x="11" y="11"/>
                  </a:lnTo>
                  <a:lnTo>
                    <a:pt x="7" y="14"/>
                  </a:lnTo>
                  <a:lnTo>
                    <a:pt x="5" y="17"/>
                  </a:lnTo>
                  <a:lnTo>
                    <a:pt x="2" y="22"/>
                  </a:lnTo>
                  <a:lnTo>
                    <a:pt x="0" y="27"/>
                  </a:lnTo>
                  <a:lnTo>
                    <a:pt x="17" y="36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22" name="Freeform 119"/>
            <p:cNvSpPr>
              <a:spLocks/>
            </p:cNvSpPr>
            <p:nvPr/>
          </p:nvSpPr>
          <p:spPr bwMode="auto">
            <a:xfrm>
              <a:off x="3000" y="1963"/>
              <a:ext cx="26" cy="39"/>
            </a:xfrm>
            <a:custGeom>
              <a:avLst/>
              <a:gdLst/>
              <a:ahLst/>
              <a:cxnLst>
                <a:cxn ang="0">
                  <a:pos x="24" y="27"/>
                </a:cxn>
                <a:cxn ang="0">
                  <a:pos x="22" y="26"/>
                </a:cxn>
                <a:cxn ang="0">
                  <a:pos x="20" y="24"/>
                </a:cxn>
                <a:cxn ang="0">
                  <a:pos x="19" y="21"/>
                </a:cxn>
                <a:cxn ang="0">
                  <a:pos x="18" y="19"/>
                </a:cxn>
                <a:cxn ang="0">
                  <a:pos x="17" y="16"/>
                </a:cxn>
                <a:cxn ang="0">
                  <a:pos x="17" y="14"/>
                </a:cxn>
                <a:cxn ang="0">
                  <a:pos x="17" y="11"/>
                </a:cxn>
                <a:cxn ang="0">
                  <a:pos x="18" y="9"/>
                </a:cxn>
                <a:cxn ang="0">
                  <a:pos x="2" y="0"/>
                </a:cxn>
                <a:cxn ang="0">
                  <a:pos x="0" y="4"/>
                </a:cxn>
                <a:cxn ang="0">
                  <a:pos x="1" y="8"/>
                </a:cxn>
                <a:cxn ang="0">
                  <a:pos x="1" y="12"/>
                </a:cxn>
                <a:cxn ang="0">
                  <a:pos x="2" y="18"/>
                </a:cxn>
                <a:cxn ang="0">
                  <a:pos x="4" y="24"/>
                </a:cxn>
                <a:cxn ang="0">
                  <a:pos x="7" y="27"/>
                </a:cxn>
                <a:cxn ang="0">
                  <a:pos x="11" y="33"/>
                </a:cxn>
                <a:cxn ang="0">
                  <a:pos x="16" y="38"/>
                </a:cxn>
                <a:cxn ang="0">
                  <a:pos x="24" y="27"/>
                </a:cxn>
              </a:cxnLst>
              <a:rect l="0" t="0" r="r" b="b"/>
              <a:pathLst>
                <a:path w="25" h="39">
                  <a:moveTo>
                    <a:pt x="24" y="27"/>
                  </a:moveTo>
                  <a:lnTo>
                    <a:pt x="22" y="26"/>
                  </a:lnTo>
                  <a:lnTo>
                    <a:pt x="20" y="24"/>
                  </a:lnTo>
                  <a:lnTo>
                    <a:pt x="19" y="21"/>
                  </a:lnTo>
                  <a:lnTo>
                    <a:pt x="18" y="19"/>
                  </a:lnTo>
                  <a:lnTo>
                    <a:pt x="17" y="16"/>
                  </a:lnTo>
                  <a:lnTo>
                    <a:pt x="17" y="14"/>
                  </a:lnTo>
                  <a:lnTo>
                    <a:pt x="17" y="11"/>
                  </a:lnTo>
                  <a:lnTo>
                    <a:pt x="18" y="9"/>
                  </a:lnTo>
                  <a:lnTo>
                    <a:pt x="2" y="0"/>
                  </a:lnTo>
                  <a:lnTo>
                    <a:pt x="0" y="4"/>
                  </a:lnTo>
                  <a:lnTo>
                    <a:pt x="1" y="8"/>
                  </a:lnTo>
                  <a:lnTo>
                    <a:pt x="1" y="12"/>
                  </a:lnTo>
                  <a:lnTo>
                    <a:pt x="2" y="18"/>
                  </a:lnTo>
                  <a:lnTo>
                    <a:pt x="4" y="24"/>
                  </a:lnTo>
                  <a:lnTo>
                    <a:pt x="7" y="27"/>
                  </a:lnTo>
                  <a:lnTo>
                    <a:pt x="11" y="33"/>
                  </a:lnTo>
                  <a:lnTo>
                    <a:pt x="16" y="38"/>
                  </a:lnTo>
                  <a:lnTo>
                    <a:pt x="24" y="27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23" name="Freeform 120"/>
            <p:cNvSpPr>
              <a:spLocks/>
            </p:cNvSpPr>
            <p:nvPr/>
          </p:nvSpPr>
          <p:spPr bwMode="auto">
            <a:xfrm>
              <a:off x="3015" y="1990"/>
              <a:ext cx="62" cy="36"/>
            </a:xfrm>
            <a:custGeom>
              <a:avLst/>
              <a:gdLst/>
              <a:ahLst/>
              <a:cxnLst>
                <a:cxn ang="0">
                  <a:pos x="60" y="31"/>
                </a:cxn>
                <a:cxn ang="0">
                  <a:pos x="48" y="19"/>
                </a:cxn>
                <a:cxn ang="0">
                  <a:pos x="43" y="18"/>
                </a:cxn>
                <a:cxn ang="0">
                  <a:pos x="39" y="18"/>
                </a:cxn>
                <a:cxn ang="0">
                  <a:pos x="33" y="17"/>
                </a:cxn>
                <a:cxn ang="0">
                  <a:pos x="29" y="15"/>
                </a:cxn>
                <a:cxn ang="0">
                  <a:pos x="24" y="11"/>
                </a:cxn>
                <a:cxn ang="0">
                  <a:pos x="18" y="8"/>
                </a:cxn>
                <a:cxn ang="0">
                  <a:pos x="13" y="3"/>
                </a:cxn>
                <a:cxn ang="0">
                  <a:pos x="9" y="0"/>
                </a:cxn>
                <a:cxn ang="0">
                  <a:pos x="0" y="10"/>
                </a:cxn>
                <a:cxn ang="0">
                  <a:pos x="6" y="15"/>
                </a:cxn>
                <a:cxn ang="0">
                  <a:pos x="12" y="18"/>
                </a:cxn>
                <a:cxn ang="0">
                  <a:pos x="18" y="23"/>
                </a:cxn>
                <a:cxn ang="0">
                  <a:pos x="25" y="27"/>
                </a:cxn>
                <a:cxn ang="0">
                  <a:pos x="32" y="31"/>
                </a:cxn>
                <a:cxn ang="0">
                  <a:pos x="40" y="33"/>
                </a:cxn>
                <a:cxn ang="0">
                  <a:pos x="48" y="34"/>
                </a:cxn>
                <a:cxn ang="0">
                  <a:pos x="55" y="34"/>
                </a:cxn>
                <a:cxn ang="0">
                  <a:pos x="44" y="23"/>
                </a:cxn>
                <a:cxn ang="0">
                  <a:pos x="60" y="31"/>
                </a:cxn>
              </a:cxnLst>
              <a:rect l="0" t="0" r="r" b="b"/>
              <a:pathLst>
                <a:path w="61" h="35">
                  <a:moveTo>
                    <a:pt x="60" y="31"/>
                  </a:moveTo>
                  <a:lnTo>
                    <a:pt x="48" y="19"/>
                  </a:lnTo>
                  <a:lnTo>
                    <a:pt x="43" y="18"/>
                  </a:lnTo>
                  <a:lnTo>
                    <a:pt x="39" y="18"/>
                  </a:lnTo>
                  <a:lnTo>
                    <a:pt x="33" y="17"/>
                  </a:lnTo>
                  <a:lnTo>
                    <a:pt x="29" y="15"/>
                  </a:lnTo>
                  <a:lnTo>
                    <a:pt x="24" y="11"/>
                  </a:lnTo>
                  <a:lnTo>
                    <a:pt x="18" y="8"/>
                  </a:lnTo>
                  <a:lnTo>
                    <a:pt x="13" y="3"/>
                  </a:lnTo>
                  <a:lnTo>
                    <a:pt x="9" y="0"/>
                  </a:lnTo>
                  <a:lnTo>
                    <a:pt x="0" y="10"/>
                  </a:lnTo>
                  <a:lnTo>
                    <a:pt x="6" y="15"/>
                  </a:lnTo>
                  <a:lnTo>
                    <a:pt x="12" y="18"/>
                  </a:lnTo>
                  <a:lnTo>
                    <a:pt x="18" y="23"/>
                  </a:lnTo>
                  <a:lnTo>
                    <a:pt x="25" y="27"/>
                  </a:lnTo>
                  <a:lnTo>
                    <a:pt x="32" y="31"/>
                  </a:lnTo>
                  <a:lnTo>
                    <a:pt x="40" y="33"/>
                  </a:lnTo>
                  <a:lnTo>
                    <a:pt x="48" y="34"/>
                  </a:lnTo>
                  <a:lnTo>
                    <a:pt x="55" y="34"/>
                  </a:lnTo>
                  <a:lnTo>
                    <a:pt x="44" y="23"/>
                  </a:lnTo>
                  <a:lnTo>
                    <a:pt x="60" y="31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24" name="Freeform 121"/>
            <p:cNvSpPr>
              <a:spLocks/>
            </p:cNvSpPr>
            <p:nvPr/>
          </p:nvSpPr>
          <p:spPr bwMode="auto">
            <a:xfrm>
              <a:off x="3028" y="2013"/>
              <a:ext cx="49" cy="82"/>
            </a:xfrm>
            <a:custGeom>
              <a:avLst/>
              <a:gdLst/>
              <a:ahLst/>
              <a:cxnLst>
                <a:cxn ang="0">
                  <a:pos x="17" y="79"/>
                </a:cxn>
                <a:cxn ang="0">
                  <a:pos x="17" y="70"/>
                </a:cxn>
                <a:cxn ang="0">
                  <a:pos x="21" y="61"/>
                </a:cxn>
                <a:cxn ang="0">
                  <a:pos x="25" y="53"/>
                </a:cxn>
                <a:cxn ang="0">
                  <a:pos x="30" y="45"/>
                </a:cxn>
                <a:cxn ang="0">
                  <a:pos x="36" y="38"/>
                </a:cxn>
                <a:cxn ang="0">
                  <a:pos x="41" y="29"/>
                </a:cxn>
                <a:cxn ang="0">
                  <a:pos x="46" y="19"/>
                </a:cxn>
                <a:cxn ang="0">
                  <a:pos x="49" y="8"/>
                </a:cxn>
                <a:cxn ang="0">
                  <a:pos x="33" y="0"/>
                </a:cxn>
                <a:cxn ang="0">
                  <a:pos x="30" y="9"/>
                </a:cxn>
                <a:cxn ang="0">
                  <a:pos x="25" y="18"/>
                </a:cxn>
                <a:cxn ang="0">
                  <a:pos x="21" y="27"/>
                </a:cxn>
                <a:cxn ang="0">
                  <a:pos x="14" y="35"/>
                </a:cxn>
                <a:cxn ang="0">
                  <a:pos x="10" y="43"/>
                </a:cxn>
                <a:cxn ang="0">
                  <a:pos x="5" y="52"/>
                </a:cxn>
                <a:cxn ang="0">
                  <a:pos x="1" y="61"/>
                </a:cxn>
                <a:cxn ang="0">
                  <a:pos x="0" y="74"/>
                </a:cxn>
                <a:cxn ang="0">
                  <a:pos x="17" y="79"/>
                </a:cxn>
              </a:cxnLst>
              <a:rect l="0" t="0" r="r" b="b"/>
              <a:pathLst>
                <a:path w="50" h="80">
                  <a:moveTo>
                    <a:pt x="17" y="79"/>
                  </a:moveTo>
                  <a:lnTo>
                    <a:pt x="17" y="70"/>
                  </a:lnTo>
                  <a:lnTo>
                    <a:pt x="21" y="61"/>
                  </a:lnTo>
                  <a:lnTo>
                    <a:pt x="25" y="53"/>
                  </a:lnTo>
                  <a:lnTo>
                    <a:pt x="30" y="45"/>
                  </a:lnTo>
                  <a:lnTo>
                    <a:pt x="36" y="38"/>
                  </a:lnTo>
                  <a:lnTo>
                    <a:pt x="41" y="29"/>
                  </a:lnTo>
                  <a:lnTo>
                    <a:pt x="46" y="19"/>
                  </a:lnTo>
                  <a:lnTo>
                    <a:pt x="49" y="8"/>
                  </a:lnTo>
                  <a:lnTo>
                    <a:pt x="33" y="0"/>
                  </a:lnTo>
                  <a:lnTo>
                    <a:pt x="30" y="9"/>
                  </a:lnTo>
                  <a:lnTo>
                    <a:pt x="25" y="18"/>
                  </a:lnTo>
                  <a:lnTo>
                    <a:pt x="21" y="27"/>
                  </a:lnTo>
                  <a:lnTo>
                    <a:pt x="14" y="35"/>
                  </a:lnTo>
                  <a:lnTo>
                    <a:pt x="10" y="43"/>
                  </a:lnTo>
                  <a:lnTo>
                    <a:pt x="5" y="52"/>
                  </a:lnTo>
                  <a:lnTo>
                    <a:pt x="1" y="61"/>
                  </a:lnTo>
                  <a:lnTo>
                    <a:pt x="0" y="74"/>
                  </a:lnTo>
                  <a:lnTo>
                    <a:pt x="17" y="79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25" name="Freeform 122"/>
            <p:cNvSpPr>
              <a:spLocks/>
            </p:cNvSpPr>
            <p:nvPr/>
          </p:nvSpPr>
          <p:spPr bwMode="auto">
            <a:xfrm>
              <a:off x="3028" y="2088"/>
              <a:ext cx="49" cy="57"/>
            </a:xfrm>
            <a:custGeom>
              <a:avLst/>
              <a:gdLst/>
              <a:ahLst/>
              <a:cxnLst>
                <a:cxn ang="0">
                  <a:pos x="51" y="48"/>
                </a:cxn>
                <a:cxn ang="0">
                  <a:pos x="48" y="46"/>
                </a:cxn>
                <a:cxn ang="0">
                  <a:pos x="45" y="42"/>
                </a:cxn>
                <a:cxn ang="0">
                  <a:pos x="41" y="39"/>
                </a:cxn>
                <a:cxn ang="0">
                  <a:pos x="39" y="38"/>
                </a:cxn>
                <a:cxn ang="0">
                  <a:pos x="35" y="34"/>
                </a:cxn>
                <a:cxn ang="0">
                  <a:pos x="32" y="31"/>
                </a:cxn>
                <a:cxn ang="0">
                  <a:pos x="29" y="29"/>
                </a:cxn>
                <a:cxn ang="0">
                  <a:pos x="26" y="26"/>
                </a:cxn>
                <a:cxn ang="0">
                  <a:pos x="24" y="23"/>
                </a:cxn>
                <a:cxn ang="0">
                  <a:pos x="22" y="21"/>
                </a:cxn>
                <a:cxn ang="0">
                  <a:pos x="20" y="18"/>
                </a:cxn>
                <a:cxn ang="0">
                  <a:pos x="19" y="15"/>
                </a:cxn>
                <a:cxn ang="0">
                  <a:pos x="18" y="13"/>
                </a:cxn>
                <a:cxn ang="0">
                  <a:pos x="17" y="10"/>
                </a:cxn>
                <a:cxn ang="0">
                  <a:pos x="17" y="8"/>
                </a:cxn>
                <a:cxn ang="0">
                  <a:pos x="17" y="5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2" y="8"/>
                </a:cxn>
                <a:cxn ang="0">
                  <a:pos x="2" y="13"/>
                </a:cxn>
                <a:cxn ang="0">
                  <a:pos x="5" y="18"/>
                </a:cxn>
                <a:cxn ang="0">
                  <a:pos x="7" y="21"/>
                </a:cxn>
                <a:cxn ang="0">
                  <a:pos x="9" y="26"/>
                </a:cxn>
                <a:cxn ang="0">
                  <a:pos x="13" y="29"/>
                </a:cxn>
                <a:cxn ang="0">
                  <a:pos x="16" y="33"/>
                </a:cxn>
                <a:cxn ang="0">
                  <a:pos x="20" y="37"/>
                </a:cxn>
                <a:cxn ang="0">
                  <a:pos x="22" y="40"/>
                </a:cxn>
                <a:cxn ang="0">
                  <a:pos x="26" y="44"/>
                </a:cxn>
                <a:cxn ang="0">
                  <a:pos x="29" y="47"/>
                </a:cxn>
                <a:cxn ang="0">
                  <a:pos x="33" y="50"/>
                </a:cxn>
                <a:cxn ang="0">
                  <a:pos x="36" y="53"/>
                </a:cxn>
                <a:cxn ang="0">
                  <a:pos x="40" y="56"/>
                </a:cxn>
                <a:cxn ang="0">
                  <a:pos x="43" y="58"/>
                </a:cxn>
                <a:cxn ang="0">
                  <a:pos x="51" y="48"/>
                </a:cxn>
              </a:cxnLst>
              <a:rect l="0" t="0" r="r" b="b"/>
              <a:pathLst>
                <a:path w="52" h="59">
                  <a:moveTo>
                    <a:pt x="51" y="48"/>
                  </a:moveTo>
                  <a:lnTo>
                    <a:pt x="48" y="46"/>
                  </a:lnTo>
                  <a:lnTo>
                    <a:pt x="45" y="42"/>
                  </a:lnTo>
                  <a:lnTo>
                    <a:pt x="41" y="39"/>
                  </a:lnTo>
                  <a:lnTo>
                    <a:pt x="39" y="38"/>
                  </a:lnTo>
                  <a:lnTo>
                    <a:pt x="35" y="34"/>
                  </a:lnTo>
                  <a:lnTo>
                    <a:pt x="32" y="31"/>
                  </a:lnTo>
                  <a:lnTo>
                    <a:pt x="29" y="29"/>
                  </a:lnTo>
                  <a:lnTo>
                    <a:pt x="26" y="26"/>
                  </a:lnTo>
                  <a:lnTo>
                    <a:pt x="24" y="23"/>
                  </a:lnTo>
                  <a:lnTo>
                    <a:pt x="22" y="21"/>
                  </a:lnTo>
                  <a:lnTo>
                    <a:pt x="20" y="18"/>
                  </a:lnTo>
                  <a:lnTo>
                    <a:pt x="19" y="15"/>
                  </a:lnTo>
                  <a:lnTo>
                    <a:pt x="18" y="13"/>
                  </a:lnTo>
                  <a:lnTo>
                    <a:pt x="17" y="10"/>
                  </a:lnTo>
                  <a:lnTo>
                    <a:pt x="17" y="8"/>
                  </a:lnTo>
                  <a:lnTo>
                    <a:pt x="17" y="5"/>
                  </a:lnTo>
                  <a:lnTo>
                    <a:pt x="0" y="0"/>
                  </a:lnTo>
                  <a:lnTo>
                    <a:pt x="0" y="4"/>
                  </a:lnTo>
                  <a:lnTo>
                    <a:pt x="2" y="8"/>
                  </a:lnTo>
                  <a:lnTo>
                    <a:pt x="2" y="13"/>
                  </a:lnTo>
                  <a:lnTo>
                    <a:pt x="5" y="18"/>
                  </a:lnTo>
                  <a:lnTo>
                    <a:pt x="7" y="21"/>
                  </a:lnTo>
                  <a:lnTo>
                    <a:pt x="9" y="26"/>
                  </a:lnTo>
                  <a:lnTo>
                    <a:pt x="13" y="29"/>
                  </a:lnTo>
                  <a:lnTo>
                    <a:pt x="16" y="33"/>
                  </a:lnTo>
                  <a:lnTo>
                    <a:pt x="20" y="37"/>
                  </a:lnTo>
                  <a:lnTo>
                    <a:pt x="22" y="40"/>
                  </a:lnTo>
                  <a:lnTo>
                    <a:pt x="26" y="44"/>
                  </a:lnTo>
                  <a:lnTo>
                    <a:pt x="29" y="47"/>
                  </a:lnTo>
                  <a:lnTo>
                    <a:pt x="33" y="50"/>
                  </a:lnTo>
                  <a:lnTo>
                    <a:pt x="36" y="53"/>
                  </a:lnTo>
                  <a:lnTo>
                    <a:pt x="40" y="56"/>
                  </a:lnTo>
                  <a:lnTo>
                    <a:pt x="43" y="58"/>
                  </a:lnTo>
                  <a:lnTo>
                    <a:pt x="51" y="48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26" name="Freeform 123"/>
            <p:cNvSpPr>
              <a:spLocks/>
            </p:cNvSpPr>
            <p:nvPr/>
          </p:nvSpPr>
          <p:spPr bwMode="auto">
            <a:xfrm>
              <a:off x="3071" y="2136"/>
              <a:ext cx="65" cy="27"/>
            </a:xfrm>
            <a:custGeom>
              <a:avLst/>
              <a:gdLst/>
              <a:ahLst/>
              <a:cxnLst>
                <a:cxn ang="0">
                  <a:pos x="55" y="10"/>
                </a:cxn>
                <a:cxn ang="0">
                  <a:pos x="52" y="11"/>
                </a:cxn>
                <a:cxn ang="0">
                  <a:pos x="50" y="12"/>
                </a:cxn>
                <a:cxn ang="0">
                  <a:pos x="48" y="12"/>
                </a:cxn>
                <a:cxn ang="0">
                  <a:pos x="44" y="11"/>
                </a:cxn>
                <a:cxn ang="0">
                  <a:pos x="41" y="11"/>
                </a:cxn>
                <a:cxn ang="0">
                  <a:pos x="38" y="12"/>
                </a:cxn>
                <a:cxn ang="0">
                  <a:pos x="34" y="11"/>
                </a:cxn>
                <a:cxn ang="0">
                  <a:pos x="32" y="10"/>
                </a:cxn>
                <a:cxn ang="0">
                  <a:pos x="28" y="9"/>
                </a:cxn>
                <a:cxn ang="0">
                  <a:pos x="25" y="8"/>
                </a:cxn>
                <a:cxn ang="0">
                  <a:pos x="21" y="7"/>
                </a:cxn>
                <a:cxn ang="0">
                  <a:pos x="18" y="6"/>
                </a:cxn>
                <a:cxn ang="0">
                  <a:pos x="16" y="5"/>
                </a:cxn>
                <a:cxn ang="0">
                  <a:pos x="14" y="4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0" y="10"/>
                </a:cxn>
                <a:cxn ang="0">
                  <a:pos x="5" y="13"/>
                </a:cxn>
                <a:cxn ang="0">
                  <a:pos x="9" y="16"/>
                </a:cxn>
                <a:cxn ang="0">
                  <a:pos x="13" y="19"/>
                </a:cxn>
                <a:cxn ang="0">
                  <a:pos x="17" y="21"/>
                </a:cxn>
                <a:cxn ang="0">
                  <a:pos x="21" y="23"/>
                </a:cxn>
                <a:cxn ang="0">
                  <a:pos x="25" y="24"/>
                </a:cxn>
                <a:cxn ang="0">
                  <a:pos x="30" y="24"/>
                </a:cxn>
                <a:cxn ang="0">
                  <a:pos x="33" y="26"/>
                </a:cxn>
                <a:cxn ang="0">
                  <a:pos x="39" y="27"/>
                </a:cxn>
                <a:cxn ang="0">
                  <a:pos x="42" y="27"/>
                </a:cxn>
                <a:cxn ang="0">
                  <a:pos x="47" y="27"/>
                </a:cxn>
                <a:cxn ang="0">
                  <a:pos x="51" y="28"/>
                </a:cxn>
                <a:cxn ang="0">
                  <a:pos x="55" y="27"/>
                </a:cxn>
                <a:cxn ang="0">
                  <a:pos x="58" y="26"/>
                </a:cxn>
                <a:cxn ang="0">
                  <a:pos x="62" y="26"/>
                </a:cxn>
                <a:cxn ang="0">
                  <a:pos x="65" y="25"/>
                </a:cxn>
                <a:cxn ang="0">
                  <a:pos x="55" y="10"/>
                </a:cxn>
              </a:cxnLst>
              <a:rect l="0" t="0" r="r" b="b"/>
              <a:pathLst>
                <a:path w="66" h="29">
                  <a:moveTo>
                    <a:pt x="55" y="10"/>
                  </a:moveTo>
                  <a:lnTo>
                    <a:pt x="52" y="11"/>
                  </a:lnTo>
                  <a:lnTo>
                    <a:pt x="50" y="12"/>
                  </a:lnTo>
                  <a:lnTo>
                    <a:pt x="48" y="12"/>
                  </a:lnTo>
                  <a:lnTo>
                    <a:pt x="44" y="11"/>
                  </a:lnTo>
                  <a:lnTo>
                    <a:pt x="41" y="11"/>
                  </a:lnTo>
                  <a:lnTo>
                    <a:pt x="38" y="12"/>
                  </a:lnTo>
                  <a:lnTo>
                    <a:pt x="34" y="11"/>
                  </a:lnTo>
                  <a:lnTo>
                    <a:pt x="32" y="10"/>
                  </a:lnTo>
                  <a:lnTo>
                    <a:pt x="28" y="9"/>
                  </a:lnTo>
                  <a:lnTo>
                    <a:pt x="25" y="8"/>
                  </a:lnTo>
                  <a:lnTo>
                    <a:pt x="21" y="7"/>
                  </a:lnTo>
                  <a:lnTo>
                    <a:pt x="18" y="6"/>
                  </a:lnTo>
                  <a:lnTo>
                    <a:pt x="16" y="5"/>
                  </a:lnTo>
                  <a:lnTo>
                    <a:pt x="14" y="4"/>
                  </a:lnTo>
                  <a:lnTo>
                    <a:pt x="10" y="2"/>
                  </a:lnTo>
                  <a:lnTo>
                    <a:pt x="8" y="0"/>
                  </a:lnTo>
                  <a:lnTo>
                    <a:pt x="0" y="10"/>
                  </a:lnTo>
                  <a:lnTo>
                    <a:pt x="5" y="13"/>
                  </a:lnTo>
                  <a:lnTo>
                    <a:pt x="9" y="16"/>
                  </a:lnTo>
                  <a:lnTo>
                    <a:pt x="13" y="19"/>
                  </a:lnTo>
                  <a:lnTo>
                    <a:pt x="17" y="21"/>
                  </a:lnTo>
                  <a:lnTo>
                    <a:pt x="21" y="23"/>
                  </a:lnTo>
                  <a:lnTo>
                    <a:pt x="25" y="24"/>
                  </a:lnTo>
                  <a:lnTo>
                    <a:pt x="30" y="24"/>
                  </a:lnTo>
                  <a:lnTo>
                    <a:pt x="33" y="26"/>
                  </a:lnTo>
                  <a:lnTo>
                    <a:pt x="39" y="27"/>
                  </a:lnTo>
                  <a:lnTo>
                    <a:pt x="42" y="27"/>
                  </a:lnTo>
                  <a:lnTo>
                    <a:pt x="47" y="27"/>
                  </a:lnTo>
                  <a:lnTo>
                    <a:pt x="51" y="28"/>
                  </a:lnTo>
                  <a:lnTo>
                    <a:pt x="55" y="27"/>
                  </a:lnTo>
                  <a:lnTo>
                    <a:pt x="58" y="26"/>
                  </a:lnTo>
                  <a:lnTo>
                    <a:pt x="62" y="26"/>
                  </a:lnTo>
                  <a:lnTo>
                    <a:pt x="65" y="25"/>
                  </a:lnTo>
                  <a:lnTo>
                    <a:pt x="55" y="1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27" name="Freeform 124"/>
            <p:cNvSpPr>
              <a:spLocks/>
            </p:cNvSpPr>
            <p:nvPr/>
          </p:nvSpPr>
          <p:spPr bwMode="auto">
            <a:xfrm>
              <a:off x="3124" y="2095"/>
              <a:ext cx="62" cy="6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41" y="8"/>
                </a:cxn>
                <a:cxn ang="0">
                  <a:pos x="37" y="16"/>
                </a:cxn>
                <a:cxn ang="0">
                  <a:pos x="33" y="23"/>
                </a:cxn>
                <a:cxn ang="0">
                  <a:pos x="28" y="30"/>
                </a:cxn>
                <a:cxn ang="0">
                  <a:pos x="22" y="37"/>
                </a:cxn>
                <a:cxn ang="0">
                  <a:pos x="15" y="42"/>
                </a:cxn>
                <a:cxn ang="0">
                  <a:pos x="8" y="46"/>
                </a:cxn>
                <a:cxn ang="0">
                  <a:pos x="0" y="49"/>
                </a:cxn>
                <a:cxn ang="0">
                  <a:pos x="10" y="64"/>
                </a:cxn>
                <a:cxn ang="0">
                  <a:pos x="20" y="61"/>
                </a:cxn>
                <a:cxn ang="0">
                  <a:pos x="29" y="56"/>
                </a:cxn>
                <a:cxn ang="0">
                  <a:pos x="37" y="50"/>
                </a:cxn>
                <a:cxn ang="0">
                  <a:pos x="43" y="43"/>
                </a:cxn>
                <a:cxn ang="0">
                  <a:pos x="48" y="35"/>
                </a:cxn>
                <a:cxn ang="0">
                  <a:pos x="53" y="27"/>
                </a:cxn>
                <a:cxn ang="0">
                  <a:pos x="57" y="19"/>
                </a:cxn>
                <a:cxn ang="0">
                  <a:pos x="61" y="8"/>
                </a:cxn>
                <a:cxn ang="0">
                  <a:pos x="45" y="0"/>
                </a:cxn>
              </a:cxnLst>
              <a:rect l="0" t="0" r="r" b="b"/>
              <a:pathLst>
                <a:path w="62" h="65">
                  <a:moveTo>
                    <a:pt x="45" y="0"/>
                  </a:moveTo>
                  <a:lnTo>
                    <a:pt x="41" y="8"/>
                  </a:lnTo>
                  <a:lnTo>
                    <a:pt x="37" y="16"/>
                  </a:lnTo>
                  <a:lnTo>
                    <a:pt x="33" y="23"/>
                  </a:lnTo>
                  <a:lnTo>
                    <a:pt x="28" y="30"/>
                  </a:lnTo>
                  <a:lnTo>
                    <a:pt x="22" y="37"/>
                  </a:lnTo>
                  <a:lnTo>
                    <a:pt x="15" y="42"/>
                  </a:lnTo>
                  <a:lnTo>
                    <a:pt x="8" y="46"/>
                  </a:lnTo>
                  <a:lnTo>
                    <a:pt x="0" y="49"/>
                  </a:lnTo>
                  <a:lnTo>
                    <a:pt x="10" y="64"/>
                  </a:lnTo>
                  <a:lnTo>
                    <a:pt x="20" y="61"/>
                  </a:lnTo>
                  <a:lnTo>
                    <a:pt x="29" y="56"/>
                  </a:lnTo>
                  <a:lnTo>
                    <a:pt x="37" y="50"/>
                  </a:lnTo>
                  <a:lnTo>
                    <a:pt x="43" y="43"/>
                  </a:lnTo>
                  <a:lnTo>
                    <a:pt x="48" y="35"/>
                  </a:lnTo>
                  <a:lnTo>
                    <a:pt x="53" y="27"/>
                  </a:lnTo>
                  <a:lnTo>
                    <a:pt x="57" y="19"/>
                  </a:lnTo>
                  <a:lnTo>
                    <a:pt x="61" y="8"/>
                  </a:lnTo>
                  <a:lnTo>
                    <a:pt x="45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28" name="Freeform 125"/>
            <p:cNvSpPr>
              <a:spLocks/>
            </p:cNvSpPr>
            <p:nvPr/>
          </p:nvSpPr>
          <p:spPr bwMode="auto">
            <a:xfrm>
              <a:off x="3169" y="2009"/>
              <a:ext cx="62" cy="98"/>
            </a:xfrm>
            <a:custGeom>
              <a:avLst/>
              <a:gdLst/>
              <a:ahLst/>
              <a:cxnLst>
                <a:cxn ang="0">
                  <a:pos x="48" y="0"/>
                </a:cxn>
                <a:cxn ang="0">
                  <a:pos x="37" y="8"/>
                </a:cxn>
                <a:cxn ang="0">
                  <a:pos x="28" y="16"/>
                </a:cxn>
                <a:cxn ang="0">
                  <a:pos x="21" y="26"/>
                </a:cxn>
                <a:cxn ang="0">
                  <a:pos x="16" y="35"/>
                </a:cxn>
                <a:cxn ang="0">
                  <a:pos x="12" y="45"/>
                </a:cxn>
                <a:cxn ang="0">
                  <a:pos x="8" y="58"/>
                </a:cxn>
                <a:cxn ang="0">
                  <a:pos x="5" y="71"/>
                </a:cxn>
                <a:cxn ang="0">
                  <a:pos x="0" y="87"/>
                </a:cxn>
                <a:cxn ang="0">
                  <a:pos x="17" y="95"/>
                </a:cxn>
                <a:cxn ang="0">
                  <a:pos x="21" y="81"/>
                </a:cxn>
                <a:cxn ang="0">
                  <a:pos x="25" y="68"/>
                </a:cxn>
                <a:cxn ang="0">
                  <a:pos x="29" y="55"/>
                </a:cxn>
                <a:cxn ang="0">
                  <a:pos x="33" y="45"/>
                </a:cxn>
                <a:cxn ang="0">
                  <a:pos x="37" y="36"/>
                </a:cxn>
                <a:cxn ang="0">
                  <a:pos x="43" y="28"/>
                </a:cxn>
                <a:cxn ang="0">
                  <a:pos x="50" y="21"/>
                </a:cxn>
                <a:cxn ang="0">
                  <a:pos x="61" y="14"/>
                </a:cxn>
                <a:cxn ang="0">
                  <a:pos x="48" y="0"/>
                </a:cxn>
              </a:cxnLst>
              <a:rect l="0" t="0" r="r" b="b"/>
              <a:pathLst>
                <a:path w="62" h="96">
                  <a:moveTo>
                    <a:pt x="48" y="0"/>
                  </a:moveTo>
                  <a:lnTo>
                    <a:pt x="37" y="8"/>
                  </a:lnTo>
                  <a:lnTo>
                    <a:pt x="28" y="16"/>
                  </a:lnTo>
                  <a:lnTo>
                    <a:pt x="21" y="26"/>
                  </a:lnTo>
                  <a:lnTo>
                    <a:pt x="16" y="35"/>
                  </a:lnTo>
                  <a:lnTo>
                    <a:pt x="12" y="45"/>
                  </a:lnTo>
                  <a:lnTo>
                    <a:pt x="8" y="58"/>
                  </a:lnTo>
                  <a:lnTo>
                    <a:pt x="5" y="71"/>
                  </a:lnTo>
                  <a:lnTo>
                    <a:pt x="0" y="87"/>
                  </a:lnTo>
                  <a:lnTo>
                    <a:pt x="17" y="95"/>
                  </a:lnTo>
                  <a:lnTo>
                    <a:pt x="21" y="81"/>
                  </a:lnTo>
                  <a:lnTo>
                    <a:pt x="25" y="68"/>
                  </a:lnTo>
                  <a:lnTo>
                    <a:pt x="29" y="55"/>
                  </a:lnTo>
                  <a:lnTo>
                    <a:pt x="33" y="45"/>
                  </a:lnTo>
                  <a:lnTo>
                    <a:pt x="37" y="36"/>
                  </a:lnTo>
                  <a:lnTo>
                    <a:pt x="43" y="28"/>
                  </a:lnTo>
                  <a:lnTo>
                    <a:pt x="50" y="21"/>
                  </a:lnTo>
                  <a:lnTo>
                    <a:pt x="61" y="14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29" name="Freeform 126"/>
            <p:cNvSpPr>
              <a:spLocks/>
            </p:cNvSpPr>
            <p:nvPr/>
          </p:nvSpPr>
          <p:spPr bwMode="auto">
            <a:xfrm>
              <a:off x="3219" y="1993"/>
              <a:ext cx="43" cy="30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9" y="3"/>
                </a:cxn>
                <a:cxn ang="0">
                  <a:pos x="25" y="4"/>
                </a:cxn>
                <a:cxn ang="0">
                  <a:pos x="21" y="6"/>
                </a:cxn>
                <a:cxn ang="0">
                  <a:pos x="16" y="8"/>
                </a:cxn>
                <a:cxn ang="0">
                  <a:pos x="13" y="11"/>
                </a:cxn>
                <a:cxn ang="0">
                  <a:pos x="8" y="12"/>
                </a:cxn>
                <a:cxn ang="0">
                  <a:pos x="5" y="15"/>
                </a:cxn>
                <a:cxn ang="0">
                  <a:pos x="0" y="17"/>
                </a:cxn>
                <a:cxn ang="0">
                  <a:pos x="13" y="31"/>
                </a:cxn>
                <a:cxn ang="0">
                  <a:pos x="17" y="28"/>
                </a:cxn>
                <a:cxn ang="0">
                  <a:pos x="21" y="28"/>
                </a:cxn>
                <a:cxn ang="0">
                  <a:pos x="25" y="25"/>
                </a:cxn>
                <a:cxn ang="0">
                  <a:pos x="29" y="22"/>
                </a:cxn>
                <a:cxn ang="0">
                  <a:pos x="33" y="20"/>
                </a:cxn>
                <a:cxn ang="0">
                  <a:pos x="36" y="19"/>
                </a:cxn>
                <a:cxn ang="0">
                  <a:pos x="41" y="17"/>
                </a:cxn>
                <a:cxn ang="0">
                  <a:pos x="45" y="15"/>
                </a:cxn>
                <a:cxn ang="0">
                  <a:pos x="33" y="0"/>
                </a:cxn>
              </a:cxnLst>
              <a:rect l="0" t="0" r="r" b="b"/>
              <a:pathLst>
                <a:path w="46" h="32">
                  <a:moveTo>
                    <a:pt x="33" y="0"/>
                  </a:moveTo>
                  <a:lnTo>
                    <a:pt x="29" y="3"/>
                  </a:lnTo>
                  <a:lnTo>
                    <a:pt x="25" y="4"/>
                  </a:lnTo>
                  <a:lnTo>
                    <a:pt x="21" y="6"/>
                  </a:lnTo>
                  <a:lnTo>
                    <a:pt x="16" y="8"/>
                  </a:lnTo>
                  <a:lnTo>
                    <a:pt x="13" y="11"/>
                  </a:lnTo>
                  <a:lnTo>
                    <a:pt x="8" y="12"/>
                  </a:lnTo>
                  <a:lnTo>
                    <a:pt x="5" y="15"/>
                  </a:lnTo>
                  <a:lnTo>
                    <a:pt x="0" y="17"/>
                  </a:lnTo>
                  <a:lnTo>
                    <a:pt x="13" y="31"/>
                  </a:lnTo>
                  <a:lnTo>
                    <a:pt x="17" y="28"/>
                  </a:lnTo>
                  <a:lnTo>
                    <a:pt x="21" y="28"/>
                  </a:lnTo>
                  <a:lnTo>
                    <a:pt x="25" y="25"/>
                  </a:lnTo>
                  <a:lnTo>
                    <a:pt x="29" y="22"/>
                  </a:lnTo>
                  <a:lnTo>
                    <a:pt x="33" y="20"/>
                  </a:lnTo>
                  <a:lnTo>
                    <a:pt x="36" y="19"/>
                  </a:lnTo>
                  <a:lnTo>
                    <a:pt x="41" y="17"/>
                  </a:lnTo>
                  <a:lnTo>
                    <a:pt x="45" y="15"/>
                  </a:lnTo>
                  <a:lnTo>
                    <a:pt x="33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30" name="Freeform 127"/>
            <p:cNvSpPr>
              <a:spLocks/>
            </p:cNvSpPr>
            <p:nvPr/>
          </p:nvSpPr>
          <p:spPr bwMode="auto">
            <a:xfrm>
              <a:off x="3251" y="1993"/>
              <a:ext cx="15" cy="20"/>
            </a:xfrm>
            <a:custGeom>
              <a:avLst/>
              <a:gdLst/>
              <a:ahLst/>
              <a:cxnLst>
                <a:cxn ang="0">
                  <a:pos x="10" y="19"/>
                </a:cxn>
                <a:cxn ang="0">
                  <a:pos x="13" y="15"/>
                </a:cxn>
                <a:cxn ang="0">
                  <a:pos x="14" y="11"/>
                </a:cxn>
                <a:cxn ang="0">
                  <a:pos x="14" y="8"/>
                </a:cxn>
                <a:cxn ang="0">
                  <a:pos x="12" y="5"/>
                </a:cxn>
                <a:cxn ang="0">
                  <a:pos x="9" y="2"/>
                </a:cxn>
                <a:cxn ang="0">
                  <a:pos x="7" y="0"/>
                </a:cxn>
                <a:cxn ang="0">
                  <a:pos x="3" y="0"/>
                </a:cxn>
                <a:cxn ang="0">
                  <a:pos x="0" y="1"/>
                </a:cxn>
                <a:cxn ang="0">
                  <a:pos x="10" y="19"/>
                </a:cxn>
              </a:cxnLst>
              <a:rect l="0" t="0" r="r" b="b"/>
              <a:pathLst>
                <a:path w="15" h="20">
                  <a:moveTo>
                    <a:pt x="10" y="19"/>
                  </a:moveTo>
                  <a:lnTo>
                    <a:pt x="13" y="15"/>
                  </a:lnTo>
                  <a:lnTo>
                    <a:pt x="14" y="11"/>
                  </a:lnTo>
                  <a:lnTo>
                    <a:pt x="14" y="8"/>
                  </a:lnTo>
                  <a:lnTo>
                    <a:pt x="12" y="5"/>
                  </a:lnTo>
                  <a:lnTo>
                    <a:pt x="9" y="2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1"/>
                  </a:lnTo>
                  <a:lnTo>
                    <a:pt x="10" y="19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31" name="Freeform 128"/>
            <p:cNvSpPr>
              <a:spLocks/>
            </p:cNvSpPr>
            <p:nvPr/>
          </p:nvSpPr>
          <p:spPr bwMode="auto">
            <a:xfrm>
              <a:off x="3096" y="1963"/>
              <a:ext cx="19" cy="16"/>
            </a:xfrm>
            <a:custGeom>
              <a:avLst/>
              <a:gdLst/>
              <a:ahLst/>
              <a:cxnLst>
                <a:cxn ang="0">
                  <a:pos x="17" y="14"/>
                </a:cxn>
                <a:cxn ang="0">
                  <a:pos x="16" y="9"/>
                </a:cxn>
                <a:cxn ang="0">
                  <a:pos x="14" y="4"/>
                </a:cxn>
                <a:cxn ang="0">
                  <a:pos x="11" y="1"/>
                </a:cxn>
                <a:cxn ang="0">
                  <a:pos x="8" y="0"/>
                </a:cxn>
                <a:cxn ang="0">
                  <a:pos x="5" y="1"/>
                </a:cxn>
                <a:cxn ang="0">
                  <a:pos x="2" y="2"/>
                </a:cxn>
                <a:cxn ang="0">
                  <a:pos x="1" y="7"/>
                </a:cxn>
                <a:cxn ang="0">
                  <a:pos x="0" y="14"/>
                </a:cxn>
                <a:cxn ang="0">
                  <a:pos x="17" y="14"/>
                </a:cxn>
              </a:cxnLst>
              <a:rect l="0" t="0" r="r" b="b"/>
              <a:pathLst>
                <a:path w="18" h="15">
                  <a:moveTo>
                    <a:pt x="17" y="14"/>
                  </a:moveTo>
                  <a:lnTo>
                    <a:pt x="16" y="9"/>
                  </a:lnTo>
                  <a:lnTo>
                    <a:pt x="14" y="4"/>
                  </a:lnTo>
                  <a:lnTo>
                    <a:pt x="11" y="1"/>
                  </a:lnTo>
                  <a:lnTo>
                    <a:pt x="8" y="0"/>
                  </a:lnTo>
                  <a:lnTo>
                    <a:pt x="5" y="1"/>
                  </a:lnTo>
                  <a:lnTo>
                    <a:pt x="2" y="2"/>
                  </a:lnTo>
                  <a:lnTo>
                    <a:pt x="1" y="7"/>
                  </a:lnTo>
                  <a:lnTo>
                    <a:pt x="0" y="14"/>
                  </a:lnTo>
                  <a:lnTo>
                    <a:pt x="17" y="14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32" name="Freeform 129"/>
            <p:cNvSpPr>
              <a:spLocks/>
            </p:cNvSpPr>
            <p:nvPr/>
          </p:nvSpPr>
          <p:spPr bwMode="auto">
            <a:xfrm>
              <a:off x="3062" y="1970"/>
              <a:ext cx="56" cy="57"/>
            </a:xfrm>
            <a:custGeom>
              <a:avLst/>
              <a:gdLst/>
              <a:ahLst/>
              <a:cxnLst>
                <a:cxn ang="0">
                  <a:pos x="10" y="57"/>
                </a:cxn>
                <a:cxn ang="0">
                  <a:pos x="17" y="55"/>
                </a:cxn>
                <a:cxn ang="0">
                  <a:pos x="25" y="51"/>
                </a:cxn>
                <a:cxn ang="0">
                  <a:pos x="33" y="45"/>
                </a:cxn>
                <a:cxn ang="0">
                  <a:pos x="40" y="38"/>
                </a:cxn>
                <a:cxn ang="0">
                  <a:pos x="46" y="30"/>
                </a:cxn>
                <a:cxn ang="0">
                  <a:pos x="50" y="22"/>
                </a:cxn>
                <a:cxn ang="0">
                  <a:pos x="53" y="13"/>
                </a:cxn>
                <a:cxn ang="0">
                  <a:pos x="52" y="3"/>
                </a:cxn>
                <a:cxn ang="0">
                  <a:pos x="37" y="0"/>
                </a:cxn>
                <a:cxn ang="0">
                  <a:pos x="36" y="6"/>
                </a:cxn>
                <a:cxn ang="0">
                  <a:pos x="34" y="12"/>
                </a:cxn>
                <a:cxn ang="0">
                  <a:pos x="31" y="19"/>
                </a:cxn>
                <a:cxn ang="0">
                  <a:pos x="25" y="26"/>
                </a:cxn>
                <a:cxn ang="0">
                  <a:pos x="19" y="32"/>
                </a:cxn>
                <a:cxn ang="0">
                  <a:pos x="13" y="37"/>
                </a:cxn>
                <a:cxn ang="0">
                  <a:pos x="6" y="40"/>
                </a:cxn>
                <a:cxn ang="0">
                  <a:pos x="0" y="42"/>
                </a:cxn>
                <a:cxn ang="0">
                  <a:pos x="10" y="57"/>
                </a:cxn>
              </a:cxnLst>
              <a:rect l="0" t="0" r="r" b="b"/>
              <a:pathLst>
                <a:path w="54" h="58">
                  <a:moveTo>
                    <a:pt x="10" y="57"/>
                  </a:moveTo>
                  <a:lnTo>
                    <a:pt x="17" y="55"/>
                  </a:lnTo>
                  <a:lnTo>
                    <a:pt x="25" y="51"/>
                  </a:lnTo>
                  <a:lnTo>
                    <a:pt x="33" y="45"/>
                  </a:lnTo>
                  <a:lnTo>
                    <a:pt x="40" y="38"/>
                  </a:lnTo>
                  <a:lnTo>
                    <a:pt x="46" y="30"/>
                  </a:lnTo>
                  <a:lnTo>
                    <a:pt x="50" y="22"/>
                  </a:lnTo>
                  <a:lnTo>
                    <a:pt x="53" y="13"/>
                  </a:lnTo>
                  <a:lnTo>
                    <a:pt x="52" y="3"/>
                  </a:lnTo>
                  <a:lnTo>
                    <a:pt x="37" y="0"/>
                  </a:lnTo>
                  <a:lnTo>
                    <a:pt x="36" y="6"/>
                  </a:lnTo>
                  <a:lnTo>
                    <a:pt x="34" y="12"/>
                  </a:lnTo>
                  <a:lnTo>
                    <a:pt x="31" y="19"/>
                  </a:lnTo>
                  <a:lnTo>
                    <a:pt x="25" y="26"/>
                  </a:lnTo>
                  <a:lnTo>
                    <a:pt x="19" y="32"/>
                  </a:lnTo>
                  <a:lnTo>
                    <a:pt x="13" y="37"/>
                  </a:lnTo>
                  <a:lnTo>
                    <a:pt x="6" y="40"/>
                  </a:lnTo>
                  <a:lnTo>
                    <a:pt x="0" y="42"/>
                  </a:lnTo>
                  <a:lnTo>
                    <a:pt x="10" y="57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33" name="Freeform 130"/>
            <p:cNvSpPr>
              <a:spLocks/>
            </p:cNvSpPr>
            <p:nvPr/>
          </p:nvSpPr>
          <p:spPr bwMode="auto">
            <a:xfrm>
              <a:off x="3058" y="2011"/>
              <a:ext cx="13" cy="18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2" y="2"/>
                </a:cxn>
                <a:cxn ang="0">
                  <a:pos x="0" y="5"/>
                </a:cxn>
                <a:cxn ang="0">
                  <a:pos x="0" y="9"/>
                </a:cxn>
                <a:cxn ang="0">
                  <a:pos x="1" y="13"/>
                </a:cxn>
                <a:cxn ang="0">
                  <a:pos x="3" y="15"/>
                </a:cxn>
                <a:cxn ang="0">
                  <a:pos x="5" y="17"/>
                </a:cxn>
                <a:cxn ang="0">
                  <a:pos x="8" y="18"/>
                </a:cxn>
                <a:cxn ang="0">
                  <a:pos x="12" y="18"/>
                </a:cxn>
                <a:cxn ang="0">
                  <a:pos x="5" y="0"/>
                </a:cxn>
              </a:cxnLst>
              <a:rect l="0" t="0" r="r" b="b"/>
              <a:pathLst>
                <a:path w="13" h="19">
                  <a:moveTo>
                    <a:pt x="5" y="0"/>
                  </a:moveTo>
                  <a:lnTo>
                    <a:pt x="2" y="2"/>
                  </a:lnTo>
                  <a:lnTo>
                    <a:pt x="0" y="5"/>
                  </a:lnTo>
                  <a:lnTo>
                    <a:pt x="0" y="9"/>
                  </a:lnTo>
                  <a:lnTo>
                    <a:pt x="1" y="13"/>
                  </a:lnTo>
                  <a:lnTo>
                    <a:pt x="3" y="15"/>
                  </a:lnTo>
                  <a:lnTo>
                    <a:pt x="5" y="17"/>
                  </a:lnTo>
                  <a:lnTo>
                    <a:pt x="8" y="18"/>
                  </a:lnTo>
                  <a:lnTo>
                    <a:pt x="12" y="18"/>
                  </a:lnTo>
                  <a:lnTo>
                    <a:pt x="5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34" name="Freeform 131"/>
            <p:cNvSpPr>
              <a:spLocks/>
            </p:cNvSpPr>
            <p:nvPr/>
          </p:nvSpPr>
          <p:spPr bwMode="auto">
            <a:xfrm>
              <a:off x="2733" y="2233"/>
              <a:ext cx="19" cy="14"/>
            </a:xfrm>
            <a:custGeom>
              <a:avLst/>
              <a:gdLst/>
              <a:ahLst/>
              <a:cxnLst>
                <a:cxn ang="0">
                  <a:pos x="16" y="11"/>
                </a:cxn>
                <a:cxn ang="0">
                  <a:pos x="14" y="4"/>
                </a:cxn>
                <a:cxn ang="0">
                  <a:pos x="12" y="2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2" y="2"/>
                </a:cxn>
                <a:cxn ang="0">
                  <a:pos x="1" y="4"/>
                </a:cxn>
                <a:cxn ang="0">
                  <a:pos x="0" y="9"/>
                </a:cxn>
                <a:cxn ang="0">
                  <a:pos x="0" y="14"/>
                </a:cxn>
                <a:cxn ang="0">
                  <a:pos x="16" y="11"/>
                </a:cxn>
              </a:cxnLst>
              <a:rect l="0" t="0" r="r" b="b"/>
              <a:pathLst>
                <a:path w="17" h="15">
                  <a:moveTo>
                    <a:pt x="16" y="11"/>
                  </a:moveTo>
                  <a:lnTo>
                    <a:pt x="14" y="4"/>
                  </a:lnTo>
                  <a:lnTo>
                    <a:pt x="12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2" y="2"/>
                  </a:lnTo>
                  <a:lnTo>
                    <a:pt x="1" y="4"/>
                  </a:lnTo>
                  <a:lnTo>
                    <a:pt x="0" y="9"/>
                  </a:lnTo>
                  <a:lnTo>
                    <a:pt x="0" y="14"/>
                  </a:lnTo>
                  <a:lnTo>
                    <a:pt x="16" y="11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35" name="Freeform 132"/>
            <p:cNvSpPr>
              <a:spLocks/>
            </p:cNvSpPr>
            <p:nvPr/>
          </p:nvSpPr>
          <p:spPr bwMode="auto">
            <a:xfrm>
              <a:off x="2735" y="2240"/>
              <a:ext cx="116" cy="239"/>
            </a:xfrm>
            <a:custGeom>
              <a:avLst/>
              <a:gdLst/>
              <a:ahLst/>
              <a:cxnLst>
                <a:cxn ang="0">
                  <a:pos x="116" y="236"/>
                </a:cxn>
                <a:cxn ang="0">
                  <a:pos x="109" y="222"/>
                </a:cxn>
                <a:cxn ang="0">
                  <a:pos x="104" y="208"/>
                </a:cxn>
                <a:cxn ang="0">
                  <a:pos x="96" y="193"/>
                </a:cxn>
                <a:cxn ang="0">
                  <a:pos x="91" y="178"/>
                </a:cxn>
                <a:cxn ang="0">
                  <a:pos x="85" y="163"/>
                </a:cxn>
                <a:cxn ang="0">
                  <a:pos x="78" y="148"/>
                </a:cxn>
                <a:cxn ang="0">
                  <a:pos x="72" y="133"/>
                </a:cxn>
                <a:cxn ang="0">
                  <a:pos x="66" y="119"/>
                </a:cxn>
                <a:cxn ang="0">
                  <a:pos x="59" y="104"/>
                </a:cxn>
                <a:cxn ang="0">
                  <a:pos x="54" y="89"/>
                </a:cxn>
                <a:cxn ang="0">
                  <a:pos x="47" y="74"/>
                </a:cxn>
                <a:cxn ang="0">
                  <a:pos x="41" y="59"/>
                </a:cxn>
                <a:cxn ang="0">
                  <a:pos x="35" y="44"/>
                </a:cxn>
                <a:cxn ang="0">
                  <a:pos x="28" y="29"/>
                </a:cxn>
                <a:cxn ang="0">
                  <a:pos x="22" y="14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7" y="15"/>
                </a:cxn>
                <a:cxn ang="0">
                  <a:pos x="13" y="30"/>
                </a:cxn>
                <a:cxn ang="0">
                  <a:pos x="19" y="45"/>
                </a:cxn>
                <a:cxn ang="0">
                  <a:pos x="26" y="59"/>
                </a:cxn>
                <a:cxn ang="0">
                  <a:pos x="32" y="74"/>
                </a:cxn>
                <a:cxn ang="0">
                  <a:pos x="39" y="89"/>
                </a:cxn>
                <a:cxn ang="0">
                  <a:pos x="44" y="104"/>
                </a:cxn>
                <a:cxn ang="0">
                  <a:pos x="51" y="119"/>
                </a:cxn>
                <a:cxn ang="0">
                  <a:pos x="57" y="133"/>
                </a:cxn>
                <a:cxn ang="0">
                  <a:pos x="63" y="148"/>
                </a:cxn>
                <a:cxn ang="0">
                  <a:pos x="69" y="163"/>
                </a:cxn>
                <a:cxn ang="0">
                  <a:pos x="76" y="178"/>
                </a:cxn>
                <a:cxn ang="0">
                  <a:pos x="81" y="193"/>
                </a:cxn>
                <a:cxn ang="0">
                  <a:pos x="89" y="208"/>
                </a:cxn>
                <a:cxn ang="0">
                  <a:pos x="94" y="222"/>
                </a:cxn>
                <a:cxn ang="0">
                  <a:pos x="100" y="237"/>
                </a:cxn>
                <a:cxn ang="0">
                  <a:pos x="116" y="236"/>
                </a:cxn>
              </a:cxnLst>
              <a:rect l="0" t="0" r="r" b="b"/>
              <a:pathLst>
                <a:path w="117" h="238">
                  <a:moveTo>
                    <a:pt x="116" y="236"/>
                  </a:moveTo>
                  <a:lnTo>
                    <a:pt x="109" y="222"/>
                  </a:lnTo>
                  <a:lnTo>
                    <a:pt x="104" y="208"/>
                  </a:lnTo>
                  <a:lnTo>
                    <a:pt x="96" y="193"/>
                  </a:lnTo>
                  <a:lnTo>
                    <a:pt x="91" y="178"/>
                  </a:lnTo>
                  <a:lnTo>
                    <a:pt x="85" y="163"/>
                  </a:lnTo>
                  <a:lnTo>
                    <a:pt x="78" y="148"/>
                  </a:lnTo>
                  <a:lnTo>
                    <a:pt x="72" y="133"/>
                  </a:lnTo>
                  <a:lnTo>
                    <a:pt x="66" y="119"/>
                  </a:lnTo>
                  <a:lnTo>
                    <a:pt x="59" y="104"/>
                  </a:lnTo>
                  <a:lnTo>
                    <a:pt x="54" y="89"/>
                  </a:lnTo>
                  <a:lnTo>
                    <a:pt x="47" y="74"/>
                  </a:lnTo>
                  <a:lnTo>
                    <a:pt x="41" y="59"/>
                  </a:lnTo>
                  <a:lnTo>
                    <a:pt x="35" y="44"/>
                  </a:lnTo>
                  <a:lnTo>
                    <a:pt x="28" y="29"/>
                  </a:lnTo>
                  <a:lnTo>
                    <a:pt x="22" y="14"/>
                  </a:lnTo>
                  <a:lnTo>
                    <a:pt x="17" y="0"/>
                  </a:lnTo>
                  <a:lnTo>
                    <a:pt x="0" y="0"/>
                  </a:lnTo>
                  <a:lnTo>
                    <a:pt x="7" y="15"/>
                  </a:lnTo>
                  <a:lnTo>
                    <a:pt x="13" y="30"/>
                  </a:lnTo>
                  <a:lnTo>
                    <a:pt x="19" y="45"/>
                  </a:lnTo>
                  <a:lnTo>
                    <a:pt x="26" y="59"/>
                  </a:lnTo>
                  <a:lnTo>
                    <a:pt x="32" y="74"/>
                  </a:lnTo>
                  <a:lnTo>
                    <a:pt x="39" y="89"/>
                  </a:lnTo>
                  <a:lnTo>
                    <a:pt x="44" y="104"/>
                  </a:lnTo>
                  <a:lnTo>
                    <a:pt x="51" y="119"/>
                  </a:lnTo>
                  <a:lnTo>
                    <a:pt x="57" y="133"/>
                  </a:lnTo>
                  <a:lnTo>
                    <a:pt x="63" y="148"/>
                  </a:lnTo>
                  <a:lnTo>
                    <a:pt x="69" y="163"/>
                  </a:lnTo>
                  <a:lnTo>
                    <a:pt x="76" y="178"/>
                  </a:lnTo>
                  <a:lnTo>
                    <a:pt x="81" y="193"/>
                  </a:lnTo>
                  <a:lnTo>
                    <a:pt x="89" y="208"/>
                  </a:lnTo>
                  <a:lnTo>
                    <a:pt x="94" y="222"/>
                  </a:lnTo>
                  <a:lnTo>
                    <a:pt x="100" y="237"/>
                  </a:lnTo>
                  <a:lnTo>
                    <a:pt x="116" y="236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36" name="Freeform 133"/>
            <p:cNvSpPr>
              <a:spLocks/>
            </p:cNvSpPr>
            <p:nvPr/>
          </p:nvSpPr>
          <p:spPr bwMode="auto">
            <a:xfrm>
              <a:off x="2834" y="2477"/>
              <a:ext cx="17" cy="16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2" y="9"/>
                </a:cxn>
                <a:cxn ang="0">
                  <a:pos x="4" y="12"/>
                </a:cxn>
                <a:cxn ang="0">
                  <a:pos x="7" y="15"/>
                </a:cxn>
                <a:cxn ang="0">
                  <a:pos x="10" y="15"/>
                </a:cxn>
                <a:cxn ang="0">
                  <a:pos x="12" y="13"/>
                </a:cxn>
                <a:cxn ang="0">
                  <a:pos x="15" y="10"/>
                </a:cxn>
                <a:cxn ang="0">
                  <a:pos x="16" y="5"/>
                </a:cxn>
                <a:cxn ang="0">
                  <a:pos x="15" y="0"/>
                </a:cxn>
                <a:cxn ang="0">
                  <a:pos x="0" y="4"/>
                </a:cxn>
              </a:cxnLst>
              <a:rect l="0" t="0" r="r" b="b"/>
              <a:pathLst>
                <a:path w="17" h="16">
                  <a:moveTo>
                    <a:pt x="0" y="4"/>
                  </a:moveTo>
                  <a:lnTo>
                    <a:pt x="2" y="9"/>
                  </a:lnTo>
                  <a:lnTo>
                    <a:pt x="4" y="12"/>
                  </a:lnTo>
                  <a:lnTo>
                    <a:pt x="7" y="15"/>
                  </a:lnTo>
                  <a:lnTo>
                    <a:pt x="10" y="15"/>
                  </a:lnTo>
                  <a:lnTo>
                    <a:pt x="12" y="13"/>
                  </a:lnTo>
                  <a:lnTo>
                    <a:pt x="15" y="10"/>
                  </a:lnTo>
                  <a:lnTo>
                    <a:pt x="16" y="5"/>
                  </a:lnTo>
                  <a:lnTo>
                    <a:pt x="15" y="0"/>
                  </a:lnTo>
                  <a:lnTo>
                    <a:pt x="0" y="4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37" name="Freeform 134"/>
            <p:cNvSpPr>
              <a:spLocks/>
            </p:cNvSpPr>
            <p:nvPr/>
          </p:nvSpPr>
          <p:spPr bwMode="auto">
            <a:xfrm>
              <a:off x="2505" y="2088"/>
              <a:ext cx="17" cy="16"/>
            </a:xfrm>
            <a:custGeom>
              <a:avLst/>
              <a:gdLst/>
              <a:ahLst/>
              <a:cxnLst>
                <a:cxn ang="0">
                  <a:pos x="16" y="8"/>
                </a:cxn>
                <a:cxn ang="0">
                  <a:pos x="14" y="2"/>
                </a:cxn>
                <a:cxn ang="0">
                  <a:pos x="11" y="0"/>
                </a:cxn>
                <a:cxn ang="0">
                  <a:pos x="7" y="0"/>
                </a:cxn>
                <a:cxn ang="0">
                  <a:pos x="4" y="1"/>
                </a:cxn>
                <a:cxn ang="0">
                  <a:pos x="2" y="1"/>
                </a:cxn>
                <a:cxn ang="0">
                  <a:pos x="1" y="4"/>
                </a:cxn>
                <a:cxn ang="0">
                  <a:pos x="0" y="9"/>
                </a:cxn>
                <a:cxn ang="0">
                  <a:pos x="2" y="14"/>
                </a:cxn>
                <a:cxn ang="0">
                  <a:pos x="16" y="8"/>
                </a:cxn>
              </a:cxnLst>
              <a:rect l="0" t="0" r="r" b="b"/>
              <a:pathLst>
                <a:path w="17" h="15">
                  <a:moveTo>
                    <a:pt x="16" y="8"/>
                  </a:moveTo>
                  <a:lnTo>
                    <a:pt x="14" y="2"/>
                  </a:lnTo>
                  <a:lnTo>
                    <a:pt x="11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2" y="1"/>
                  </a:lnTo>
                  <a:lnTo>
                    <a:pt x="1" y="4"/>
                  </a:lnTo>
                  <a:lnTo>
                    <a:pt x="0" y="9"/>
                  </a:lnTo>
                  <a:lnTo>
                    <a:pt x="2" y="14"/>
                  </a:lnTo>
                  <a:lnTo>
                    <a:pt x="16" y="8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38" name="Freeform 135"/>
            <p:cNvSpPr>
              <a:spLocks/>
            </p:cNvSpPr>
            <p:nvPr/>
          </p:nvSpPr>
          <p:spPr bwMode="auto">
            <a:xfrm>
              <a:off x="2507" y="2095"/>
              <a:ext cx="264" cy="470"/>
            </a:xfrm>
            <a:custGeom>
              <a:avLst/>
              <a:gdLst/>
              <a:ahLst/>
              <a:cxnLst>
                <a:cxn ang="0">
                  <a:pos x="257" y="452"/>
                </a:cxn>
                <a:cxn ang="0">
                  <a:pos x="243" y="423"/>
                </a:cxn>
                <a:cxn ang="0">
                  <a:pos x="229" y="393"/>
                </a:cxn>
                <a:cxn ang="0">
                  <a:pos x="215" y="363"/>
                </a:cxn>
                <a:cxn ang="0">
                  <a:pos x="201" y="334"/>
                </a:cxn>
                <a:cxn ang="0">
                  <a:pos x="186" y="305"/>
                </a:cxn>
                <a:cxn ang="0">
                  <a:pos x="171" y="275"/>
                </a:cxn>
                <a:cxn ang="0">
                  <a:pos x="155" y="247"/>
                </a:cxn>
                <a:cxn ang="0">
                  <a:pos x="140" y="218"/>
                </a:cxn>
                <a:cxn ang="0">
                  <a:pos x="124" y="188"/>
                </a:cxn>
                <a:cxn ang="0">
                  <a:pos x="108" y="160"/>
                </a:cxn>
                <a:cxn ang="0">
                  <a:pos x="92" y="131"/>
                </a:cxn>
                <a:cxn ang="0">
                  <a:pos x="75" y="101"/>
                </a:cxn>
                <a:cxn ang="0">
                  <a:pos x="58" y="73"/>
                </a:cxn>
                <a:cxn ang="0">
                  <a:pos x="41" y="43"/>
                </a:cxn>
                <a:cxn ang="0">
                  <a:pos x="24" y="14"/>
                </a:cxn>
                <a:cxn ang="0">
                  <a:pos x="0" y="3"/>
                </a:cxn>
                <a:cxn ang="0">
                  <a:pos x="18" y="32"/>
                </a:cxn>
                <a:cxn ang="0">
                  <a:pos x="36" y="61"/>
                </a:cxn>
                <a:cxn ang="0">
                  <a:pos x="52" y="90"/>
                </a:cxn>
                <a:cxn ang="0">
                  <a:pos x="69" y="118"/>
                </a:cxn>
                <a:cxn ang="0">
                  <a:pos x="86" y="147"/>
                </a:cxn>
                <a:cxn ang="0">
                  <a:pos x="102" y="177"/>
                </a:cxn>
                <a:cxn ang="0">
                  <a:pos x="117" y="205"/>
                </a:cxn>
                <a:cxn ang="0">
                  <a:pos x="133" y="234"/>
                </a:cxn>
                <a:cxn ang="0">
                  <a:pos x="148" y="263"/>
                </a:cxn>
                <a:cxn ang="0">
                  <a:pos x="163" y="292"/>
                </a:cxn>
                <a:cxn ang="0">
                  <a:pos x="178" y="322"/>
                </a:cxn>
                <a:cxn ang="0">
                  <a:pos x="193" y="351"/>
                </a:cxn>
                <a:cxn ang="0">
                  <a:pos x="208" y="379"/>
                </a:cxn>
                <a:cxn ang="0">
                  <a:pos x="221" y="409"/>
                </a:cxn>
                <a:cxn ang="0">
                  <a:pos x="235" y="439"/>
                </a:cxn>
                <a:cxn ang="0">
                  <a:pos x="249" y="468"/>
                </a:cxn>
              </a:cxnLst>
              <a:rect l="0" t="0" r="r" b="b"/>
              <a:pathLst>
                <a:path w="264" h="469">
                  <a:moveTo>
                    <a:pt x="263" y="467"/>
                  </a:moveTo>
                  <a:lnTo>
                    <a:pt x="257" y="452"/>
                  </a:lnTo>
                  <a:lnTo>
                    <a:pt x="250" y="438"/>
                  </a:lnTo>
                  <a:lnTo>
                    <a:pt x="243" y="423"/>
                  </a:lnTo>
                  <a:lnTo>
                    <a:pt x="237" y="408"/>
                  </a:lnTo>
                  <a:lnTo>
                    <a:pt x="229" y="393"/>
                  </a:lnTo>
                  <a:lnTo>
                    <a:pt x="222" y="378"/>
                  </a:lnTo>
                  <a:lnTo>
                    <a:pt x="215" y="363"/>
                  </a:lnTo>
                  <a:lnTo>
                    <a:pt x="208" y="348"/>
                  </a:lnTo>
                  <a:lnTo>
                    <a:pt x="201" y="334"/>
                  </a:lnTo>
                  <a:lnTo>
                    <a:pt x="193" y="320"/>
                  </a:lnTo>
                  <a:lnTo>
                    <a:pt x="186" y="305"/>
                  </a:lnTo>
                  <a:lnTo>
                    <a:pt x="179" y="290"/>
                  </a:lnTo>
                  <a:lnTo>
                    <a:pt x="171" y="275"/>
                  </a:lnTo>
                  <a:lnTo>
                    <a:pt x="163" y="261"/>
                  </a:lnTo>
                  <a:lnTo>
                    <a:pt x="155" y="247"/>
                  </a:lnTo>
                  <a:lnTo>
                    <a:pt x="147" y="232"/>
                  </a:lnTo>
                  <a:lnTo>
                    <a:pt x="140" y="218"/>
                  </a:lnTo>
                  <a:lnTo>
                    <a:pt x="132" y="203"/>
                  </a:lnTo>
                  <a:lnTo>
                    <a:pt x="124" y="188"/>
                  </a:lnTo>
                  <a:lnTo>
                    <a:pt x="117" y="174"/>
                  </a:lnTo>
                  <a:lnTo>
                    <a:pt x="108" y="160"/>
                  </a:lnTo>
                  <a:lnTo>
                    <a:pt x="100" y="145"/>
                  </a:lnTo>
                  <a:lnTo>
                    <a:pt x="92" y="131"/>
                  </a:lnTo>
                  <a:lnTo>
                    <a:pt x="83" y="115"/>
                  </a:lnTo>
                  <a:lnTo>
                    <a:pt x="75" y="101"/>
                  </a:lnTo>
                  <a:lnTo>
                    <a:pt x="67" y="87"/>
                  </a:lnTo>
                  <a:lnTo>
                    <a:pt x="58" y="73"/>
                  </a:lnTo>
                  <a:lnTo>
                    <a:pt x="50" y="58"/>
                  </a:lnTo>
                  <a:lnTo>
                    <a:pt x="41" y="43"/>
                  </a:lnTo>
                  <a:lnTo>
                    <a:pt x="32" y="29"/>
                  </a:lnTo>
                  <a:lnTo>
                    <a:pt x="24" y="14"/>
                  </a:lnTo>
                  <a:lnTo>
                    <a:pt x="13" y="0"/>
                  </a:lnTo>
                  <a:lnTo>
                    <a:pt x="0" y="3"/>
                  </a:lnTo>
                  <a:lnTo>
                    <a:pt x="10" y="18"/>
                  </a:lnTo>
                  <a:lnTo>
                    <a:pt x="18" y="32"/>
                  </a:lnTo>
                  <a:lnTo>
                    <a:pt x="27" y="47"/>
                  </a:lnTo>
                  <a:lnTo>
                    <a:pt x="36" y="61"/>
                  </a:lnTo>
                  <a:lnTo>
                    <a:pt x="44" y="76"/>
                  </a:lnTo>
                  <a:lnTo>
                    <a:pt x="52" y="90"/>
                  </a:lnTo>
                  <a:lnTo>
                    <a:pt x="61" y="104"/>
                  </a:lnTo>
                  <a:lnTo>
                    <a:pt x="69" y="118"/>
                  </a:lnTo>
                  <a:lnTo>
                    <a:pt x="78" y="133"/>
                  </a:lnTo>
                  <a:lnTo>
                    <a:pt x="86" y="147"/>
                  </a:lnTo>
                  <a:lnTo>
                    <a:pt x="94" y="163"/>
                  </a:lnTo>
                  <a:lnTo>
                    <a:pt x="102" y="177"/>
                  </a:lnTo>
                  <a:lnTo>
                    <a:pt x="110" y="191"/>
                  </a:lnTo>
                  <a:lnTo>
                    <a:pt x="117" y="205"/>
                  </a:lnTo>
                  <a:lnTo>
                    <a:pt x="126" y="219"/>
                  </a:lnTo>
                  <a:lnTo>
                    <a:pt x="133" y="234"/>
                  </a:lnTo>
                  <a:lnTo>
                    <a:pt x="141" y="250"/>
                  </a:lnTo>
                  <a:lnTo>
                    <a:pt x="148" y="263"/>
                  </a:lnTo>
                  <a:lnTo>
                    <a:pt x="156" y="277"/>
                  </a:lnTo>
                  <a:lnTo>
                    <a:pt x="163" y="292"/>
                  </a:lnTo>
                  <a:lnTo>
                    <a:pt x="171" y="307"/>
                  </a:lnTo>
                  <a:lnTo>
                    <a:pt x="178" y="322"/>
                  </a:lnTo>
                  <a:lnTo>
                    <a:pt x="186" y="337"/>
                  </a:lnTo>
                  <a:lnTo>
                    <a:pt x="193" y="351"/>
                  </a:lnTo>
                  <a:lnTo>
                    <a:pt x="200" y="365"/>
                  </a:lnTo>
                  <a:lnTo>
                    <a:pt x="208" y="379"/>
                  </a:lnTo>
                  <a:lnTo>
                    <a:pt x="214" y="394"/>
                  </a:lnTo>
                  <a:lnTo>
                    <a:pt x="221" y="409"/>
                  </a:lnTo>
                  <a:lnTo>
                    <a:pt x="228" y="424"/>
                  </a:lnTo>
                  <a:lnTo>
                    <a:pt x="235" y="439"/>
                  </a:lnTo>
                  <a:lnTo>
                    <a:pt x="243" y="453"/>
                  </a:lnTo>
                  <a:lnTo>
                    <a:pt x="249" y="468"/>
                  </a:lnTo>
                  <a:lnTo>
                    <a:pt x="263" y="467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39" name="Freeform 136"/>
            <p:cNvSpPr>
              <a:spLocks/>
            </p:cNvSpPr>
            <p:nvPr/>
          </p:nvSpPr>
          <p:spPr bwMode="auto">
            <a:xfrm>
              <a:off x="2755" y="2563"/>
              <a:ext cx="19" cy="1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2" y="8"/>
                </a:cxn>
                <a:cxn ang="0">
                  <a:pos x="5" y="12"/>
                </a:cxn>
                <a:cxn ang="0">
                  <a:pos x="9" y="14"/>
                </a:cxn>
                <a:cxn ang="0">
                  <a:pos x="11" y="12"/>
                </a:cxn>
                <a:cxn ang="0">
                  <a:pos x="14" y="11"/>
                </a:cxn>
                <a:cxn ang="0">
                  <a:pos x="16" y="9"/>
                </a:cxn>
                <a:cxn ang="0">
                  <a:pos x="17" y="4"/>
                </a:cxn>
                <a:cxn ang="0">
                  <a:pos x="16" y="0"/>
                </a:cxn>
                <a:cxn ang="0">
                  <a:pos x="0" y="4"/>
                </a:cxn>
              </a:cxnLst>
              <a:rect l="0" t="0" r="r" b="b"/>
              <a:pathLst>
                <a:path w="18" h="15">
                  <a:moveTo>
                    <a:pt x="0" y="4"/>
                  </a:moveTo>
                  <a:lnTo>
                    <a:pt x="2" y="8"/>
                  </a:lnTo>
                  <a:lnTo>
                    <a:pt x="5" y="12"/>
                  </a:lnTo>
                  <a:lnTo>
                    <a:pt x="9" y="14"/>
                  </a:lnTo>
                  <a:lnTo>
                    <a:pt x="11" y="12"/>
                  </a:lnTo>
                  <a:lnTo>
                    <a:pt x="14" y="11"/>
                  </a:lnTo>
                  <a:lnTo>
                    <a:pt x="16" y="9"/>
                  </a:lnTo>
                  <a:lnTo>
                    <a:pt x="17" y="4"/>
                  </a:lnTo>
                  <a:lnTo>
                    <a:pt x="16" y="0"/>
                  </a:lnTo>
                  <a:lnTo>
                    <a:pt x="0" y="4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40" name="Freeform 137"/>
            <p:cNvSpPr>
              <a:spLocks/>
            </p:cNvSpPr>
            <p:nvPr/>
          </p:nvSpPr>
          <p:spPr bwMode="auto">
            <a:xfrm>
              <a:off x="2413" y="2136"/>
              <a:ext cx="17" cy="14"/>
            </a:xfrm>
            <a:custGeom>
              <a:avLst/>
              <a:gdLst/>
              <a:ahLst/>
              <a:cxnLst>
                <a:cxn ang="0">
                  <a:pos x="16" y="8"/>
                </a:cxn>
                <a:cxn ang="0">
                  <a:pos x="14" y="4"/>
                </a:cxn>
                <a:cxn ang="0">
                  <a:pos x="11" y="1"/>
                </a:cxn>
                <a:cxn ang="0">
                  <a:pos x="7" y="0"/>
                </a:cxn>
                <a:cxn ang="0">
                  <a:pos x="4" y="0"/>
                </a:cxn>
                <a:cxn ang="0">
                  <a:pos x="2" y="2"/>
                </a:cxn>
                <a:cxn ang="0">
                  <a:pos x="0" y="4"/>
                </a:cxn>
                <a:cxn ang="0">
                  <a:pos x="0" y="11"/>
                </a:cxn>
                <a:cxn ang="0">
                  <a:pos x="1" y="14"/>
                </a:cxn>
                <a:cxn ang="0">
                  <a:pos x="16" y="8"/>
                </a:cxn>
              </a:cxnLst>
              <a:rect l="0" t="0" r="r" b="b"/>
              <a:pathLst>
                <a:path w="17" h="15">
                  <a:moveTo>
                    <a:pt x="16" y="8"/>
                  </a:moveTo>
                  <a:lnTo>
                    <a:pt x="14" y="4"/>
                  </a:lnTo>
                  <a:lnTo>
                    <a:pt x="11" y="1"/>
                  </a:lnTo>
                  <a:lnTo>
                    <a:pt x="7" y="0"/>
                  </a:lnTo>
                  <a:lnTo>
                    <a:pt x="4" y="0"/>
                  </a:lnTo>
                  <a:lnTo>
                    <a:pt x="2" y="2"/>
                  </a:lnTo>
                  <a:lnTo>
                    <a:pt x="0" y="4"/>
                  </a:lnTo>
                  <a:lnTo>
                    <a:pt x="0" y="11"/>
                  </a:lnTo>
                  <a:lnTo>
                    <a:pt x="1" y="14"/>
                  </a:lnTo>
                  <a:lnTo>
                    <a:pt x="16" y="8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41" name="Freeform 138"/>
            <p:cNvSpPr>
              <a:spLocks/>
            </p:cNvSpPr>
            <p:nvPr/>
          </p:nvSpPr>
          <p:spPr bwMode="auto">
            <a:xfrm>
              <a:off x="2417" y="2138"/>
              <a:ext cx="252" cy="538"/>
            </a:xfrm>
            <a:custGeom>
              <a:avLst/>
              <a:gdLst/>
              <a:ahLst/>
              <a:cxnLst>
                <a:cxn ang="0">
                  <a:pos x="247" y="521"/>
                </a:cxn>
                <a:cxn ang="0">
                  <a:pos x="236" y="487"/>
                </a:cxn>
                <a:cxn ang="0">
                  <a:pos x="224" y="453"/>
                </a:cxn>
                <a:cxn ang="0">
                  <a:pos x="212" y="419"/>
                </a:cxn>
                <a:cxn ang="0">
                  <a:pos x="200" y="385"/>
                </a:cxn>
                <a:cxn ang="0">
                  <a:pos x="187" y="352"/>
                </a:cxn>
                <a:cxn ang="0">
                  <a:pos x="173" y="319"/>
                </a:cxn>
                <a:cxn ang="0">
                  <a:pos x="159" y="285"/>
                </a:cxn>
                <a:cxn ang="0">
                  <a:pos x="145" y="252"/>
                </a:cxn>
                <a:cxn ang="0">
                  <a:pos x="130" y="219"/>
                </a:cxn>
                <a:cxn ang="0">
                  <a:pos x="114" y="186"/>
                </a:cxn>
                <a:cxn ang="0">
                  <a:pos x="98" y="153"/>
                </a:cxn>
                <a:cxn ang="0">
                  <a:pos x="80" y="119"/>
                </a:cxn>
                <a:cxn ang="0">
                  <a:pos x="63" y="85"/>
                </a:cxn>
                <a:cxn ang="0">
                  <a:pos x="44" y="52"/>
                </a:cxn>
                <a:cxn ang="0">
                  <a:pos x="24" y="18"/>
                </a:cxn>
                <a:cxn ang="0">
                  <a:pos x="0" y="3"/>
                </a:cxn>
                <a:cxn ang="0">
                  <a:pos x="19" y="37"/>
                </a:cxn>
                <a:cxn ang="0">
                  <a:pos x="39" y="71"/>
                </a:cxn>
                <a:cxn ang="0">
                  <a:pos x="57" y="104"/>
                </a:cxn>
                <a:cxn ang="0">
                  <a:pos x="75" y="138"/>
                </a:cxn>
                <a:cxn ang="0">
                  <a:pos x="90" y="170"/>
                </a:cxn>
                <a:cxn ang="0">
                  <a:pos x="107" y="204"/>
                </a:cxn>
                <a:cxn ang="0">
                  <a:pos x="122" y="237"/>
                </a:cxn>
                <a:cxn ang="0">
                  <a:pos x="137" y="270"/>
                </a:cxn>
                <a:cxn ang="0">
                  <a:pos x="151" y="302"/>
                </a:cxn>
                <a:cxn ang="0">
                  <a:pos x="164" y="336"/>
                </a:cxn>
                <a:cxn ang="0">
                  <a:pos x="178" y="369"/>
                </a:cxn>
                <a:cxn ang="0">
                  <a:pos x="190" y="401"/>
                </a:cxn>
                <a:cxn ang="0">
                  <a:pos x="202" y="435"/>
                </a:cxn>
                <a:cxn ang="0">
                  <a:pos x="214" y="469"/>
                </a:cxn>
                <a:cxn ang="0">
                  <a:pos x="226" y="503"/>
                </a:cxn>
                <a:cxn ang="0">
                  <a:pos x="237" y="537"/>
                </a:cxn>
              </a:cxnLst>
              <a:rect l="0" t="0" r="r" b="b"/>
              <a:pathLst>
                <a:path w="253" h="539">
                  <a:moveTo>
                    <a:pt x="252" y="538"/>
                  </a:moveTo>
                  <a:lnTo>
                    <a:pt x="247" y="521"/>
                  </a:lnTo>
                  <a:lnTo>
                    <a:pt x="242" y="503"/>
                  </a:lnTo>
                  <a:lnTo>
                    <a:pt x="236" y="487"/>
                  </a:lnTo>
                  <a:lnTo>
                    <a:pt x="231" y="470"/>
                  </a:lnTo>
                  <a:lnTo>
                    <a:pt x="224" y="453"/>
                  </a:lnTo>
                  <a:lnTo>
                    <a:pt x="218" y="436"/>
                  </a:lnTo>
                  <a:lnTo>
                    <a:pt x="212" y="419"/>
                  </a:lnTo>
                  <a:lnTo>
                    <a:pt x="205" y="402"/>
                  </a:lnTo>
                  <a:lnTo>
                    <a:pt x="200" y="385"/>
                  </a:lnTo>
                  <a:lnTo>
                    <a:pt x="194" y="369"/>
                  </a:lnTo>
                  <a:lnTo>
                    <a:pt x="187" y="352"/>
                  </a:lnTo>
                  <a:lnTo>
                    <a:pt x="180" y="336"/>
                  </a:lnTo>
                  <a:lnTo>
                    <a:pt x="173" y="319"/>
                  </a:lnTo>
                  <a:lnTo>
                    <a:pt x="166" y="302"/>
                  </a:lnTo>
                  <a:lnTo>
                    <a:pt x="159" y="285"/>
                  </a:lnTo>
                  <a:lnTo>
                    <a:pt x="153" y="269"/>
                  </a:lnTo>
                  <a:lnTo>
                    <a:pt x="145" y="252"/>
                  </a:lnTo>
                  <a:lnTo>
                    <a:pt x="136" y="235"/>
                  </a:lnTo>
                  <a:lnTo>
                    <a:pt x="130" y="219"/>
                  </a:lnTo>
                  <a:lnTo>
                    <a:pt x="122" y="202"/>
                  </a:lnTo>
                  <a:lnTo>
                    <a:pt x="114" y="186"/>
                  </a:lnTo>
                  <a:lnTo>
                    <a:pt x="105" y="169"/>
                  </a:lnTo>
                  <a:lnTo>
                    <a:pt x="98" y="153"/>
                  </a:lnTo>
                  <a:lnTo>
                    <a:pt x="89" y="136"/>
                  </a:lnTo>
                  <a:lnTo>
                    <a:pt x="80" y="119"/>
                  </a:lnTo>
                  <a:lnTo>
                    <a:pt x="72" y="102"/>
                  </a:lnTo>
                  <a:lnTo>
                    <a:pt x="63" y="85"/>
                  </a:lnTo>
                  <a:lnTo>
                    <a:pt x="53" y="68"/>
                  </a:lnTo>
                  <a:lnTo>
                    <a:pt x="44" y="52"/>
                  </a:lnTo>
                  <a:lnTo>
                    <a:pt x="34" y="35"/>
                  </a:lnTo>
                  <a:lnTo>
                    <a:pt x="24" y="18"/>
                  </a:lnTo>
                  <a:lnTo>
                    <a:pt x="14" y="0"/>
                  </a:lnTo>
                  <a:lnTo>
                    <a:pt x="0" y="3"/>
                  </a:lnTo>
                  <a:lnTo>
                    <a:pt x="10" y="20"/>
                  </a:lnTo>
                  <a:lnTo>
                    <a:pt x="19" y="37"/>
                  </a:lnTo>
                  <a:lnTo>
                    <a:pt x="29" y="54"/>
                  </a:lnTo>
                  <a:lnTo>
                    <a:pt x="39" y="71"/>
                  </a:lnTo>
                  <a:lnTo>
                    <a:pt x="48" y="88"/>
                  </a:lnTo>
                  <a:lnTo>
                    <a:pt x="57" y="104"/>
                  </a:lnTo>
                  <a:lnTo>
                    <a:pt x="66" y="122"/>
                  </a:lnTo>
                  <a:lnTo>
                    <a:pt x="75" y="138"/>
                  </a:lnTo>
                  <a:lnTo>
                    <a:pt x="82" y="154"/>
                  </a:lnTo>
                  <a:lnTo>
                    <a:pt x="90" y="170"/>
                  </a:lnTo>
                  <a:lnTo>
                    <a:pt x="99" y="187"/>
                  </a:lnTo>
                  <a:lnTo>
                    <a:pt x="107" y="204"/>
                  </a:lnTo>
                  <a:lnTo>
                    <a:pt x="114" y="220"/>
                  </a:lnTo>
                  <a:lnTo>
                    <a:pt x="122" y="237"/>
                  </a:lnTo>
                  <a:lnTo>
                    <a:pt x="130" y="253"/>
                  </a:lnTo>
                  <a:lnTo>
                    <a:pt x="137" y="270"/>
                  </a:lnTo>
                  <a:lnTo>
                    <a:pt x="144" y="286"/>
                  </a:lnTo>
                  <a:lnTo>
                    <a:pt x="151" y="302"/>
                  </a:lnTo>
                  <a:lnTo>
                    <a:pt x="158" y="319"/>
                  </a:lnTo>
                  <a:lnTo>
                    <a:pt x="164" y="336"/>
                  </a:lnTo>
                  <a:lnTo>
                    <a:pt x="171" y="352"/>
                  </a:lnTo>
                  <a:lnTo>
                    <a:pt x="178" y="369"/>
                  </a:lnTo>
                  <a:lnTo>
                    <a:pt x="184" y="385"/>
                  </a:lnTo>
                  <a:lnTo>
                    <a:pt x="190" y="401"/>
                  </a:lnTo>
                  <a:lnTo>
                    <a:pt x="197" y="419"/>
                  </a:lnTo>
                  <a:lnTo>
                    <a:pt x="202" y="435"/>
                  </a:lnTo>
                  <a:lnTo>
                    <a:pt x="209" y="452"/>
                  </a:lnTo>
                  <a:lnTo>
                    <a:pt x="214" y="469"/>
                  </a:lnTo>
                  <a:lnTo>
                    <a:pt x="220" y="486"/>
                  </a:lnTo>
                  <a:lnTo>
                    <a:pt x="226" y="503"/>
                  </a:lnTo>
                  <a:lnTo>
                    <a:pt x="232" y="519"/>
                  </a:lnTo>
                  <a:lnTo>
                    <a:pt x="237" y="537"/>
                  </a:lnTo>
                  <a:lnTo>
                    <a:pt x="252" y="538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42" name="Freeform 139"/>
            <p:cNvSpPr>
              <a:spLocks/>
            </p:cNvSpPr>
            <p:nvPr/>
          </p:nvSpPr>
          <p:spPr bwMode="auto">
            <a:xfrm>
              <a:off x="2651" y="2677"/>
              <a:ext cx="17" cy="16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2" y="7"/>
                </a:cxn>
                <a:cxn ang="0">
                  <a:pos x="4" y="11"/>
                </a:cxn>
                <a:cxn ang="0">
                  <a:pos x="7" y="12"/>
                </a:cxn>
                <a:cxn ang="0">
                  <a:pos x="11" y="14"/>
                </a:cxn>
                <a:cxn ang="0">
                  <a:pos x="14" y="12"/>
                </a:cxn>
                <a:cxn ang="0">
                  <a:pos x="16" y="9"/>
                </a:cxn>
                <a:cxn ang="0">
                  <a:pos x="17" y="6"/>
                </a:cxn>
                <a:cxn ang="0">
                  <a:pos x="17" y="0"/>
                </a:cxn>
                <a:cxn ang="0">
                  <a:pos x="0" y="1"/>
                </a:cxn>
              </a:cxnLst>
              <a:rect l="0" t="0" r="r" b="b"/>
              <a:pathLst>
                <a:path w="18" h="15">
                  <a:moveTo>
                    <a:pt x="0" y="1"/>
                  </a:moveTo>
                  <a:lnTo>
                    <a:pt x="2" y="7"/>
                  </a:lnTo>
                  <a:lnTo>
                    <a:pt x="4" y="11"/>
                  </a:lnTo>
                  <a:lnTo>
                    <a:pt x="7" y="12"/>
                  </a:lnTo>
                  <a:lnTo>
                    <a:pt x="11" y="14"/>
                  </a:lnTo>
                  <a:lnTo>
                    <a:pt x="14" y="12"/>
                  </a:lnTo>
                  <a:lnTo>
                    <a:pt x="16" y="9"/>
                  </a:lnTo>
                  <a:lnTo>
                    <a:pt x="17" y="6"/>
                  </a:lnTo>
                  <a:lnTo>
                    <a:pt x="17" y="0"/>
                  </a:lnTo>
                  <a:lnTo>
                    <a:pt x="0" y="1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43" name="Freeform 140"/>
            <p:cNvSpPr>
              <a:spLocks/>
            </p:cNvSpPr>
            <p:nvPr/>
          </p:nvSpPr>
          <p:spPr bwMode="auto">
            <a:xfrm>
              <a:off x="2365" y="2297"/>
              <a:ext cx="19" cy="14"/>
            </a:xfrm>
            <a:custGeom>
              <a:avLst/>
              <a:gdLst/>
              <a:ahLst/>
              <a:cxnLst>
                <a:cxn ang="0">
                  <a:pos x="16" y="7"/>
                </a:cxn>
                <a:cxn ang="0">
                  <a:pos x="14" y="2"/>
                </a:cxn>
                <a:cxn ang="0">
                  <a:pos x="11" y="1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2" y="2"/>
                </a:cxn>
                <a:cxn ang="0">
                  <a:pos x="0" y="5"/>
                </a:cxn>
                <a:cxn ang="0">
                  <a:pos x="1" y="9"/>
                </a:cxn>
                <a:cxn ang="0">
                  <a:pos x="2" y="14"/>
                </a:cxn>
                <a:cxn ang="0">
                  <a:pos x="16" y="7"/>
                </a:cxn>
              </a:cxnLst>
              <a:rect l="0" t="0" r="r" b="b"/>
              <a:pathLst>
                <a:path w="17" h="15">
                  <a:moveTo>
                    <a:pt x="16" y="7"/>
                  </a:moveTo>
                  <a:lnTo>
                    <a:pt x="14" y="2"/>
                  </a:lnTo>
                  <a:lnTo>
                    <a:pt x="11" y="1"/>
                  </a:lnTo>
                  <a:lnTo>
                    <a:pt x="7" y="0"/>
                  </a:lnTo>
                  <a:lnTo>
                    <a:pt x="5" y="1"/>
                  </a:lnTo>
                  <a:lnTo>
                    <a:pt x="2" y="2"/>
                  </a:lnTo>
                  <a:lnTo>
                    <a:pt x="0" y="5"/>
                  </a:lnTo>
                  <a:lnTo>
                    <a:pt x="1" y="9"/>
                  </a:lnTo>
                  <a:lnTo>
                    <a:pt x="2" y="14"/>
                  </a:lnTo>
                  <a:lnTo>
                    <a:pt x="16" y="7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44" name="Freeform 141"/>
            <p:cNvSpPr>
              <a:spLocks/>
            </p:cNvSpPr>
            <p:nvPr/>
          </p:nvSpPr>
          <p:spPr bwMode="auto">
            <a:xfrm>
              <a:off x="2370" y="2302"/>
              <a:ext cx="234" cy="445"/>
            </a:xfrm>
            <a:custGeom>
              <a:avLst/>
              <a:gdLst/>
              <a:ahLst/>
              <a:cxnLst>
                <a:cxn ang="0">
                  <a:pos x="228" y="430"/>
                </a:cxn>
                <a:cxn ang="0">
                  <a:pos x="219" y="402"/>
                </a:cxn>
                <a:cxn ang="0">
                  <a:pos x="208" y="375"/>
                </a:cxn>
                <a:cxn ang="0">
                  <a:pos x="198" y="347"/>
                </a:cxn>
                <a:cxn ang="0">
                  <a:pos x="186" y="318"/>
                </a:cxn>
                <a:cxn ang="0">
                  <a:pos x="174" y="292"/>
                </a:cxn>
                <a:cxn ang="0">
                  <a:pos x="161" y="264"/>
                </a:cxn>
                <a:cxn ang="0">
                  <a:pos x="148" y="237"/>
                </a:cxn>
                <a:cxn ang="0">
                  <a:pos x="136" y="208"/>
                </a:cxn>
                <a:cxn ang="0">
                  <a:pos x="121" y="180"/>
                </a:cxn>
                <a:cxn ang="0">
                  <a:pos x="106" y="152"/>
                </a:cxn>
                <a:cxn ang="0">
                  <a:pos x="91" y="125"/>
                </a:cxn>
                <a:cxn ang="0">
                  <a:pos x="75" y="97"/>
                </a:cxn>
                <a:cxn ang="0">
                  <a:pos x="59" y="70"/>
                </a:cxn>
                <a:cxn ang="0">
                  <a:pos x="41" y="42"/>
                </a:cxn>
                <a:cxn ang="0">
                  <a:pos x="22" y="14"/>
                </a:cxn>
                <a:cxn ang="0">
                  <a:pos x="0" y="5"/>
                </a:cxn>
                <a:cxn ang="0">
                  <a:pos x="18" y="33"/>
                </a:cxn>
                <a:cxn ang="0">
                  <a:pos x="36" y="60"/>
                </a:cxn>
                <a:cxn ang="0">
                  <a:pos x="53" y="87"/>
                </a:cxn>
                <a:cxn ang="0">
                  <a:pos x="69" y="114"/>
                </a:cxn>
                <a:cxn ang="0">
                  <a:pos x="85" y="142"/>
                </a:cxn>
                <a:cxn ang="0">
                  <a:pos x="99" y="168"/>
                </a:cxn>
                <a:cxn ang="0">
                  <a:pos x="114" y="196"/>
                </a:cxn>
                <a:cxn ang="0">
                  <a:pos x="128" y="223"/>
                </a:cxn>
                <a:cxn ang="0">
                  <a:pos x="140" y="251"/>
                </a:cxn>
                <a:cxn ang="0">
                  <a:pos x="152" y="278"/>
                </a:cxn>
                <a:cxn ang="0">
                  <a:pos x="164" y="306"/>
                </a:cxn>
                <a:cxn ang="0">
                  <a:pos x="176" y="332"/>
                </a:cxn>
                <a:cxn ang="0">
                  <a:pos x="187" y="360"/>
                </a:cxn>
                <a:cxn ang="0">
                  <a:pos x="198" y="388"/>
                </a:cxn>
                <a:cxn ang="0">
                  <a:pos x="208" y="416"/>
                </a:cxn>
                <a:cxn ang="0">
                  <a:pos x="217" y="443"/>
                </a:cxn>
              </a:cxnLst>
              <a:rect l="0" t="0" r="r" b="b"/>
              <a:pathLst>
                <a:path w="234" h="445">
                  <a:moveTo>
                    <a:pt x="233" y="444"/>
                  </a:moveTo>
                  <a:lnTo>
                    <a:pt x="228" y="430"/>
                  </a:lnTo>
                  <a:lnTo>
                    <a:pt x="224" y="417"/>
                  </a:lnTo>
                  <a:lnTo>
                    <a:pt x="219" y="402"/>
                  </a:lnTo>
                  <a:lnTo>
                    <a:pt x="213" y="388"/>
                  </a:lnTo>
                  <a:lnTo>
                    <a:pt x="208" y="375"/>
                  </a:lnTo>
                  <a:lnTo>
                    <a:pt x="202" y="361"/>
                  </a:lnTo>
                  <a:lnTo>
                    <a:pt x="198" y="347"/>
                  </a:lnTo>
                  <a:lnTo>
                    <a:pt x="191" y="332"/>
                  </a:lnTo>
                  <a:lnTo>
                    <a:pt x="186" y="318"/>
                  </a:lnTo>
                  <a:lnTo>
                    <a:pt x="180" y="305"/>
                  </a:lnTo>
                  <a:lnTo>
                    <a:pt x="174" y="292"/>
                  </a:lnTo>
                  <a:lnTo>
                    <a:pt x="167" y="277"/>
                  </a:lnTo>
                  <a:lnTo>
                    <a:pt x="161" y="264"/>
                  </a:lnTo>
                  <a:lnTo>
                    <a:pt x="155" y="250"/>
                  </a:lnTo>
                  <a:lnTo>
                    <a:pt x="148" y="237"/>
                  </a:lnTo>
                  <a:lnTo>
                    <a:pt x="142" y="222"/>
                  </a:lnTo>
                  <a:lnTo>
                    <a:pt x="136" y="208"/>
                  </a:lnTo>
                  <a:lnTo>
                    <a:pt x="128" y="195"/>
                  </a:lnTo>
                  <a:lnTo>
                    <a:pt x="121" y="180"/>
                  </a:lnTo>
                  <a:lnTo>
                    <a:pt x="114" y="167"/>
                  </a:lnTo>
                  <a:lnTo>
                    <a:pt x="106" y="152"/>
                  </a:lnTo>
                  <a:lnTo>
                    <a:pt x="99" y="139"/>
                  </a:lnTo>
                  <a:lnTo>
                    <a:pt x="91" y="125"/>
                  </a:lnTo>
                  <a:lnTo>
                    <a:pt x="83" y="112"/>
                  </a:lnTo>
                  <a:lnTo>
                    <a:pt x="75" y="97"/>
                  </a:lnTo>
                  <a:lnTo>
                    <a:pt x="67" y="83"/>
                  </a:lnTo>
                  <a:lnTo>
                    <a:pt x="59" y="70"/>
                  </a:lnTo>
                  <a:lnTo>
                    <a:pt x="50" y="56"/>
                  </a:lnTo>
                  <a:lnTo>
                    <a:pt x="41" y="42"/>
                  </a:lnTo>
                  <a:lnTo>
                    <a:pt x="32" y="28"/>
                  </a:lnTo>
                  <a:lnTo>
                    <a:pt x="22" y="14"/>
                  </a:lnTo>
                  <a:lnTo>
                    <a:pt x="13" y="0"/>
                  </a:lnTo>
                  <a:lnTo>
                    <a:pt x="0" y="5"/>
                  </a:lnTo>
                  <a:lnTo>
                    <a:pt x="10" y="19"/>
                  </a:lnTo>
                  <a:lnTo>
                    <a:pt x="18" y="33"/>
                  </a:lnTo>
                  <a:lnTo>
                    <a:pt x="28" y="46"/>
                  </a:lnTo>
                  <a:lnTo>
                    <a:pt x="36" y="60"/>
                  </a:lnTo>
                  <a:lnTo>
                    <a:pt x="44" y="74"/>
                  </a:lnTo>
                  <a:lnTo>
                    <a:pt x="53" y="87"/>
                  </a:lnTo>
                  <a:lnTo>
                    <a:pt x="61" y="101"/>
                  </a:lnTo>
                  <a:lnTo>
                    <a:pt x="69" y="114"/>
                  </a:lnTo>
                  <a:lnTo>
                    <a:pt x="77" y="128"/>
                  </a:lnTo>
                  <a:lnTo>
                    <a:pt x="85" y="142"/>
                  </a:lnTo>
                  <a:lnTo>
                    <a:pt x="93" y="155"/>
                  </a:lnTo>
                  <a:lnTo>
                    <a:pt x="99" y="168"/>
                  </a:lnTo>
                  <a:lnTo>
                    <a:pt x="107" y="182"/>
                  </a:lnTo>
                  <a:lnTo>
                    <a:pt x="114" y="196"/>
                  </a:lnTo>
                  <a:lnTo>
                    <a:pt x="121" y="209"/>
                  </a:lnTo>
                  <a:lnTo>
                    <a:pt x="128" y="223"/>
                  </a:lnTo>
                  <a:lnTo>
                    <a:pt x="134" y="238"/>
                  </a:lnTo>
                  <a:lnTo>
                    <a:pt x="140" y="251"/>
                  </a:lnTo>
                  <a:lnTo>
                    <a:pt x="146" y="265"/>
                  </a:lnTo>
                  <a:lnTo>
                    <a:pt x="152" y="278"/>
                  </a:lnTo>
                  <a:lnTo>
                    <a:pt x="159" y="293"/>
                  </a:lnTo>
                  <a:lnTo>
                    <a:pt x="164" y="306"/>
                  </a:lnTo>
                  <a:lnTo>
                    <a:pt x="171" y="319"/>
                  </a:lnTo>
                  <a:lnTo>
                    <a:pt x="176" y="332"/>
                  </a:lnTo>
                  <a:lnTo>
                    <a:pt x="181" y="347"/>
                  </a:lnTo>
                  <a:lnTo>
                    <a:pt x="187" y="360"/>
                  </a:lnTo>
                  <a:lnTo>
                    <a:pt x="192" y="374"/>
                  </a:lnTo>
                  <a:lnTo>
                    <a:pt x="198" y="388"/>
                  </a:lnTo>
                  <a:lnTo>
                    <a:pt x="203" y="402"/>
                  </a:lnTo>
                  <a:lnTo>
                    <a:pt x="208" y="416"/>
                  </a:lnTo>
                  <a:lnTo>
                    <a:pt x="213" y="429"/>
                  </a:lnTo>
                  <a:lnTo>
                    <a:pt x="217" y="443"/>
                  </a:lnTo>
                  <a:lnTo>
                    <a:pt x="233" y="444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45" name="Freeform 142"/>
            <p:cNvSpPr>
              <a:spLocks/>
            </p:cNvSpPr>
            <p:nvPr/>
          </p:nvSpPr>
          <p:spPr bwMode="auto">
            <a:xfrm>
              <a:off x="2585" y="2747"/>
              <a:ext cx="19" cy="16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2" y="7"/>
                </a:cxn>
                <a:cxn ang="0">
                  <a:pos x="5" y="11"/>
                </a:cxn>
                <a:cxn ang="0">
                  <a:pos x="8" y="12"/>
                </a:cxn>
                <a:cxn ang="0">
                  <a:pos x="12" y="14"/>
                </a:cxn>
                <a:cxn ang="0">
                  <a:pos x="15" y="11"/>
                </a:cxn>
                <a:cxn ang="0">
                  <a:pos x="17" y="9"/>
                </a:cxn>
                <a:cxn ang="0">
                  <a:pos x="18" y="4"/>
                </a:cxn>
                <a:cxn ang="0">
                  <a:pos x="18" y="0"/>
                </a:cxn>
                <a:cxn ang="0">
                  <a:pos x="0" y="2"/>
                </a:cxn>
              </a:cxnLst>
              <a:rect l="0" t="0" r="r" b="b"/>
              <a:pathLst>
                <a:path w="19" h="15">
                  <a:moveTo>
                    <a:pt x="0" y="2"/>
                  </a:moveTo>
                  <a:lnTo>
                    <a:pt x="2" y="7"/>
                  </a:lnTo>
                  <a:lnTo>
                    <a:pt x="5" y="11"/>
                  </a:lnTo>
                  <a:lnTo>
                    <a:pt x="8" y="12"/>
                  </a:lnTo>
                  <a:lnTo>
                    <a:pt x="12" y="14"/>
                  </a:lnTo>
                  <a:lnTo>
                    <a:pt x="15" y="11"/>
                  </a:lnTo>
                  <a:lnTo>
                    <a:pt x="17" y="9"/>
                  </a:lnTo>
                  <a:lnTo>
                    <a:pt x="18" y="4"/>
                  </a:lnTo>
                  <a:lnTo>
                    <a:pt x="18" y="0"/>
                  </a:lnTo>
                  <a:lnTo>
                    <a:pt x="0" y="2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46" name="Freeform 143"/>
            <p:cNvSpPr>
              <a:spLocks/>
            </p:cNvSpPr>
            <p:nvPr/>
          </p:nvSpPr>
          <p:spPr bwMode="auto">
            <a:xfrm>
              <a:off x="2322" y="2415"/>
              <a:ext cx="19" cy="14"/>
            </a:xfrm>
            <a:custGeom>
              <a:avLst/>
              <a:gdLst/>
              <a:ahLst/>
              <a:cxnLst>
                <a:cxn ang="0">
                  <a:pos x="17" y="11"/>
                </a:cxn>
                <a:cxn ang="0">
                  <a:pos x="15" y="4"/>
                </a:cxn>
                <a:cxn ang="0">
                  <a:pos x="12" y="2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2" y="2"/>
                </a:cxn>
                <a:cxn ang="0">
                  <a:pos x="1" y="4"/>
                </a:cxn>
                <a:cxn ang="0">
                  <a:pos x="0" y="8"/>
                </a:cxn>
                <a:cxn ang="0">
                  <a:pos x="1" y="14"/>
                </a:cxn>
                <a:cxn ang="0">
                  <a:pos x="17" y="11"/>
                </a:cxn>
              </a:cxnLst>
              <a:rect l="0" t="0" r="r" b="b"/>
              <a:pathLst>
                <a:path w="18" h="15">
                  <a:moveTo>
                    <a:pt x="17" y="11"/>
                  </a:moveTo>
                  <a:lnTo>
                    <a:pt x="15" y="4"/>
                  </a:lnTo>
                  <a:lnTo>
                    <a:pt x="12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2" y="2"/>
                  </a:lnTo>
                  <a:lnTo>
                    <a:pt x="1" y="4"/>
                  </a:lnTo>
                  <a:lnTo>
                    <a:pt x="0" y="8"/>
                  </a:lnTo>
                  <a:lnTo>
                    <a:pt x="1" y="14"/>
                  </a:lnTo>
                  <a:lnTo>
                    <a:pt x="17" y="11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47" name="Freeform 144"/>
            <p:cNvSpPr>
              <a:spLocks/>
            </p:cNvSpPr>
            <p:nvPr/>
          </p:nvSpPr>
          <p:spPr bwMode="auto">
            <a:xfrm>
              <a:off x="2327" y="2422"/>
              <a:ext cx="200" cy="407"/>
            </a:xfrm>
            <a:custGeom>
              <a:avLst/>
              <a:gdLst/>
              <a:ahLst/>
              <a:cxnLst>
                <a:cxn ang="0">
                  <a:pos x="195" y="392"/>
                </a:cxn>
                <a:cxn ang="0">
                  <a:pos x="183" y="367"/>
                </a:cxn>
                <a:cxn ang="0">
                  <a:pos x="172" y="341"/>
                </a:cxn>
                <a:cxn ang="0">
                  <a:pos x="160" y="316"/>
                </a:cxn>
                <a:cxn ang="0">
                  <a:pos x="149" y="291"/>
                </a:cxn>
                <a:cxn ang="0">
                  <a:pos x="137" y="266"/>
                </a:cxn>
                <a:cxn ang="0">
                  <a:pos x="126" y="241"/>
                </a:cxn>
                <a:cxn ang="0">
                  <a:pos x="114" y="215"/>
                </a:cxn>
                <a:cxn ang="0">
                  <a:pos x="102" y="190"/>
                </a:cxn>
                <a:cxn ang="0">
                  <a:pos x="91" y="164"/>
                </a:cxn>
                <a:cxn ang="0">
                  <a:pos x="79" y="139"/>
                </a:cxn>
                <a:cxn ang="0">
                  <a:pos x="67" y="114"/>
                </a:cxn>
                <a:cxn ang="0">
                  <a:pos x="56" y="88"/>
                </a:cxn>
                <a:cxn ang="0">
                  <a:pos x="44" y="64"/>
                </a:cxn>
                <a:cxn ang="0">
                  <a:pos x="33" y="37"/>
                </a:cxn>
                <a:cxn ang="0">
                  <a:pos x="21" y="12"/>
                </a:cxn>
                <a:cxn ang="0">
                  <a:pos x="0" y="1"/>
                </a:cxn>
                <a:cxn ang="0">
                  <a:pos x="11" y="26"/>
                </a:cxn>
                <a:cxn ang="0">
                  <a:pos x="23" y="51"/>
                </a:cxn>
                <a:cxn ang="0">
                  <a:pos x="35" y="77"/>
                </a:cxn>
                <a:cxn ang="0">
                  <a:pos x="46" y="101"/>
                </a:cxn>
                <a:cxn ang="0">
                  <a:pos x="57" y="127"/>
                </a:cxn>
                <a:cxn ang="0">
                  <a:pos x="70" y="153"/>
                </a:cxn>
                <a:cxn ang="0">
                  <a:pos x="80" y="178"/>
                </a:cxn>
                <a:cxn ang="0">
                  <a:pos x="93" y="203"/>
                </a:cxn>
                <a:cxn ang="0">
                  <a:pos x="104" y="228"/>
                </a:cxn>
                <a:cxn ang="0">
                  <a:pos x="116" y="254"/>
                </a:cxn>
                <a:cxn ang="0">
                  <a:pos x="127" y="279"/>
                </a:cxn>
                <a:cxn ang="0">
                  <a:pos x="139" y="305"/>
                </a:cxn>
                <a:cxn ang="0">
                  <a:pos x="150" y="330"/>
                </a:cxn>
                <a:cxn ang="0">
                  <a:pos x="162" y="355"/>
                </a:cxn>
                <a:cxn ang="0">
                  <a:pos x="174" y="380"/>
                </a:cxn>
                <a:cxn ang="0">
                  <a:pos x="186" y="405"/>
                </a:cxn>
              </a:cxnLst>
              <a:rect l="0" t="0" r="r" b="b"/>
              <a:pathLst>
                <a:path w="201" h="406">
                  <a:moveTo>
                    <a:pt x="200" y="404"/>
                  </a:moveTo>
                  <a:lnTo>
                    <a:pt x="195" y="392"/>
                  </a:lnTo>
                  <a:lnTo>
                    <a:pt x="189" y="379"/>
                  </a:lnTo>
                  <a:lnTo>
                    <a:pt x="183" y="367"/>
                  </a:lnTo>
                  <a:lnTo>
                    <a:pt x="177" y="354"/>
                  </a:lnTo>
                  <a:lnTo>
                    <a:pt x="172" y="341"/>
                  </a:lnTo>
                  <a:lnTo>
                    <a:pt x="166" y="329"/>
                  </a:lnTo>
                  <a:lnTo>
                    <a:pt x="160" y="316"/>
                  </a:lnTo>
                  <a:lnTo>
                    <a:pt x="154" y="304"/>
                  </a:lnTo>
                  <a:lnTo>
                    <a:pt x="149" y="291"/>
                  </a:lnTo>
                  <a:lnTo>
                    <a:pt x="143" y="278"/>
                  </a:lnTo>
                  <a:lnTo>
                    <a:pt x="137" y="266"/>
                  </a:lnTo>
                  <a:lnTo>
                    <a:pt x="131" y="253"/>
                  </a:lnTo>
                  <a:lnTo>
                    <a:pt x="126" y="241"/>
                  </a:lnTo>
                  <a:lnTo>
                    <a:pt x="120" y="227"/>
                  </a:lnTo>
                  <a:lnTo>
                    <a:pt x="114" y="215"/>
                  </a:lnTo>
                  <a:lnTo>
                    <a:pt x="107" y="202"/>
                  </a:lnTo>
                  <a:lnTo>
                    <a:pt x="102" y="190"/>
                  </a:lnTo>
                  <a:lnTo>
                    <a:pt x="96" y="177"/>
                  </a:lnTo>
                  <a:lnTo>
                    <a:pt x="91" y="164"/>
                  </a:lnTo>
                  <a:lnTo>
                    <a:pt x="85" y="152"/>
                  </a:lnTo>
                  <a:lnTo>
                    <a:pt x="79" y="139"/>
                  </a:lnTo>
                  <a:lnTo>
                    <a:pt x="73" y="126"/>
                  </a:lnTo>
                  <a:lnTo>
                    <a:pt x="67" y="114"/>
                  </a:lnTo>
                  <a:lnTo>
                    <a:pt x="62" y="101"/>
                  </a:lnTo>
                  <a:lnTo>
                    <a:pt x="56" y="88"/>
                  </a:lnTo>
                  <a:lnTo>
                    <a:pt x="50" y="76"/>
                  </a:lnTo>
                  <a:lnTo>
                    <a:pt x="44" y="64"/>
                  </a:lnTo>
                  <a:lnTo>
                    <a:pt x="39" y="50"/>
                  </a:lnTo>
                  <a:lnTo>
                    <a:pt x="33" y="37"/>
                  </a:lnTo>
                  <a:lnTo>
                    <a:pt x="26" y="25"/>
                  </a:lnTo>
                  <a:lnTo>
                    <a:pt x="21" y="12"/>
                  </a:lnTo>
                  <a:lnTo>
                    <a:pt x="14" y="0"/>
                  </a:lnTo>
                  <a:lnTo>
                    <a:pt x="0" y="1"/>
                  </a:lnTo>
                  <a:lnTo>
                    <a:pt x="5" y="13"/>
                  </a:lnTo>
                  <a:lnTo>
                    <a:pt x="11" y="26"/>
                  </a:lnTo>
                  <a:lnTo>
                    <a:pt x="17" y="39"/>
                  </a:lnTo>
                  <a:lnTo>
                    <a:pt x="23" y="51"/>
                  </a:lnTo>
                  <a:lnTo>
                    <a:pt x="29" y="64"/>
                  </a:lnTo>
                  <a:lnTo>
                    <a:pt x="35" y="77"/>
                  </a:lnTo>
                  <a:lnTo>
                    <a:pt x="41" y="90"/>
                  </a:lnTo>
                  <a:lnTo>
                    <a:pt x="46" y="101"/>
                  </a:lnTo>
                  <a:lnTo>
                    <a:pt x="52" y="115"/>
                  </a:lnTo>
                  <a:lnTo>
                    <a:pt x="57" y="127"/>
                  </a:lnTo>
                  <a:lnTo>
                    <a:pt x="64" y="139"/>
                  </a:lnTo>
                  <a:lnTo>
                    <a:pt x="70" y="153"/>
                  </a:lnTo>
                  <a:lnTo>
                    <a:pt x="75" y="165"/>
                  </a:lnTo>
                  <a:lnTo>
                    <a:pt x="80" y="178"/>
                  </a:lnTo>
                  <a:lnTo>
                    <a:pt x="87" y="191"/>
                  </a:lnTo>
                  <a:lnTo>
                    <a:pt x="93" y="203"/>
                  </a:lnTo>
                  <a:lnTo>
                    <a:pt x="99" y="216"/>
                  </a:lnTo>
                  <a:lnTo>
                    <a:pt x="104" y="228"/>
                  </a:lnTo>
                  <a:lnTo>
                    <a:pt x="110" y="242"/>
                  </a:lnTo>
                  <a:lnTo>
                    <a:pt x="116" y="254"/>
                  </a:lnTo>
                  <a:lnTo>
                    <a:pt x="122" y="267"/>
                  </a:lnTo>
                  <a:lnTo>
                    <a:pt x="127" y="279"/>
                  </a:lnTo>
                  <a:lnTo>
                    <a:pt x="134" y="291"/>
                  </a:lnTo>
                  <a:lnTo>
                    <a:pt x="139" y="305"/>
                  </a:lnTo>
                  <a:lnTo>
                    <a:pt x="145" y="317"/>
                  </a:lnTo>
                  <a:lnTo>
                    <a:pt x="150" y="330"/>
                  </a:lnTo>
                  <a:lnTo>
                    <a:pt x="157" y="342"/>
                  </a:lnTo>
                  <a:lnTo>
                    <a:pt x="162" y="355"/>
                  </a:lnTo>
                  <a:lnTo>
                    <a:pt x="168" y="368"/>
                  </a:lnTo>
                  <a:lnTo>
                    <a:pt x="174" y="380"/>
                  </a:lnTo>
                  <a:lnTo>
                    <a:pt x="180" y="393"/>
                  </a:lnTo>
                  <a:lnTo>
                    <a:pt x="186" y="405"/>
                  </a:lnTo>
                  <a:lnTo>
                    <a:pt x="200" y="404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48" name="Freeform 145"/>
            <p:cNvSpPr>
              <a:spLocks/>
            </p:cNvSpPr>
            <p:nvPr/>
          </p:nvSpPr>
          <p:spPr bwMode="auto">
            <a:xfrm>
              <a:off x="2509" y="2827"/>
              <a:ext cx="19" cy="1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2" y="8"/>
                </a:cxn>
                <a:cxn ang="0">
                  <a:pos x="5" y="11"/>
                </a:cxn>
                <a:cxn ang="0">
                  <a:pos x="8" y="14"/>
                </a:cxn>
                <a:cxn ang="0">
                  <a:pos x="11" y="14"/>
                </a:cxn>
                <a:cxn ang="0">
                  <a:pos x="14" y="12"/>
                </a:cxn>
                <a:cxn ang="0">
                  <a:pos x="16" y="9"/>
                </a:cxn>
                <a:cxn ang="0">
                  <a:pos x="17" y="5"/>
                </a:cxn>
                <a:cxn ang="0">
                  <a:pos x="16" y="0"/>
                </a:cxn>
                <a:cxn ang="0">
                  <a:pos x="0" y="4"/>
                </a:cxn>
              </a:cxnLst>
              <a:rect l="0" t="0" r="r" b="b"/>
              <a:pathLst>
                <a:path w="18" h="15">
                  <a:moveTo>
                    <a:pt x="0" y="4"/>
                  </a:moveTo>
                  <a:lnTo>
                    <a:pt x="2" y="8"/>
                  </a:lnTo>
                  <a:lnTo>
                    <a:pt x="5" y="11"/>
                  </a:lnTo>
                  <a:lnTo>
                    <a:pt x="8" y="14"/>
                  </a:lnTo>
                  <a:lnTo>
                    <a:pt x="11" y="14"/>
                  </a:lnTo>
                  <a:lnTo>
                    <a:pt x="14" y="12"/>
                  </a:lnTo>
                  <a:lnTo>
                    <a:pt x="16" y="9"/>
                  </a:lnTo>
                  <a:lnTo>
                    <a:pt x="17" y="5"/>
                  </a:lnTo>
                  <a:lnTo>
                    <a:pt x="16" y="0"/>
                  </a:lnTo>
                  <a:lnTo>
                    <a:pt x="0" y="4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49" name="Freeform 146"/>
            <p:cNvSpPr>
              <a:spLocks/>
            </p:cNvSpPr>
            <p:nvPr/>
          </p:nvSpPr>
          <p:spPr bwMode="auto">
            <a:xfrm>
              <a:off x="2273" y="2563"/>
              <a:ext cx="17" cy="14"/>
            </a:xfrm>
            <a:custGeom>
              <a:avLst/>
              <a:gdLst/>
              <a:ahLst/>
              <a:cxnLst>
                <a:cxn ang="0">
                  <a:pos x="17" y="10"/>
                </a:cxn>
                <a:cxn ang="0">
                  <a:pos x="15" y="4"/>
                </a:cxn>
                <a:cxn ang="0">
                  <a:pos x="12" y="1"/>
                </a:cxn>
                <a:cxn ang="0">
                  <a:pos x="9" y="0"/>
                </a:cxn>
                <a:cxn ang="0">
                  <a:pos x="5" y="0"/>
                </a:cxn>
                <a:cxn ang="0">
                  <a:pos x="3" y="1"/>
                </a:cxn>
                <a:cxn ang="0">
                  <a:pos x="1" y="4"/>
                </a:cxn>
                <a:cxn ang="0">
                  <a:pos x="0" y="9"/>
                </a:cxn>
                <a:cxn ang="0">
                  <a:pos x="1" y="14"/>
                </a:cxn>
                <a:cxn ang="0">
                  <a:pos x="17" y="10"/>
                </a:cxn>
              </a:cxnLst>
              <a:rect l="0" t="0" r="r" b="b"/>
              <a:pathLst>
                <a:path w="18" h="15">
                  <a:moveTo>
                    <a:pt x="17" y="10"/>
                  </a:moveTo>
                  <a:lnTo>
                    <a:pt x="15" y="4"/>
                  </a:lnTo>
                  <a:lnTo>
                    <a:pt x="12" y="1"/>
                  </a:lnTo>
                  <a:lnTo>
                    <a:pt x="9" y="0"/>
                  </a:lnTo>
                  <a:lnTo>
                    <a:pt x="5" y="0"/>
                  </a:lnTo>
                  <a:lnTo>
                    <a:pt x="3" y="1"/>
                  </a:lnTo>
                  <a:lnTo>
                    <a:pt x="1" y="4"/>
                  </a:lnTo>
                  <a:lnTo>
                    <a:pt x="0" y="9"/>
                  </a:lnTo>
                  <a:lnTo>
                    <a:pt x="1" y="14"/>
                  </a:lnTo>
                  <a:lnTo>
                    <a:pt x="17" y="1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50" name="Freeform 147"/>
            <p:cNvSpPr>
              <a:spLocks/>
            </p:cNvSpPr>
            <p:nvPr/>
          </p:nvSpPr>
          <p:spPr bwMode="auto">
            <a:xfrm>
              <a:off x="2273" y="2570"/>
              <a:ext cx="105" cy="179"/>
            </a:xfrm>
            <a:custGeom>
              <a:avLst/>
              <a:gdLst/>
              <a:ahLst/>
              <a:cxnLst>
                <a:cxn ang="0">
                  <a:pos x="103" y="179"/>
                </a:cxn>
                <a:cxn ang="0">
                  <a:pos x="98" y="168"/>
                </a:cxn>
                <a:cxn ang="0">
                  <a:pos x="93" y="156"/>
                </a:cxn>
                <a:cxn ang="0">
                  <a:pos x="87" y="144"/>
                </a:cxn>
                <a:cxn ang="0">
                  <a:pos x="83" y="131"/>
                </a:cxn>
                <a:cxn ang="0">
                  <a:pos x="77" y="121"/>
                </a:cxn>
                <a:cxn ang="0">
                  <a:pos x="71" y="109"/>
                </a:cxn>
                <a:cxn ang="0">
                  <a:pos x="65" y="98"/>
                </a:cxn>
                <a:cxn ang="0">
                  <a:pos x="60" y="88"/>
                </a:cxn>
                <a:cxn ang="0">
                  <a:pos x="54" y="76"/>
                </a:cxn>
                <a:cxn ang="0">
                  <a:pos x="49" y="66"/>
                </a:cxn>
                <a:cxn ang="0">
                  <a:pos x="43" y="55"/>
                </a:cxn>
                <a:cxn ang="0">
                  <a:pos x="37" y="43"/>
                </a:cxn>
                <a:cxn ang="0">
                  <a:pos x="32" y="33"/>
                </a:cxn>
                <a:cxn ang="0">
                  <a:pos x="26" y="22"/>
                </a:cxn>
                <a:cxn ang="0">
                  <a:pos x="21" y="11"/>
                </a:cxn>
                <a:cxn ang="0">
                  <a:pos x="15" y="0"/>
                </a:cxn>
                <a:cxn ang="0">
                  <a:pos x="0" y="1"/>
                </a:cxn>
                <a:cxn ang="0">
                  <a:pos x="6" y="12"/>
                </a:cxn>
                <a:cxn ang="0">
                  <a:pos x="11" y="24"/>
                </a:cxn>
                <a:cxn ang="0">
                  <a:pos x="17" y="35"/>
                </a:cxn>
                <a:cxn ang="0">
                  <a:pos x="22" y="46"/>
                </a:cxn>
                <a:cxn ang="0">
                  <a:pos x="29" y="57"/>
                </a:cxn>
                <a:cxn ang="0">
                  <a:pos x="34" y="67"/>
                </a:cxn>
                <a:cxn ang="0">
                  <a:pos x="40" y="78"/>
                </a:cxn>
                <a:cxn ang="0">
                  <a:pos x="45" y="89"/>
                </a:cxn>
                <a:cxn ang="0">
                  <a:pos x="51" y="100"/>
                </a:cxn>
                <a:cxn ang="0">
                  <a:pos x="56" y="111"/>
                </a:cxn>
                <a:cxn ang="0">
                  <a:pos x="61" y="122"/>
                </a:cxn>
                <a:cxn ang="0">
                  <a:pos x="67" y="133"/>
                </a:cxn>
                <a:cxn ang="0">
                  <a:pos x="73" y="145"/>
                </a:cxn>
                <a:cxn ang="0">
                  <a:pos x="78" y="156"/>
                </a:cxn>
                <a:cxn ang="0">
                  <a:pos x="83" y="168"/>
                </a:cxn>
                <a:cxn ang="0">
                  <a:pos x="88" y="179"/>
                </a:cxn>
                <a:cxn ang="0">
                  <a:pos x="103" y="179"/>
                </a:cxn>
              </a:cxnLst>
              <a:rect l="0" t="0" r="r" b="b"/>
              <a:pathLst>
                <a:path w="104" h="180">
                  <a:moveTo>
                    <a:pt x="103" y="179"/>
                  </a:moveTo>
                  <a:lnTo>
                    <a:pt x="98" y="168"/>
                  </a:lnTo>
                  <a:lnTo>
                    <a:pt x="93" y="156"/>
                  </a:lnTo>
                  <a:lnTo>
                    <a:pt x="87" y="144"/>
                  </a:lnTo>
                  <a:lnTo>
                    <a:pt x="83" y="131"/>
                  </a:lnTo>
                  <a:lnTo>
                    <a:pt x="77" y="121"/>
                  </a:lnTo>
                  <a:lnTo>
                    <a:pt x="71" y="109"/>
                  </a:lnTo>
                  <a:lnTo>
                    <a:pt x="65" y="98"/>
                  </a:lnTo>
                  <a:lnTo>
                    <a:pt x="60" y="88"/>
                  </a:lnTo>
                  <a:lnTo>
                    <a:pt x="54" y="76"/>
                  </a:lnTo>
                  <a:lnTo>
                    <a:pt x="49" y="66"/>
                  </a:lnTo>
                  <a:lnTo>
                    <a:pt x="43" y="55"/>
                  </a:lnTo>
                  <a:lnTo>
                    <a:pt x="37" y="43"/>
                  </a:lnTo>
                  <a:lnTo>
                    <a:pt x="32" y="33"/>
                  </a:lnTo>
                  <a:lnTo>
                    <a:pt x="26" y="22"/>
                  </a:lnTo>
                  <a:lnTo>
                    <a:pt x="21" y="11"/>
                  </a:lnTo>
                  <a:lnTo>
                    <a:pt x="15" y="0"/>
                  </a:lnTo>
                  <a:lnTo>
                    <a:pt x="0" y="1"/>
                  </a:lnTo>
                  <a:lnTo>
                    <a:pt x="6" y="12"/>
                  </a:lnTo>
                  <a:lnTo>
                    <a:pt x="11" y="24"/>
                  </a:lnTo>
                  <a:lnTo>
                    <a:pt x="17" y="35"/>
                  </a:lnTo>
                  <a:lnTo>
                    <a:pt x="22" y="46"/>
                  </a:lnTo>
                  <a:lnTo>
                    <a:pt x="29" y="57"/>
                  </a:lnTo>
                  <a:lnTo>
                    <a:pt x="34" y="67"/>
                  </a:lnTo>
                  <a:lnTo>
                    <a:pt x="40" y="78"/>
                  </a:lnTo>
                  <a:lnTo>
                    <a:pt x="45" y="89"/>
                  </a:lnTo>
                  <a:lnTo>
                    <a:pt x="51" y="100"/>
                  </a:lnTo>
                  <a:lnTo>
                    <a:pt x="56" y="111"/>
                  </a:lnTo>
                  <a:lnTo>
                    <a:pt x="61" y="122"/>
                  </a:lnTo>
                  <a:lnTo>
                    <a:pt x="67" y="133"/>
                  </a:lnTo>
                  <a:lnTo>
                    <a:pt x="73" y="145"/>
                  </a:lnTo>
                  <a:lnTo>
                    <a:pt x="78" y="156"/>
                  </a:lnTo>
                  <a:lnTo>
                    <a:pt x="83" y="168"/>
                  </a:lnTo>
                  <a:lnTo>
                    <a:pt x="88" y="179"/>
                  </a:lnTo>
                  <a:lnTo>
                    <a:pt x="103" y="179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51" name="Freeform 148"/>
            <p:cNvSpPr>
              <a:spLocks/>
            </p:cNvSpPr>
            <p:nvPr/>
          </p:nvSpPr>
          <p:spPr bwMode="auto">
            <a:xfrm>
              <a:off x="2361" y="2747"/>
              <a:ext cx="17" cy="16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2" y="9"/>
                </a:cxn>
                <a:cxn ang="0">
                  <a:pos x="5" y="11"/>
                </a:cxn>
                <a:cxn ang="0">
                  <a:pos x="7" y="14"/>
                </a:cxn>
                <a:cxn ang="0">
                  <a:pos x="11" y="14"/>
                </a:cxn>
                <a:cxn ang="0">
                  <a:pos x="13" y="12"/>
                </a:cxn>
                <a:cxn ang="0">
                  <a:pos x="16" y="9"/>
                </a:cxn>
                <a:cxn ang="0">
                  <a:pos x="17" y="4"/>
                </a:cxn>
                <a:cxn ang="0">
                  <a:pos x="16" y="0"/>
                </a:cxn>
                <a:cxn ang="0">
                  <a:pos x="0" y="4"/>
                </a:cxn>
              </a:cxnLst>
              <a:rect l="0" t="0" r="r" b="b"/>
              <a:pathLst>
                <a:path w="18" h="15">
                  <a:moveTo>
                    <a:pt x="0" y="4"/>
                  </a:moveTo>
                  <a:lnTo>
                    <a:pt x="2" y="9"/>
                  </a:lnTo>
                  <a:lnTo>
                    <a:pt x="5" y="11"/>
                  </a:lnTo>
                  <a:lnTo>
                    <a:pt x="7" y="14"/>
                  </a:lnTo>
                  <a:lnTo>
                    <a:pt x="11" y="14"/>
                  </a:lnTo>
                  <a:lnTo>
                    <a:pt x="13" y="12"/>
                  </a:lnTo>
                  <a:lnTo>
                    <a:pt x="16" y="9"/>
                  </a:lnTo>
                  <a:lnTo>
                    <a:pt x="17" y="4"/>
                  </a:lnTo>
                  <a:lnTo>
                    <a:pt x="16" y="0"/>
                  </a:lnTo>
                  <a:lnTo>
                    <a:pt x="0" y="4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52" name="Freeform 149"/>
            <p:cNvSpPr>
              <a:spLocks/>
            </p:cNvSpPr>
            <p:nvPr/>
          </p:nvSpPr>
          <p:spPr bwMode="auto">
            <a:xfrm>
              <a:off x="2589" y="2745"/>
              <a:ext cx="13" cy="18"/>
            </a:xfrm>
            <a:custGeom>
              <a:avLst/>
              <a:gdLst/>
              <a:ahLst/>
              <a:cxnLst>
                <a:cxn ang="0">
                  <a:pos x="7" y="17"/>
                </a:cxn>
                <a:cxn ang="0">
                  <a:pos x="9" y="16"/>
                </a:cxn>
                <a:cxn ang="0">
                  <a:pos x="11" y="13"/>
                </a:cxn>
                <a:cxn ang="0">
                  <a:pos x="12" y="9"/>
                </a:cxn>
                <a:cxn ang="0">
                  <a:pos x="11" y="6"/>
                </a:cxn>
                <a:cxn ang="0">
                  <a:pos x="9" y="3"/>
                </a:cxn>
                <a:cxn ang="0">
                  <a:pos x="7" y="0"/>
                </a:cxn>
                <a:cxn ang="0">
                  <a:pos x="3" y="0"/>
                </a:cxn>
                <a:cxn ang="0">
                  <a:pos x="0" y="0"/>
                </a:cxn>
                <a:cxn ang="0">
                  <a:pos x="7" y="17"/>
                </a:cxn>
              </a:cxnLst>
              <a:rect l="0" t="0" r="r" b="b"/>
              <a:pathLst>
                <a:path w="13" h="18">
                  <a:moveTo>
                    <a:pt x="7" y="17"/>
                  </a:moveTo>
                  <a:lnTo>
                    <a:pt x="9" y="16"/>
                  </a:lnTo>
                  <a:lnTo>
                    <a:pt x="11" y="13"/>
                  </a:lnTo>
                  <a:lnTo>
                    <a:pt x="12" y="9"/>
                  </a:lnTo>
                  <a:lnTo>
                    <a:pt x="11" y="6"/>
                  </a:lnTo>
                  <a:lnTo>
                    <a:pt x="9" y="3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0"/>
                  </a:lnTo>
                  <a:lnTo>
                    <a:pt x="7" y="17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53" name="Freeform 150"/>
            <p:cNvSpPr>
              <a:spLocks/>
            </p:cNvSpPr>
            <p:nvPr/>
          </p:nvSpPr>
          <p:spPr bwMode="auto">
            <a:xfrm>
              <a:off x="2417" y="2742"/>
              <a:ext cx="181" cy="52"/>
            </a:xfrm>
            <a:custGeom>
              <a:avLst/>
              <a:gdLst/>
              <a:ahLst/>
              <a:cxnLst>
                <a:cxn ang="0">
                  <a:pos x="10" y="50"/>
                </a:cxn>
                <a:cxn ang="0">
                  <a:pos x="20" y="47"/>
                </a:cxn>
                <a:cxn ang="0">
                  <a:pos x="31" y="46"/>
                </a:cxn>
                <a:cxn ang="0">
                  <a:pos x="41" y="43"/>
                </a:cxn>
                <a:cxn ang="0">
                  <a:pos x="52" y="41"/>
                </a:cxn>
                <a:cxn ang="0">
                  <a:pos x="63" y="38"/>
                </a:cxn>
                <a:cxn ang="0">
                  <a:pos x="74" y="37"/>
                </a:cxn>
                <a:cxn ang="0">
                  <a:pos x="84" y="35"/>
                </a:cxn>
                <a:cxn ang="0">
                  <a:pos x="95" y="32"/>
                </a:cxn>
                <a:cxn ang="0">
                  <a:pos x="106" y="31"/>
                </a:cxn>
                <a:cxn ang="0">
                  <a:pos x="117" y="28"/>
                </a:cxn>
                <a:cxn ang="0">
                  <a:pos x="127" y="26"/>
                </a:cxn>
                <a:cxn ang="0">
                  <a:pos x="138" y="24"/>
                </a:cxn>
                <a:cxn ang="0">
                  <a:pos x="148" y="21"/>
                </a:cxn>
                <a:cxn ang="0">
                  <a:pos x="159" y="20"/>
                </a:cxn>
                <a:cxn ang="0">
                  <a:pos x="170" y="18"/>
                </a:cxn>
                <a:cxn ang="0">
                  <a:pos x="180" y="15"/>
                </a:cxn>
                <a:cxn ang="0">
                  <a:pos x="171" y="0"/>
                </a:cxn>
                <a:cxn ang="0">
                  <a:pos x="161" y="3"/>
                </a:cxn>
                <a:cxn ang="0">
                  <a:pos x="150" y="4"/>
                </a:cxn>
                <a:cxn ang="0">
                  <a:pos x="140" y="6"/>
                </a:cxn>
                <a:cxn ang="0">
                  <a:pos x="129" y="8"/>
                </a:cxn>
                <a:cxn ang="0">
                  <a:pos x="118" y="10"/>
                </a:cxn>
                <a:cxn ang="0">
                  <a:pos x="107" y="13"/>
                </a:cxn>
                <a:cxn ang="0">
                  <a:pos x="96" y="14"/>
                </a:cxn>
                <a:cxn ang="0">
                  <a:pos x="87" y="17"/>
                </a:cxn>
                <a:cxn ang="0">
                  <a:pos x="75" y="19"/>
                </a:cxn>
                <a:cxn ang="0">
                  <a:pos x="65" y="21"/>
                </a:cxn>
                <a:cxn ang="0">
                  <a:pos x="54" y="24"/>
                </a:cxn>
                <a:cxn ang="0">
                  <a:pos x="44" y="26"/>
                </a:cxn>
                <a:cxn ang="0">
                  <a:pos x="33" y="28"/>
                </a:cxn>
                <a:cxn ang="0">
                  <a:pos x="21" y="30"/>
                </a:cxn>
                <a:cxn ang="0">
                  <a:pos x="11" y="31"/>
                </a:cxn>
                <a:cxn ang="0">
                  <a:pos x="0" y="35"/>
                </a:cxn>
                <a:cxn ang="0">
                  <a:pos x="10" y="50"/>
                </a:cxn>
              </a:cxnLst>
              <a:rect l="0" t="0" r="r" b="b"/>
              <a:pathLst>
                <a:path w="181" h="51">
                  <a:moveTo>
                    <a:pt x="10" y="50"/>
                  </a:moveTo>
                  <a:lnTo>
                    <a:pt x="20" y="47"/>
                  </a:lnTo>
                  <a:lnTo>
                    <a:pt x="31" y="46"/>
                  </a:lnTo>
                  <a:lnTo>
                    <a:pt x="41" y="43"/>
                  </a:lnTo>
                  <a:lnTo>
                    <a:pt x="52" y="41"/>
                  </a:lnTo>
                  <a:lnTo>
                    <a:pt x="63" y="38"/>
                  </a:lnTo>
                  <a:lnTo>
                    <a:pt x="74" y="37"/>
                  </a:lnTo>
                  <a:lnTo>
                    <a:pt x="84" y="35"/>
                  </a:lnTo>
                  <a:lnTo>
                    <a:pt x="95" y="32"/>
                  </a:lnTo>
                  <a:lnTo>
                    <a:pt x="106" y="31"/>
                  </a:lnTo>
                  <a:lnTo>
                    <a:pt x="117" y="28"/>
                  </a:lnTo>
                  <a:lnTo>
                    <a:pt x="127" y="26"/>
                  </a:lnTo>
                  <a:lnTo>
                    <a:pt x="138" y="24"/>
                  </a:lnTo>
                  <a:lnTo>
                    <a:pt x="148" y="21"/>
                  </a:lnTo>
                  <a:lnTo>
                    <a:pt x="159" y="20"/>
                  </a:lnTo>
                  <a:lnTo>
                    <a:pt x="170" y="18"/>
                  </a:lnTo>
                  <a:lnTo>
                    <a:pt x="180" y="15"/>
                  </a:lnTo>
                  <a:lnTo>
                    <a:pt x="171" y="0"/>
                  </a:lnTo>
                  <a:lnTo>
                    <a:pt x="161" y="3"/>
                  </a:lnTo>
                  <a:lnTo>
                    <a:pt x="150" y="4"/>
                  </a:lnTo>
                  <a:lnTo>
                    <a:pt x="140" y="6"/>
                  </a:lnTo>
                  <a:lnTo>
                    <a:pt x="129" y="8"/>
                  </a:lnTo>
                  <a:lnTo>
                    <a:pt x="118" y="10"/>
                  </a:lnTo>
                  <a:lnTo>
                    <a:pt x="107" y="13"/>
                  </a:lnTo>
                  <a:lnTo>
                    <a:pt x="96" y="14"/>
                  </a:lnTo>
                  <a:lnTo>
                    <a:pt x="87" y="17"/>
                  </a:lnTo>
                  <a:lnTo>
                    <a:pt x="75" y="19"/>
                  </a:lnTo>
                  <a:lnTo>
                    <a:pt x="65" y="21"/>
                  </a:lnTo>
                  <a:lnTo>
                    <a:pt x="54" y="24"/>
                  </a:lnTo>
                  <a:lnTo>
                    <a:pt x="44" y="26"/>
                  </a:lnTo>
                  <a:lnTo>
                    <a:pt x="33" y="28"/>
                  </a:lnTo>
                  <a:lnTo>
                    <a:pt x="21" y="30"/>
                  </a:lnTo>
                  <a:lnTo>
                    <a:pt x="11" y="31"/>
                  </a:lnTo>
                  <a:lnTo>
                    <a:pt x="0" y="35"/>
                  </a:lnTo>
                  <a:lnTo>
                    <a:pt x="10" y="5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54" name="Freeform 151"/>
            <p:cNvSpPr>
              <a:spLocks/>
            </p:cNvSpPr>
            <p:nvPr/>
          </p:nvSpPr>
          <p:spPr bwMode="auto">
            <a:xfrm>
              <a:off x="2413" y="2779"/>
              <a:ext cx="13" cy="18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1" y="2"/>
                </a:cxn>
                <a:cxn ang="0">
                  <a:pos x="0" y="3"/>
                </a:cxn>
                <a:cxn ang="0">
                  <a:pos x="0" y="8"/>
                </a:cxn>
                <a:cxn ang="0">
                  <a:pos x="1" y="10"/>
                </a:cxn>
                <a:cxn ang="0">
                  <a:pos x="2" y="14"/>
                </a:cxn>
                <a:cxn ang="0">
                  <a:pos x="5" y="16"/>
                </a:cxn>
                <a:cxn ang="0">
                  <a:pos x="8" y="17"/>
                </a:cxn>
                <a:cxn ang="0">
                  <a:pos x="13" y="17"/>
                </a:cxn>
                <a:cxn ang="0">
                  <a:pos x="4" y="0"/>
                </a:cxn>
              </a:cxnLst>
              <a:rect l="0" t="0" r="r" b="b"/>
              <a:pathLst>
                <a:path w="14" h="18">
                  <a:moveTo>
                    <a:pt x="4" y="0"/>
                  </a:moveTo>
                  <a:lnTo>
                    <a:pt x="1" y="2"/>
                  </a:lnTo>
                  <a:lnTo>
                    <a:pt x="0" y="3"/>
                  </a:lnTo>
                  <a:lnTo>
                    <a:pt x="0" y="8"/>
                  </a:lnTo>
                  <a:lnTo>
                    <a:pt x="1" y="10"/>
                  </a:lnTo>
                  <a:lnTo>
                    <a:pt x="2" y="14"/>
                  </a:lnTo>
                  <a:lnTo>
                    <a:pt x="5" y="16"/>
                  </a:lnTo>
                  <a:lnTo>
                    <a:pt x="8" y="17"/>
                  </a:lnTo>
                  <a:lnTo>
                    <a:pt x="13" y="17"/>
                  </a:lnTo>
                  <a:lnTo>
                    <a:pt x="4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55" name="Freeform 152"/>
            <p:cNvSpPr>
              <a:spLocks/>
            </p:cNvSpPr>
            <p:nvPr/>
          </p:nvSpPr>
          <p:spPr bwMode="auto">
            <a:xfrm>
              <a:off x="2312" y="2715"/>
              <a:ext cx="15" cy="18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2" y="2"/>
                </a:cxn>
                <a:cxn ang="0">
                  <a:pos x="1" y="3"/>
                </a:cxn>
                <a:cxn ang="0">
                  <a:pos x="0" y="7"/>
                </a:cxn>
                <a:cxn ang="0">
                  <a:pos x="1" y="10"/>
                </a:cxn>
                <a:cxn ang="0">
                  <a:pos x="2" y="13"/>
                </a:cxn>
                <a:cxn ang="0">
                  <a:pos x="6" y="16"/>
                </a:cxn>
                <a:cxn ang="0">
                  <a:pos x="9" y="17"/>
                </a:cxn>
                <a:cxn ang="0">
                  <a:pos x="13" y="17"/>
                </a:cxn>
                <a:cxn ang="0">
                  <a:pos x="6" y="0"/>
                </a:cxn>
              </a:cxnLst>
              <a:rect l="0" t="0" r="r" b="b"/>
              <a:pathLst>
                <a:path w="14" h="18">
                  <a:moveTo>
                    <a:pt x="6" y="0"/>
                  </a:moveTo>
                  <a:lnTo>
                    <a:pt x="2" y="2"/>
                  </a:lnTo>
                  <a:lnTo>
                    <a:pt x="1" y="3"/>
                  </a:lnTo>
                  <a:lnTo>
                    <a:pt x="0" y="7"/>
                  </a:lnTo>
                  <a:lnTo>
                    <a:pt x="1" y="10"/>
                  </a:lnTo>
                  <a:lnTo>
                    <a:pt x="2" y="13"/>
                  </a:lnTo>
                  <a:lnTo>
                    <a:pt x="6" y="16"/>
                  </a:lnTo>
                  <a:lnTo>
                    <a:pt x="9" y="17"/>
                  </a:lnTo>
                  <a:lnTo>
                    <a:pt x="13" y="17"/>
                  </a:lnTo>
                  <a:lnTo>
                    <a:pt x="6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56" name="Freeform 153"/>
            <p:cNvSpPr>
              <a:spLocks/>
            </p:cNvSpPr>
            <p:nvPr/>
          </p:nvSpPr>
          <p:spPr bwMode="auto">
            <a:xfrm>
              <a:off x="2318" y="2640"/>
              <a:ext cx="372" cy="91"/>
            </a:xfrm>
            <a:custGeom>
              <a:avLst/>
              <a:gdLst/>
              <a:ahLst/>
              <a:cxnLst>
                <a:cxn ang="0">
                  <a:pos x="351" y="2"/>
                </a:cxn>
                <a:cxn ang="0">
                  <a:pos x="328" y="7"/>
                </a:cxn>
                <a:cxn ang="0">
                  <a:pos x="307" y="12"/>
                </a:cxn>
                <a:cxn ang="0">
                  <a:pos x="284" y="17"/>
                </a:cxn>
                <a:cxn ang="0">
                  <a:pos x="263" y="22"/>
                </a:cxn>
                <a:cxn ang="0">
                  <a:pos x="241" y="28"/>
                </a:cxn>
                <a:cxn ang="0">
                  <a:pos x="219" y="32"/>
                </a:cxn>
                <a:cxn ang="0">
                  <a:pos x="198" y="37"/>
                </a:cxn>
                <a:cxn ang="0">
                  <a:pos x="174" y="42"/>
                </a:cxn>
                <a:cxn ang="0">
                  <a:pos x="152" y="46"/>
                </a:cxn>
                <a:cxn ang="0">
                  <a:pos x="130" y="51"/>
                </a:cxn>
                <a:cxn ang="0">
                  <a:pos x="108" y="56"/>
                </a:cxn>
                <a:cxn ang="0">
                  <a:pos x="85" y="61"/>
                </a:cxn>
                <a:cxn ang="0">
                  <a:pos x="61" y="64"/>
                </a:cxn>
                <a:cxn ang="0">
                  <a:pos x="36" y="68"/>
                </a:cxn>
                <a:cxn ang="0">
                  <a:pos x="13" y="72"/>
                </a:cxn>
                <a:cxn ang="0">
                  <a:pos x="8" y="89"/>
                </a:cxn>
                <a:cxn ang="0">
                  <a:pos x="33" y="86"/>
                </a:cxn>
                <a:cxn ang="0">
                  <a:pos x="58" y="82"/>
                </a:cxn>
                <a:cxn ang="0">
                  <a:pos x="82" y="78"/>
                </a:cxn>
                <a:cxn ang="0">
                  <a:pos x="105" y="74"/>
                </a:cxn>
                <a:cxn ang="0">
                  <a:pos x="128" y="70"/>
                </a:cxn>
                <a:cxn ang="0">
                  <a:pos x="151" y="65"/>
                </a:cxn>
                <a:cxn ang="0">
                  <a:pos x="173" y="60"/>
                </a:cxn>
                <a:cxn ang="0">
                  <a:pos x="196" y="54"/>
                </a:cxn>
                <a:cxn ang="0">
                  <a:pos x="218" y="50"/>
                </a:cxn>
                <a:cxn ang="0">
                  <a:pos x="240" y="45"/>
                </a:cxn>
                <a:cxn ang="0">
                  <a:pos x="261" y="40"/>
                </a:cxn>
                <a:cxn ang="0">
                  <a:pos x="282" y="35"/>
                </a:cxn>
                <a:cxn ang="0">
                  <a:pos x="305" y="29"/>
                </a:cxn>
                <a:cxn ang="0">
                  <a:pos x="327" y="25"/>
                </a:cxn>
                <a:cxn ang="0">
                  <a:pos x="349" y="20"/>
                </a:cxn>
                <a:cxn ang="0">
                  <a:pos x="371" y="15"/>
                </a:cxn>
              </a:cxnLst>
              <a:rect l="0" t="0" r="r" b="b"/>
              <a:pathLst>
                <a:path w="372" h="90">
                  <a:moveTo>
                    <a:pt x="362" y="0"/>
                  </a:moveTo>
                  <a:lnTo>
                    <a:pt x="351" y="2"/>
                  </a:lnTo>
                  <a:lnTo>
                    <a:pt x="339" y="4"/>
                  </a:lnTo>
                  <a:lnTo>
                    <a:pt x="328" y="7"/>
                  </a:lnTo>
                  <a:lnTo>
                    <a:pt x="317" y="10"/>
                  </a:lnTo>
                  <a:lnTo>
                    <a:pt x="307" y="12"/>
                  </a:lnTo>
                  <a:lnTo>
                    <a:pt x="295" y="14"/>
                  </a:lnTo>
                  <a:lnTo>
                    <a:pt x="284" y="17"/>
                  </a:lnTo>
                  <a:lnTo>
                    <a:pt x="274" y="19"/>
                  </a:lnTo>
                  <a:lnTo>
                    <a:pt x="263" y="22"/>
                  </a:lnTo>
                  <a:lnTo>
                    <a:pt x="251" y="25"/>
                  </a:lnTo>
                  <a:lnTo>
                    <a:pt x="241" y="28"/>
                  </a:lnTo>
                  <a:lnTo>
                    <a:pt x="229" y="29"/>
                  </a:lnTo>
                  <a:lnTo>
                    <a:pt x="219" y="32"/>
                  </a:lnTo>
                  <a:lnTo>
                    <a:pt x="208" y="35"/>
                  </a:lnTo>
                  <a:lnTo>
                    <a:pt x="198" y="37"/>
                  </a:lnTo>
                  <a:lnTo>
                    <a:pt x="186" y="40"/>
                  </a:lnTo>
                  <a:lnTo>
                    <a:pt x="174" y="42"/>
                  </a:lnTo>
                  <a:lnTo>
                    <a:pt x="164" y="45"/>
                  </a:lnTo>
                  <a:lnTo>
                    <a:pt x="152" y="46"/>
                  </a:lnTo>
                  <a:lnTo>
                    <a:pt x="142" y="49"/>
                  </a:lnTo>
                  <a:lnTo>
                    <a:pt x="130" y="51"/>
                  </a:lnTo>
                  <a:lnTo>
                    <a:pt x="120" y="53"/>
                  </a:lnTo>
                  <a:lnTo>
                    <a:pt x="108" y="56"/>
                  </a:lnTo>
                  <a:lnTo>
                    <a:pt x="96" y="59"/>
                  </a:lnTo>
                  <a:lnTo>
                    <a:pt x="85" y="61"/>
                  </a:lnTo>
                  <a:lnTo>
                    <a:pt x="72" y="62"/>
                  </a:lnTo>
                  <a:lnTo>
                    <a:pt x="61" y="64"/>
                  </a:lnTo>
                  <a:lnTo>
                    <a:pt x="49" y="66"/>
                  </a:lnTo>
                  <a:lnTo>
                    <a:pt x="36" y="68"/>
                  </a:lnTo>
                  <a:lnTo>
                    <a:pt x="25" y="70"/>
                  </a:lnTo>
                  <a:lnTo>
                    <a:pt x="13" y="72"/>
                  </a:lnTo>
                  <a:lnTo>
                    <a:pt x="0" y="74"/>
                  </a:lnTo>
                  <a:lnTo>
                    <a:pt x="8" y="89"/>
                  </a:lnTo>
                  <a:lnTo>
                    <a:pt x="21" y="87"/>
                  </a:lnTo>
                  <a:lnTo>
                    <a:pt x="33" y="86"/>
                  </a:lnTo>
                  <a:lnTo>
                    <a:pt x="46" y="84"/>
                  </a:lnTo>
                  <a:lnTo>
                    <a:pt x="58" y="82"/>
                  </a:lnTo>
                  <a:lnTo>
                    <a:pt x="71" y="80"/>
                  </a:lnTo>
                  <a:lnTo>
                    <a:pt x="82" y="78"/>
                  </a:lnTo>
                  <a:lnTo>
                    <a:pt x="94" y="76"/>
                  </a:lnTo>
                  <a:lnTo>
                    <a:pt x="105" y="74"/>
                  </a:lnTo>
                  <a:lnTo>
                    <a:pt x="117" y="71"/>
                  </a:lnTo>
                  <a:lnTo>
                    <a:pt x="128" y="70"/>
                  </a:lnTo>
                  <a:lnTo>
                    <a:pt x="140" y="67"/>
                  </a:lnTo>
                  <a:lnTo>
                    <a:pt x="151" y="65"/>
                  </a:lnTo>
                  <a:lnTo>
                    <a:pt x="163" y="62"/>
                  </a:lnTo>
                  <a:lnTo>
                    <a:pt x="173" y="60"/>
                  </a:lnTo>
                  <a:lnTo>
                    <a:pt x="185" y="58"/>
                  </a:lnTo>
                  <a:lnTo>
                    <a:pt x="196" y="54"/>
                  </a:lnTo>
                  <a:lnTo>
                    <a:pt x="206" y="53"/>
                  </a:lnTo>
                  <a:lnTo>
                    <a:pt x="218" y="50"/>
                  </a:lnTo>
                  <a:lnTo>
                    <a:pt x="228" y="47"/>
                  </a:lnTo>
                  <a:lnTo>
                    <a:pt x="240" y="45"/>
                  </a:lnTo>
                  <a:lnTo>
                    <a:pt x="250" y="43"/>
                  </a:lnTo>
                  <a:lnTo>
                    <a:pt x="261" y="40"/>
                  </a:lnTo>
                  <a:lnTo>
                    <a:pt x="272" y="37"/>
                  </a:lnTo>
                  <a:lnTo>
                    <a:pt x="282" y="35"/>
                  </a:lnTo>
                  <a:lnTo>
                    <a:pt x="294" y="32"/>
                  </a:lnTo>
                  <a:lnTo>
                    <a:pt x="305" y="29"/>
                  </a:lnTo>
                  <a:lnTo>
                    <a:pt x="316" y="28"/>
                  </a:lnTo>
                  <a:lnTo>
                    <a:pt x="327" y="25"/>
                  </a:lnTo>
                  <a:lnTo>
                    <a:pt x="338" y="22"/>
                  </a:lnTo>
                  <a:lnTo>
                    <a:pt x="349" y="20"/>
                  </a:lnTo>
                  <a:lnTo>
                    <a:pt x="360" y="18"/>
                  </a:lnTo>
                  <a:lnTo>
                    <a:pt x="371" y="15"/>
                  </a:lnTo>
                  <a:lnTo>
                    <a:pt x="362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57" name="Freeform 154"/>
            <p:cNvSpPr>
              <a:spLocks/>
            </p:cNvSpPr>
            <p:nvPr/>
          </p:nvSpPr>
          <p:spPr bwMode="auto">
            <a:xfrm>
              <a:off x="2681" y="2640"/>
              <a:ext cx="13" cy="18"/>
            </a:xfrm>
            <a:custGeom>
              <a:avLst/>
              <a:gdLst/>
              <a:ahLst/>
              <a:cxnLst>
                <a:cxn ang="0">
                  <a:pos x="7" y="18"/>
                </a:cxn>
                <a:cxn ang="0">
                  <a:pos x="10" y="16"/>
                </a:cxn>
                <a:cxn ang="0">
                  <a:pos x="12" y="14"/>
                </a:cxn>
                <a:cxn ang="0">
                  <a:pos x="12" y="11"/>
                </a:cxn>
                <a:cxn ang="0">
                  <a:pos x="11" y="7"/>
                </a:cxn>
                <a:cxn ang="0">
                  <a:pos x="8" y="5"/>
                </a:cxn>
                <a:cxn ang="0">
                  <a:pos x="7" y="1"/>
                </a:cxn>
                <a:cxn ang="0">
                  <a:pos x="4" y="0"/>
                </a:cxn>
                <a:cxn ang="0">
                  <a:pos x="0" y="1"/>
                </a:cxn>
                <a:cxn ang="0">
                  <a:pos x="7" y="18"/>
                </a:cxn>
              </a:cxnLst>
              <a:rect l="0" t="0" r="r" b="b"/>
              <a:pathLst>
                <a:path w="13" h="19">
                  <a:moveTo>
                    <a:pt x="7" y="18"/>
                  </a:moveTo>
                  <a:lnTo>
                    <a:pt x="10" y="16"/>
                  </a:lnTo>
                  <a:lnTo>
                    <a:pt x="12" y="14"/>
                  </a:lnTo>
                  <a:lnTo>
                    <a:pt x="12" y="11"/>
                  </a:lnTo>
                  <a:lnTo>
                    <a:pt x="11" y="7"/>
                  </a:lnTo>
                  <a:lnTo>
                    <a:pt x="8" y="5"/>
                  </a:lnTo>
                  <a:lnTo>
                    <a:pt x="7" y="1"/>
                  </a:lnTo>
                  <a:lnTo>
                    <a:pt x="4" y="0"/>
                  </a:lnTo>
                  <a:lnTo>
                    <a:pt x="0" y="1"/>
                  </a:lnTo>
                  <a:lnTo>
                    <a:pt x="7" y="18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58" name="Freeform 155"/>
            <p:cNvSpPr>
              <a:spLocks/>
            </p:cNvSpPr>
            <p:nvPr/>
          </p:nvSpPr>
          <p:spPr bwMode="auto">
            <a:xfrm>
              <a:off x="2260" y="2620"/>
              <a:ext cx="13" cy="18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2" y="3"/>
                </a:cxn>
                <a:cxn ang="0">
                  <a:pos x="1" y="4"/>
                </a:cxn>
                <a:cxn ang="0">
                  <a:pos x="0" y="8"/>
                </a:cxn>
                <a:cxn ang="0">
                  <a:pos x="1" y="11"/>
                </a:cxn>
                <a:cxn ang="0">
                  <a:pos x="2" y="14"/>
                </a:cxn>
                <a:cxn ang="0">
                  <a:pos x="5" y="16"/>
                </a:cxn>
                <a:cxn ang="0">
                  <a:pos x="9" y="18"/>
                </a:cxn>
                <a:cxn ang="0">
                  <a:pos x="13" y="17"/>
                </a:cxn>
                <a:cxn ang="0">
                  <a:pos x="5" y="0"/>
                </a:cxn>
              </a:cxnLst>
              <a:rect l="0" t="0" r="r" b="b"/>
              <a:pathLst>
                <a:path w="14" h="19">
                  <a:moveTo>
                    <a:pt x="5" y="0"/>
                  </a:moveTo>
                  <a:lnTo>
                    <a:pt x="2" y="3"/>
                  </a:lnTo>
                  <a:lnTo>
                    <a:pt x="1" y="4"/>
                  </a:lnTo>
                  <a:lnTo>
                    <a:pt x="0" y="8"/>
                  </a:lnTo>
                  <a:lnTo>
                    <a:pt x="1" y="11"/>
                  </a:lnTo>
                  <a:lnTo>
                    <a:pt x="2" y="14"/>
                  </a:lnTo>
                  <a:lnTo>
                    <a:pt x="5" y="16"/>
                  </a:lnTo>
                  <a:lnTo>
                    <a:pt x="9" y="18"/>
                  </a:lnTo>
                  <a:lnTo>
                    <a:pt x="13" y="17"/>
                  </a:lnTo>
                  <a:lnTo>
                    <a:pt x="5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59" name="Freeform 156"/>
            <p:cNvSpPr>
              <a:spLocks/>
            </p:cNvSpPr>
            <p:nvPr/>
          </p:nvSpPr>
          <p:spPr bwMode="auto">
            <a:xfrm>
              <a:off x="2264" y="2520"/>
              <a:ext cx="542" cy="116"/>
            </a:xfrm>
            <a:custGeom>
              <a:avLst/>
              <a:gdLst/>
              <a:ahLst/>
              <a:cxnLst>
                <a:cxn ang="0">
                  <a:pos x="518" y="4"/>
                </a:cxn>
                <a:cxn ang="0">
                  <a:pos x="484" y="10"/>
                </a:cxn>
                <a:cxn ang="0">
                  <a:pos x="451" y="16"/>
                </a:cxn>
                <a:cxn ang="0">
                  <a:pos x="417" y="21"/>
                </a:cxn>
                <a:cxn ang="0">
                  <a:pos x="384" y="29"/>
                </a:cxn>
                <a:cxn ang="0">
                  <a:pos x="351" y="34"/>
                </a:cxn>
                <a:cxn ang="0">
                  <a:pos x="318" y="40"/>
                </a:cxn>
                <a:cxn ang="0">
                  <a:pos x="284" y="46"/>
                </a:cxn>
                <a:cxn ang="0">
                  <a:pos x="250" y="54"/>
                </a:cxn>
                <a:cxn ang="0">
                  <a:pos x="217" y="59"/>
                </a:cxn>
                <a:cxn ang="0">
                  <a:pos x="183" y="65"/>
                </a:cxn>
                <a:cxn ang="0">
                  <a:pos x="150" y="71"/>
                </a:cxn>
                <a:cxn ang="0">
                  <a:pos x="117" y="78"/>
                </a:cxn>
                <a:cxn ang="0">
                  <a:pos x="83" y="84"/>
                </a:cxn>
                <a:cxn ang="0">
                  <a:pos x="50" y="90"/>
                </a:cxn>
                <a:cxn ang="0">
                  <a:pos x="17" y="96"/>
                </a:cxn>
                <a:cxn ang="0">
                  <a:pos x="9" y="115"/>
                </a:cxn>
                <a:cxn ang="0">
                  <a:pos x="42" y="108"/>
                </a:cxn>
                <a:cxn ang="0">
                  <a:pos x="75" y="102"/>
                </a:cxn>
                <a:cxn ang="0">
                  <a:pos x="109" y="95"/>
                </a:cxn>
                <a:cxn ang="0">
                  <a:pos x="142" y="90"/>
                </a:cxn>
                <a:cxn ang="0">
                  <a:pos x="176" y="84"/>
                </a:cxn>
                <a:cxn ang="0">
                  <a:pos x="209" y="78"/>
                </a:cxn>
                <a:cxn ang="0">
                  <a:pos x="242" y="71"/>
                </a:cxn>
                <a:cxn ang="0">
                  <a:pos x="276" y="65"/>
                </a:cxn>
                <a:cxn ang="0">
                  <a:pos x="309" y="59"/>
                </a:cxn>
                <a:cxn ang="0">
                  <a:pos x="342" y="53"/>
                </a:cxn>
                <a:cxn ang="0">
                  <a:pos x="376" y="46"/>
                </a:cxn>
                <a:cxn ang="0">
                  <a:pos x="409" y="40"/>
                </a:cxn>
                <a:cxn ang="0">
                  <a:pos x="442" y="35"/>
                </a:cxn>
                <a:cxn ang="0">
                  <a:pos x="476" y="29"/>
                </a:cxn>
                <a:cxn ang="0">
                  <a:pos x="510" y="21"/>
                </a:cxn>
                <a:cxn ang="0">
                  <a:pos x="543" y="15"/>
                </a:cxn>
              </a:cxnLst>
              <a:rect l="0" t="0" r="r" b="b"/>
              <a:pathLst>
                <a:path w="544" h="116">
                  <a:moveTo>
                    <a:pt x="534" y="0"/>
                  </a:moveTo>
                  <a:lnTo>
                    <a:pt x="518" y="4"/>
                  </a:lnTo>
                  <a:lnTo>
                    <a:pt x="500" y="6"/>
                  </a:lnTo>
                  <a:lnTo>
                    <a:pt x="484" y="10"/>
                  </a:lnTo>
                  <a:lnTo>
                    <a:pt x="468" y="13"/>
                  </a:lnTo>
                  <a:lnTo>
                    <a:pt x="451" y="16"/>
                  </a:lnTo>
                  <a:lnTo>
                    <a:pt x="434" y="19"/>
                  </a:lnTo>
                  <a:lnTo>
                    <a:pt x="417" y="21"/>
                  </a:lnTo>
                  <a:lnTo>
                    <a:pt x="401" y="25"/>
                  </a:lnTo>
                  <a:lnTo>
                    <a:pt x="384" y="29"/>
                  </a:lnTo>
                  <a:lnTo>
                    <a:pt x="368" y="31"/>
                  </a:lnTo>
                  <a:lnTo>
                    <a:pt x="351" y="34"/>
                  </a:lnTo>
                  <a:lnTo>
                    <a:pt x="334" y="37"/>
                  </a:lnTo>
                  <a:lnTo>
                    <a:pt x="318" y="40"/>
                  </a:lnTo>
                  <a:lnTo>
                    <a:pt x="301" y="44"/>
                  </a:lnTo>
                  <a:lnTo>
                    <a:pt x="284" y="46"/>
                  </a:lnTo>
                  <a:lnTo>
                    <a:pt x="268" y="49"/>
                  </a:lnTo>
                  <a:lnTo>
                    <a:pt x="250" y="54"/>
                  </a:lnTo>
                  <a:lnTo>
                    <a:pt x="233" y="56"/>
                  </a:lnTo>
                  <a:lnTo>
                    <a:pt x="217" y="59"/>
                  </a:lnTo>
                  <a:lnTo>
                    <a:pt x="200" y="62"/>
                  </a:lnTo>
                  <a:lnTo>
                    <a:pt x="183" y="65"/>
                  </a:lnTo>
                  <a:lnTo>
                    <a:pt x="167" y="69"/>
                  </a:lnTo>
                  <a:lnTo>
                    <a:pt x="150" y="71"/>
                  </a:lnTo>
                  <a:lnTo>
                    <a:pt x="133" y="74"/>
                  </a:lnTo>
                  <a:lnTo>
                    <a:pt x="117" y="78"/>
                  </a:lnTo>
                  <a:lnTo>
                    <a:pt x="100" y="80"/>
                  </a:lnTo>
                  <a:lnTo>
                    <a:pt x="83" y="84"/>
                  </a:lnTo>
                  <a:lnTo>
                    <a:pt x="67" y="87"/>
                  </a:lnTo>
                  <a:lnTo>
                    <a:pt x="50" y="90"/>
                  </a:lnTo>
                  <a:lnTo>
                    <a:pt x="34" y="93"/>
                  </a:lnTo>
                  <a:lnTo>
                    <a:pt x="17" y="96"/>
                  </a:lnTo>
                  <a:lnTo>
                    <a:pt x="0" y="99"/>
                  </a:lnTo>
                  <a:lnTo>
                    <a:pt x="9" y="115"/>
                  </a:lnTo>
                  <a:lnTo>
                    <a:pt x="25" y="111"/>
                  </a:lnTo>
                  <a:lnTo>
                    <a:pt x="42" y="108"/>
                  </a:lnTo>
                  <a:lnTo>
                    <a:pt x="59" y="105"/>
                  </a:lnTo>
                  <a:lnTo>
                    <a:pt x="75" y="102"/>
                  </a:lnTo>
                  <a:lnTo>
                    <a:pt x="92" y="99"/>
                  </a:lnTo>
                  <a:lnTo>
                    <a:pt x="109" y="95"/>
                  </a:lnTo>
                  <a:lnTo>
                    <a:pt x="125" y="93"/>
                  </a:lnTo>
                  <a:lnTo>
                    <a:pt x="142" y="90"/>
                  </a:lnTo>
                  <a:lnTo>
                    <a:pt x="159" y="87"/>
                  </a:lnTo>
                  <a:lnTo>
                    <a:pt x="176" y="84"/>
                  </a:lnTo>
                  <a:lnTo>
                    <a:pt x="192" y="80"/>
                  </a:lnTo>
                  <a:lnTo>
                    <a:pt x="209" y="78"/>
                  </a:lnTo>
                  <a:lnTo>
                    <a:pt x="226" y="75"/>
                  </a:lnTo>
                  <a:lnTo>
                    <a:pt x="242" y="71"/>
                  </a:lnTo>
                  <a:lnTo>
                    <a:pt x="259" y="68"/>
                  </a:lnTo>
                  <a:lnTo>
                    <a:pt x="276" y="65"/>
                  </a:lnTo>
                  <a:lnTo>
                    <a:pt x="292" y="62"/>
                  </a:lnTo>
                  <a:lnTo>
                    <a:pt x="309" y="59"/>
                  </a:lnTo>
                  <a:lnTo>
                    <a:pt x="326" y="55"/>
                  </a:lnTo>
                  <a:lnTo>
                    <a:pt x="342" y="53"/>
                  </a:lnTo>
                  <a:lnTo>
                    <a:pt x="359" y="50"/>
                  </a:lnTo>
                  <a:lnTo>
                    <a:pt x="376" y="46"/>
                  </a:lnTo>
                  <a:lnTo>
                    <a:pt x="392" y="44"/>
                  </a:lnTo>
                  <a:lnTo>
                    <a:pt x="409" y="40"/>
                  </a:lnTo>
                  <a:lnTo>
                    <a:pt x="426" y="37"/>
                  </a:lnTo>
                  <a:lnTo>
                    <a:pt x="442" y="35"/>
                  </a:lnTo>
                  <a:lnTo>
                    <a:pt x="459" y="31"/>
                  </a:lnTo>
                  <a:lnTo>
                    <a:pt x="476" y="29"/>
                  </a:lnTo>
                  <a:lnTo>
                    <a:pt x="493" y="25"/>
                  </a:lnTo>
                  <a:lnTo>
                    <a:pt x="510" y="21"/>
                  </a:lnTo>
                  <a:lnTo>
                    <a:pt x="527" y="19"/>
                  </a:lnTo>
                  <a:lnTo>
                    <a:pt x="543" y="15"/>
                  </a:lnTo>
                  <a:lnTo>
                    <a:pt x="534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60" name="Freeform 157"/>
            <p:cNvSpPr>
              <a:spLocks/>
            </p:cNvSpPr>
            <p:nvPr/>
          </p:nvSpPr>
          <p:spPr bwMode="auto">
            <a:xfrm>
              <a:off x="2798" y="2520"/>
              <a:ext cx="15" cy="18"/>
            </a:xfrm>
            <a:custGeom>
              <a:avLst/>
              <a:gdLst/>
              <a:ahLst/>
              <a:cxnLst>
                <a:cxn ang="0">
                  <a:pos x="7" y="19"/>
                </a:cxn>
                <a:cxn ang="0">
                  <a:pos x="10" y="17"/>
                </a:cxn>
                <a:cxn ang="0">
                  <a:pos x="12" y="15"/>
                </a:cxn>
                <a:cxn ang="0">
                  <a:pos x="13" y="11"/>
                </a:cxn>
                <a:cxn ang="0">
                  <a:pos x="12" y="7"/>
                </a:cxn>
                <a:cxn ang="0">
                  <a:pos x="9" y="5"/>
                </a:cxn>
                <a:cxn ang="0">
                  <a:pos x="7" y="2"/>
                </a:cxn>
                <a:cxn ang="0">
                  <a:pos x="3" y="0"/>
                </a:cxn>
                <a:cxn ang="0">
                  <a:pos x="0" y="1"/>
                </a:cxn>
                <a:cxn ang="0">
                  <a:pos x="7" y="19"/>
                </a:cxn>
              </a:cxnLst>
              <a:rect l="0" t="0" r="r" b="b"/>
              <a:pathLst>
                <a:path w="14" h="20">
                  <a:moveTo>
                    <a:pt x="7" y="19"/>
                  </a:moveTo>
                  <a:lnTo>
                    <a:pt x="10" y="17"/>
                  </a:lnTo>
                  <a:lnTo>
                    <a:pt x="12" y="15"/>
                  </a:lnTo>
                  <a:lnTo>
                    <a:pt x="13" y="11"/>
                  </a:lnTo>
                  <a:lnTo>
                    <a:pt x="12" y="7"/>
                  </a:lnTo>
                  <a:lnTo>
                    <a:pt x="9" y="5"/>
                  </a:lnTo>
                  <a:lnTo>
                    <a:pt x="7" y="2"/>
                  </a:lnTo>
                  <a:lnTo>
                    <a:pt x="3" y="0"/>
                  </a:lnTo>
                  <a:lnTo>
                    <a:pt x="0" y="1"/>
                  </a:lnTo>
                  <a:lnTo>
                    <a:pt x="7" y="19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61" name="Freeform 158"/>
            <p:cNvSpPr>
              <a:spLocks/>
            </p:cNvSpPr>
            <p:nvPr/>
          </p:nvSpPr>
          <p:spPr bwMode="auto">
            <a:xfrm>
              <a:off x="2294" y="2490"/>
              <a:ext cx="13" cy="18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2" y="2"/>
                </a:cxn>
                <a:cxn ang="0">
                  <a:pos x="1" y="4"/>
                </a:cxn>
                <a:cxn ang="0">
                  <a:pos x="0" y="7"/>
                </a:cxn>
                <a:cxn ang="0">
                  <a:pos x="1" y="11"/>
                </a:cxn>
                <a:cxn ang="0">
                  <a:pos x="3" y="13"/>
                </a:cxn>
                <a:cxn ang="0">
                  <a:pos x="5" y="16"/>
                </a:cxn>
                <a:cxn ang="0">
                  <a:pos x="8" y="17"/>
                </a:cxn>
                <a:cxn ang="0">
                  <a:pos x="12" y="17"/>
                </a:cxn>
                <a:cxn ang="0">
                  <a:pos x="5" y="0"/>
                </a:cxn>
              </a:cxnLst>
              <a:rect l="0" t="0" r="r" b="b"/>
              <a:pathLst>
                <a:path w="13" h="18">
                  <a:moveTo>
                    <a:pt x="5" y="0"/>
                  </a:moveTo>
                  <a:lnTo>
                    <a:pt x="2" y="2"/>
                  </a:lnTo>
                  <a:lnTo>
                    <a:pt x="1" y="4"/>
                  </a:lnTo>
                  <a:lnTo>
                    <a:pt x="0" y="7"/>
                  </a:lnTo>
                  <a:lnTo>
                    <a:pt x="1" y="11"/>
                  </a:lnTo>
                  <a:lnTo>
                    <a:pt x="3" y="13"/>
                  </a:lnTo>
                  <a:lnTo>
                    <a:pt x="5" y="16"/>
                  </a:lnTo>
                  <a:lnTo>
                    <a:pt x="8" y="17"/>
                  </a:lnTo>
                  <a:lnTo>
                    <a:pt x="12" y="17"/>
                  </a:lnTo>
                  <a:lnTo>
                    <a:pt x="5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62" name="Freeform 159"/>
            <p:cNvSpPr>
              <a:spLocks/>
            </p:cNvSpPr>
            <p:nvPr/>
          </p:nvSpPr>
          <p:spPr bwMode="auto">
            <a:xfrm>
              <a:off x="2301" y="2388"/>
              <a:ext cx="621" cy="118"/>
            </a:xfrm>
            <a:custGeom>
              <a:avLst/>
              <a:gdLst/>
              <a:ahLst/>
              <a:cxnLst>
                <a:cxn ang="0">
                  <a:pos x="593" y="3"/>
                </a:cxn>
                <a:cxn ang="0">
                  <a:pos x="555" y="9"/>
                </a:cxn>
                <a:cxn ang="0">
                  <a:pos x="516" y="16"/>
                </a:cxn>
                <a:cxn ang="0">
                  <a:pos x="478" y="22"/>
                </a:cxn>
                <a:cxn ang="0">
                  <a:pos x="440" y="28"/>
                </a:cxn>
                <a:cxn ang="0">
                  <a:pos x="402" y="35"/>
                </a:cxn>
                <a:cxn ang="0">
                  <a:pos x="364" y="42"/>
                </a:cxn>
                <a:cxn ang="0">
                  <a:pos x="326" y="48"/>
                </a:cxn>
                <a:cxn ang="0">
                  <a:pos x="287" y="54"/>
                </a:cxn>
                <a:cxn ang="0">
                  <a:pos x="248" y="60"/>
                </a:cxn>
                <a:cxn ang="0">
                  <a:pos x="211" y="67"/>
                </a:cxn>
                <a:cxn ang="0">
                  <a:pos x="172" y="73"/>
                </a:cxn>
                <a:cxn ang="0">
                  <a:pos x="133" y="80"/>
                </a:cxn>
                <a:cxn ang="0">
                  <a:pos x="95" y="86"/>
                </a:cxn>
                <a:cxn ang="0">
                  <a:pos x="57" y="92"/>
                </a:cxn>
                <a:cxn ang="0">
                  <a:pos x="18" y="99"/>
                </a:cxn>
                <a:cxn ang="0">
                  <a:pos x="8" y="118"/>
                </a:cxn>
                <a:cxn ang="0">
                  <a:pos x="47" y="111"/>
                </a:cxn>
                <a:cxn ang="0">
                  <a:pos x="85" y="105"/>
                </a:cxn>
                <a:cxn ang="0">
                  <a:pos x="123" y="99"/>
                </a:cxn>
                <a:cxn ang="0">
                  <a:pos x="161" y="92"/>
                </a:cxn>
                <a:cxn ang="0">
                  <a:pos x="199" y="85"/>
                </a:cxn>
                <a:cxn ang="0">
                  <a:pos x="238" y="79"/>
                </a:cxn>
                <a:cxn ang="0">
                  <a:pos x="276" y="73"/>
                </a:cxn>
                <a:cxn ang="0">
                  <a:pos x="315" y="67"/>
                </a:cxn>
                <a:cxn ang="0">
                  <a:pos x="353" y="60"/>
                </a:cxn>
                <a:cxn ang="0">
                  <a:pos x="392" y="54"/>
                </a:cxn>
                <a:cxn ang="0">
                  <a:pos x="430" y="47"/>
                </a:cxn>
                <a:cxn ang="0">
                  <a:pos x="468" y="41"/>
                </a:cxn>
                <a:cxn ang="0">
                  <a:pos x="506" y="35"/>
                </a:cxn>
                <a:cxn ang="0">
                  <a:pos x="545" y="28"/>
                </a:cxn>
                <a:cxn ang="0">
                  <a:pos x="582" y="22"/>
                </a:cxn>
                <a:cxn ang="0">
                  <a:pos x="621" y="15"/>
                </a:cxn>
              </a:cxnLst>
              <a:rect l="0" t="0" r="r" b="b"/>
              <a:pathLst>
                <a:path w="622" h="119">
                  <a:moveTo>
                    <a:pt x="612" y="0"/>
                  </a:moveTo>
                  <a:lnTo>
                    <a:pt x="593" y="3"/>
                  </a:lnTo>
                  <a:lnTo>
                    <a:pt x="574" y="6"/>
                  </a:lnTo>
                  <a:lnTo>
                    <a:pt x="555" y="9"/>
                  </a:lnTo>
                  <a:lnTo>
                    <a:pt x="536" y="12"/>
                  </a:lnTo>
                  <a:lnTo>
                    <a:pt x="516" y="16"/>
                  </a:lnTo>
                  <a:lnTo>
                    <a:pt x="497" y="19"/>
                  </a:lnTo>
                  <a:lnTo>
                    <a:pt x="478" y="22"/>
                  </a:lnTo>
                  <a:lnTo>
                    <a:pt x="459" y="26"/>
                  </a:lnTo>
                  <a:lnTo>
                    <a:pt x="440" y="28"/>
                  </a:lnTo>
                  <a:lnTo>
                    <a:pt x="421" y="31"/>
                  </a:lnTo>
                  <a:lnTo>
                    <a:pt x="402" y="35"/>
                  </a:lnTo>
                  <a:lnTo>
                    <a:pt x="382" y="38"/>
                  </a:lnTo>
                  <a:lnTo>
                    <a:pt x="364" y="42"/>
                  </a:lnTo>
                  <a:lnTo>
                    <a:pt x="344" y="44"/>
                  </a:lnTo>
                  <a:lnTo>
                    <a:pt x="326" y="48"/>
                  </a:lnTo>
                  <a:lnTo>
                    <a:pt x="306" y="51"/>
                  </a:lnTo>
                  <a:lnTo>
                    <a:pt x="287" y="54"/>
                  </a:lnTo>
                  <a:lnTo>
                    <a:pt x="268" y="58"/>
                  </a:lnTo>
                  <a:lnTo>
                    <a:pt x="248" y="60"/>
                  </a:lnTo>
                  <a:lnTo>
                    <a:pt x="230" y="64"/>
                  </a:lnTo>
                  <a:lnTo>
                    <a:pt x="211" y="67"/>
                  </a:lnTo>
                  <a:lnTo>
                    <a:pt x="191" y="70"/>
                  </a:lnTo>
                  <a:lnTo>
                    <a:pt x="172" y="73"/>
                  </a:lnTo>
                  <a:lnTo>
                    <a:pt x="153" y="76"/>
                  </a:lnTo>
                  <a:lnTo>
                    <a:pt x="133" y="80"/>
                  </a:lnTo>
                  <a:lnTo>
                    <a:pt x="114" y="83"/>
                  </a:lnTo>
                  <a:lnTo>
                    <a:pt x="95" y="86"/>
                  </a:lnTo>
                  <a:lnTo>
                    <a:pt x="76" y="90"/>
                  </a:lnTo>
                  <a:lnTo>
                    <a:pt x="57" y="92"/>
                  </a:lnTo>
                  <a:lnTo>
                    <a:pt x="38" y="96"/>
                  </a:lnTo>
                  <a:lnTo>
                    <a:pt x="18" y="99"/>
                  </a:lnTo>
                  <a:lnTo>
                    <a:pt x="0" y="103"/>
                  </a:lnTo>
                  <a:lnTo>
                    <a:pt x="8" y="118"/>
                  </a:lnTo>
                  <a:lnTo>
                    <a:pt x="28" y="115"/>
                  </a:lnTo>
                  <a:lnTo>
                    <a:pt x="47" y="111"/>
                  </a:lnTo>
                  <a:lnTo>
                    <a:pt x="66" y="108"/>
                  </a:lnTo>
                  <a:lnTo>
                    <a:pt x="85" y="105"/>
                  </a:lnTo>
                  <a:lnTo>
                    <a:pt x="104" y="101"/>
                  </a:lnTo>
                  <a:lnTo>
                    <a:pt x="123" y="99"/>
                  </a:lnTo>
                  <a:lnTo>
                    <a:pt x="142" y="96"/>
                  </a:lnTo>
                  <a:lnTo>
                    <a:pt x="161" y="92"/>
                  </a:lnTo>
                  <a:lnTo>
                    <a:pt x="181" y="89"/>
                  </a:lnTo>
                  <a:lnTo>
                    <a:pt x="199" y="85"/>
                  </a:lnTo>
                  <a:lnTo>
                    <a:pt x="219" y="82"/>
                  </a:lnTo>
                  <a:lnTo>
                    <a:pt x="238" y="79"/>
                  </a:lnTo>
                  <a:lnTo>
                    <a:pt x="257" y="76"/>
                  </a:lnTo>
                  <a:lnTo>
                    <a:pt x="276" y="73"/>
                  </a:lnTo>
                  <a:lnTo>
                    <a:pt x="296" y="69"/>
                  </a:lnTo>
                  <a:lnTo>
                    <a:pt x="315" y="67"/>
                  </a:lnTo>
                  <a:lnTo>
                    <a:pt x="334" y="63"/>
                  </a:lnTo>
                  <a:lnTo>
                    <a:pt x="353" y="60"/>
                  </a:lnTo>
                  <a:lnTo>
                    <a:pt x="372" y="57"/>
                  </a:lnTo>
                  <a:lnTo>
                    <a:pt x="392" y="54"/>
                  </a:lnTo>
                  <a:lnTo>
                    <a:pt x="411" y="51"/>
                  </a:lnTo>
                  <a:lnTo>
                    <a:pt x="430" y="47"/>
                  </a:lnTo>
                  <a:lnTo>
                    <a:pt x="449" y="44"/>
                  </a:lnTo>
                  <a:lnTo>
                    <a:pt x="468" y="41"/>
                  </a:lnTo>
                  <a:lnTo>
                    <a:pt x="487" y="37"/>
                  </a:lnTo>
                  <a:lnTo>
                    <a:pt x="506" y="35"/>
                  </a:lnTo>
                  <a:lnTo>
                    <a:pt x="525" y="31"/>
                  </a:lnTo>
                  <a:lnTo>
                    <a:pt x="545" y="28"/>
                  </a:lnTo>
                  <a:lnTo>
                    <a:pt x="564" y="25"/>
                  </a:lnTo>
                  <a:lnTo>
                    <a:pt x="582" y="22"/>
                  </a:lnTo>
                  <a:lnTo>
                    <a:pt x="602" y="19"/>
                  </a:lnTo>
                  <a:lnTo>
                    <a:pt x="621" y="15"/>
                  </a:lnTo>
                  <a:lnTo>
                    <a:pt x="612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63" name="Freeform 160"/>
            <p:cNvSpPr>
              <a:spLocks/>
            </p:cNvSpPr>
            <p:nvPr/>
          </p:nvSpPr>
          <p:spPr bwMode="auto">
            <a:xfrm>
              <a:off x="2911" y="2388"/>
              <a:ext cx="15" cy="16"/>
            </a:xfrm>
            <a:custGeom>
              <a:avLst/>
              <a:gdLst/>
              <a:ahLst/>
              <a:cxnLst>
                <a:cxn ang="0">
                  <a:pos x="7" y="17"/>
                </a:cxn>
                <a:cxn ang="0">
                  <a:pos x="10" y="15"/>
                </a:cxn>
                <a:cxn ang="0">
                  <a:pos x="13" y="13"/>
                </a:cxn>
                <a:cxn ang="0">
                  <a:pos x="13" y="10"/>
                </a:cxn>
                <a:cxn ang="0">
                  <a:pos x="12" y="7"/>
                </a:cxn>
                <a:cxn ang="0">
                  <a:pos x="10" y="3"/>
                </a:cxn>
                <a:cxn ang="0">
                  <a:pos x="7" y="2"/>
                </a:cxn>
                <a:cxn ang="0">
                  <a:pos x="3" y="0"/>
                </a:cxn>
                <a:cxn ang="0">
                  <a:pos x="0" y="1"/>
                </a:cxn>
                <a:cxn ang="0">
                  <a:pos x="7" y="17"/>
                </a:cxn>
              </a:cxnLst>
              <a:rect l="0" t="0" r="r" b="b"/>
              <a:pathLst>
                <a:path w="14" h="18">
                  <a:moveTo>
                    <a:pt x="7" y="17"/>
                  </a:moveTo>
                  <a:lnTo>
                    <a:pt x="10" y="15"/>
                  </a:lnTo>
                  <a:lnTo>
                    <a:pt x="13" y="13"/>
                  </a:lnTo>
                  <a:lnTo>
                    <a:pt x="13" y="10"/>
                  </a:lnTo>
                  <a:lnTo>
                    <a:pt x="12" y="7"/>
                  </a:lnTo>
                  <a:lnTo>
                    <a:pt x="10" y="3"/>
                  </a:lnTo>
                  <a:lnTo>
                    <a:pt x="7" y="2"/>
                  </a:lnTo>
                  <a:lnTo>
                    <a:pt x="3" y="0"/>
                  </a:lnTo>
                  <a:lnTo>
                    <a:pt x="0" y="1"/>
                  </a:lnTo>
                  <a:lnTo>
                    <a:pt x="7" y="17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64" name="Freeform 161"/>
            <p:cNvSpPr>
              <a:spLocks/>
            </p:cNvSpPr>
            <p:nvPr/>
          </p:nvSpPr>
          <p:spPr bwMode="auto">
            <a:xfrm>
              <a:off x="2785" y="2279"/>
              <a:ext cx="13" cy="18"/>
            </a:xfrm>
            <a:custGeom>
              <a:avLst/>
              <a:gdLst/>
              <a:ahLst/>
              <a:cxnLst>
                <a:cxn ang="0">
                  <a:pos x="7" y="18"/>
                </a:cxn>
                <a:cxn ang="0">
                  <a:pos x="9" y="17"/>
                </a:cxn>
                <a:cxn ang="0">
                  <a:pos x="11" y="14"/>
                </a:cxn>
                <a:cxn ang="0">
                  <a:pos x="12" y="10"/>
                </a:cxn>
                <a:cxn ang="0">
                  <a:pos x="11" y="6"/>
                </a:cxn>
                <a:cxn ang="0">
                  <a:pos x="9" y="4"/>
                </a:cxn>
                <a:cxn ang="0">
                  <a:pos x="7" y="1"/>
                </a:cxn>
                <a:cxn ang="0">
                  <a:pos x="4" y="0"/>
                </a:cxn>
                <a:cxn ang="0">
                  <a:pos x="0" y="0"/>
                </a:cxn>
                <a:cxn ang="0">
                  <a:pos x="7" y="18"/>
                </a:cxn>
              </a:cxnLst>
              <a:rect l="0" t="0" r="r" b="b"/>
              <a:pathLst>
                <a:path w="13" h="19">
                  <a:moveTo>
                    <a:pt x="7" y="18"/>
                  </a:moveTo>
                  <a:lnTo>
                    <a:pt x="9" y="17"/>
                  </a:lnTo>
                  <a:lnTo>
                    <a:pt x="11" y="14"/>
                  </a:lnTo>
                  <a:lnTo>
                    <a:pt x="12" y="10"/>
                  </a:lnTo>
                  <a:lnTo>
                    <a:pt x="11" y="6"/>
                  </a:lnTo>
                  <a:lnTo>
                    <a:pt x="9" y="4"/>
                  </a:lnTo>
                  <a:lnTo>
                    <a:pt x="7" y="1"/>
                  </a:lnTo>
                  <a:lnTo>
                    <a:pt x="4" y="0"/>
                  </a:lnTo>
                  <a:lnTo>
                    <a:pt x="0" y="0"/>
                  </a:lnTo>
                  <a:lnTo>
                    <a:pt x="7" y="18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65" name="Freeform 162"/>
            <p:cNvSpPr>
              <a:spLocks/>
            </p:cNvSpPr>
            <p:nvPr/>
          </p:nvSpPr>
          <p:spPr bwMode="auto">
            <a:xfrm>
              <a:off x="2352" y="2279"/>
              <a:ext cx="443" cy="70"/>
            </a:xfrm>
            <a:custGeom>
              <a:avLst/>
              <a:gdLst/>
              <a:ahLst/>
              <a:cxnLst>
                <a:cxn ang="0">
                  <a:pos x="21" y="69"/>
                </a:cxn>
                <a:cxn ang="0">
                  <a:pos x="49" y="67"/>
                </a:cxn>
                <a:cxn ang="0">
                  <a:pos x="77" y="65"/>
                </a:cxn>
                <a:cxn ang="0">
                  <a:pos x="105" y="63"/>
                </a:cxn>
                <a:cxn ang="0">
                  <a:pos x="132" y="59"/>
                </a:cxn>
                <a:cxn ang="0">
                  <a:pos x="160" y="56"/>
                </a:cxn>
                <a:cxn ang="0">
                  <a:pos x="186" y="52"/>
                </a:cxn>
                <a:cxn ang="0">
                  <a:pos x="213" y="48"/>
                </a:cxn>
                <a:cxn ang="0">
                  <a:pos x="240" y="44"/>
                </a:cxn>
                <a:cxn ang="0">
                  <a:pos x="267" y="41"/>
                </a:cxn>
                <a:cxn ang="0">
                  <a:pos x="294" y="36"/>
                </a:cxn>
                <a:cxn ang="0">
                  <a:pos x="320" y="33"/>
                </a:cxn>
                <a:cxn ang="0">
                  <a:pos x="347" y="28"/>
                </a:cxn>
                <a:cxn ang="0">
                  <a:pos x="374" y="25"/>
                </a:cxn>
                <a:cxn ang="0">
                  <a:pos x="400" y="20"/>
                </a:cxn>
                <a:cxn ang="0">
                  <a:pos x="427" y="17"/>
                </a:cxn>
                <a:cxn ang="0">
                  <a:pos x="432" y="0"/>
                </a:cxn>
                <a:cxn ang="0">
                  <a:pos x="405" y="4"/>
                </a:cxn>
                <a:cxn ang="0">
                  <a:pos x="378" y="8"/>
                </a:cxn>
                <a:cxn ang="0">
                  <a:pos x="351" y="11"/>
                </a:cxn>
                <a:cxn ang="0">
                  <a:pos x="324" y="15"/>
                </a:cxn>
                <a:cxn ang="0">
                  <a:pos x="298" y="19"/>
                </a:cxn>
                <a:cxn ang="0">
                  <a:pos x="271" y="23"/>
                </a:cxn>
                <a:cxn ang="0">
                  <a:pos x="245" y="27"/>
                </a:cxn>
                <a:cxn ang="0">
                  <a:pos x="219" y="31"/>
                </a:cxn>
                <a:cxn ang="0">
                  <a:pos x="192" y="35"/>
                </a:cxn>
                <a:cxn ang="0">
                  <a:pos x="165" y="38"/>
                </a:cxn>
                <a:cxn ang="0">
                  <a:pos x="139" y="42"/>
                </a:cxn>
                <a:cxn ang="0">
                  <a:pos x="112" y="45"/>
                </a:cxn>
                <a:cxn ang="0">
                  <a:pos x="84" y="48"/>
                </a:cxn>
                <a:cxn ang="0">
                  <a:pos x="56" y="51"/>
                </a:cxn>
                <a:cxn ang="0">
                  <a:pos x="29" y="53"/>
                </a:cxn>
                <a:cxn ang="0">
                  <a:pos x="0" y="54"/>
                </a:cxn>
              </a:cxnLst>
              <a:rect l="0" t="0" r="r" b="b"/>
              <a:pathLst>
                <a:path w="441" h="71">
                  <a:moveTo>
                    <a:pt x="7" y="70"/>
                  </a:moveTo>
                  <a:lnTo>
                    <a:pt x="21" y="69"/>
                  </a:lnTo>
                  <a:lnTo>
                    <a:pt x="35" y="68"/>
                  </a:lnTo>
                  <a:lnTo>
                    <a:pt x="49" y="67"/>
                  </a:lnTo>
                  <a:lnTo>
                    <a:pt x="63" y="66"/>
                  </a:lnTo>
                  <a:lnTo>
                    <a:pt x="77" y="65"/>
                  </a:lnTo>
                  <a:lnTo>
                    <a:pt x="91" y="63"/>
                  </a:lnTo>
                  <a:lnTo>
                    <a:pt x="105" y="63"/>
                  </a:lnTo>
                  <a:lnTo>
                    <a:pt x="119" y="60"/>
                  </a:lnTo>
                  <a:lnTo>
                    <a:pt x="132" y="59"/>
                  </a:lnTo>
                  <a:lnTo>
                    <a:pt x="147" y="58"/>
                  </a:lnTo>
                  <a:lnTo>
                    <a:pt x="160" y="56"/>
                  </a:lnTo>
                  <a:lnTo>
                    <a:pt x="173" y="53"/>
                  </a:lnTo>
                  <a:lnTo>
                    <a:pt x="186" y="52"/>
                  </a:lnTo>
                  <a:lnTo>
                    <a:pt x="200" y="51"/>
                  </a:lnTo>
                  <a:lnTo>
                    <a:pt x="213" y="48"/>
                  </a:lnTo>
                  <a:lnTo>
                    <a:pt x="228" y="47"/>
                  </a:lnTo>
                  <a:lnTo>
                    <a:pt x="240" y="44"/>
                  </a:lnTo>
                  <a:lnTo>
                    <a:pt x="254" y="43"/>
                  </a:lnTo>
                  <a:lnTo>
                    <a:pt x="267" y="41"/>
                  </a:lnTo>
                  <a:lnTo>
                    <a:pt x="281" y="39"/>
                  </a:lnTo>
                  <a:lnTo>
                    <a:pt x="294" y="36"/>
                  </a:lnTo>
                  <a:lnTo>
                    <a:pt x="307" y="35"/>
                  </a:lnTo>
                  <a:lnTo>
                    <a:pt x="320" y="33"/>
                  </a:lnTo>
                  <a:lnTo>
                    <a:pt x="334" y="31"/>
                  </a:lnTo>
                  <a:lnTo>
                    <a:pt x="347" y="28"/>
                  </a:lnTo>
                  <a:lnTo>
                    <a:pt x="360" y="28"/>
                  </a:lnTo>
                  <a:lnTo>
                    <a:pt x="374" y="25"/>
                  </a:lnTo>
                  <a:lnTo>
                    <a:pt x="387" y="23"/>
                  </a:lnTo>
                  <a:lnTo>
                    <a:pt x="400" y="20"/>
                  </a:lnTo>
                  <a:lnTo>
                    <a:pt x="413" y="20"/>
                  </a:lnTo>
                  <a:lnTo>
                    <a:pt x="427" y="17"/>
                  </a:lnTo>
                  <a:lnTo>
                    <a:pt x="440" y="15"/>
                  </a:lnTo>
                  <a:lnTo>
                    <a:pt x="432" y="0"/>
                  </a:lnTo>
                  <a:lnTo>
                    <a:pt x="419" y="3"/>
                  </a:lnTo>
                  <a:lnTo>
                    <a:pt x="405" y="4"/>
                  </a:lnTo>
                  <a:lnTo>
                    <a:pt x="392" y="5"/>
                  </a:lnTo>
                  <a:lnTo>
                    <a:pt x="378" y="8"/>
                  </a:lnTo>
                  <a:lnTo>
                    <a:pt x="365" y="9"/>
                  </a:lnTo>
                  <a:lnTo>
                    <a:pt x="351" y="11"/>
                  </a:lnTo>
                  <a:lnTo>
                    <a:pt x="338" y="13"/>
                  </a:lnTo>
                  <a:lnTo>
                    <a:pt x="324" y="15"/>
                  </a:lnTo>
                  <a:lnTo>
                    <a:pt x="312" y="17"/>
                  </a:lnTo>
                  <a:lnTo>
                    <a:pt x="298" y="19"/>
                  </a:lnTo>
                  <a:lnTo>
                    <a:pt x="285" y="21"/>
                  </a:lnTo>
                  <a:lnTo>
                    <a:pt x="271" y="23"/>
                  </a:lnTo>
                  <a:lnTo>
                    <a:pt x="259" y="25"/>
                  </a:lnTo>
                  <a:lnTo>
                    <a:pt x="245" y="27"/>
                  </a:lnTo>
                  <a:lnTo>
                    <a:pt x="232" y="28"/>
                  </a:lnTo>
                  <a:lnTo>
                    <a:pt x="219" y="31"/>
                  </a:lnTo>
                  <a:lnTo>
                    <a:pt x="205" y="33"/>
                  </a:lnTo>
                  <a:lnTo>
                    <a:pt x="192" y="35"/>
                  </a:lnTo>
                  <a:lnTo>
                    <a:pt x="179" y="36"/>
                  </a:lnTo>
                  <a:lnTo>
                    <a:pt x="165" y="38"/>
                  </a:lnTo>
                  <a:lnTo>
                    <a:pt x="151" y="41"/>
                  </a:lnTo>
                  <a:lnTo>
                    <a:pt x="139" y="42"/>
                  </a:lnTo>
                  <a:lnTo>
                    <a:pt x="125" y="43"/>
                  </a:lnTo>
                  <a:lnTo>
                    <a:pt x="112" y="45"/>
                  </a:lnTo>
                  <a:lnTo>
                    <a:pt x="98" y="47"/>
                  </a:lnTo>
                  <a:lnTo>
                    <a:pt x="84" y="48"/>
                  </a:lnTo>
                  <a:lnTo>
                    <a:pt x="70" y="50"/>
                  </a:lnTo>
                  <a:lnTo>
                    <a:pt x="56" y="51"/>
                  </a:lnTo>
                  <a:lnTo>
                    <a:pt x="42" y="52"/>
                  </a:lnTo>
                  <a:lnTo>
                    <a:pt x="29" y="53"/>
                  </a:lnTo>
                  <a:lnTo>
                    <a:pt x="14" y="53"/>
                  </a:lnTo>
                  <a:lnTo>
                    <a:pt x="0" y="54"/>
                  </a:lnTo>
                  <a:lnTo>
                    <a:pt x="7" y="7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66" name="Freeform 163"/>
            <p:cNvSpPr>
              <a:spLocks/>
            </p:cNvSpPr>
            <p:nvPr/>
          </p:nvSpPr>
          <p:spPr bwMode="auto">
            <a:xfrm>
              <a:off x="2346" y="2331"/>
              <a:ext cx="13" cy="18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2" y="2"/>
                </a:cxn>
                <a:cxn ang="0">
                  <a:pos x="1" y="4"/>
                </a:cxn>
                <a:cxn ang="0">
                  <a:pos x="0" y="8"/>
                </a:cxn>
                <a:cxn ang="0">
                  <a:pos x="1" y="10"/>
                </a:cxn>
                <a:cxn ang="0">
                  <a:pos x="2" y="14"/>
                </a:cxn>
                <a:cxn ang="0">
                  <a:pos x="6" y="16"/>
                </a:cxn>
                <a:cxn ang="0">
                  <a:pos x="8" y="18"/>
                </a:cxn>
                <a:cxn ang="0">
                  <a:pos x="13" y="18"/>
                </a:cxn>
                <a:cxn ang="0">
                  <a:pos x="7" y="0"/>
                </a:cxn>
              </a:cxnLst>
              <a:rect l="0" t="0" r="r" b="b"/>
              <a:pathLst>
                <a:path w="14" h="19">
                  <a:moveTo>
                    <a:pt x="7" y="0"/>
                  </a:moveTo>
                  <a:lnTo>
                    <a:pt x="2" y="2"/>
                  </a:lnTo>
                  <a:lnTo>
                    <a:pt x="1" y="4"/>
                  </a:lnTo>
                  <a:lnTo>
                    <a:pt x="0" y="8"/>
                  </a:lnTo>
                  <a:lnTo>
                    <a:pt x="1" y="10"/>
                  </a:lnTo>
                  <a:lnTo>
                    <a:pt x="2" y="14"/>
                  </a:lnTo>
                  <a:lnTo>
                    <a:pt x="6" y="16"/>
                  </a:lnTo>
                  <a:lnTo>
                    <a:pt x="8" y="18"/>
                  </a:lnTo>
                  <a:lnTo>
                    <a:pt x="13" y="18"/>
                  </a:lnTo>
                  <a:lnTo>
                    <a:pt x="7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67" name="Freeform 164"/>
            <p:cNvSpPr>
              <a:spLocks/>
            </p:cNvSpPr>
            <p:nvPr/>
          </p:nvSpPr>
          <p:spPr bwMode="auto">
            <a:xfrm>
              <a:off x="2621" y="2163"/>
              <a:ext cx="13" cy="18"/>
            </a:xfrm>
            <a:custGeom>
              <a:avLst/>
              <a:gdLst/>
              <a:ahLst/>
              <a:cxnLst>
                <a:cxn ang="0">
                  <a:pos x="6" y="17"/>
                </a:cxn>
                <a:cxn ang="0">
                  <a:pos x="9" y="15"/>
                </a:cxn>
                <a:cxn ang="0">
                  <a:pos x="11" y="13"/>
                </a:cxn>
                <a:cxn ang="0">
                  <a:pos x="12" y="11"/>
                </a:cxn>
                <a:cxn ang="0">
                  <a:pos x="11" y="7"/>
                </a:cxn>
                <a:cxn ang="0">
                  <a:pos x="9" y="4"/>
                </a:cxn>
                <a:cxn ang="0">
                  <a:pos x="7" y="2"/>
                </a:cxn>
                <a:cxn ang="0">
                  <a:pos x="3" y="1"/>
                </a:cxn>
                <a:cxn ang="0">
                  <a:pos x="0" y="0"/>
                </a:cxn>
                <a:cxn ang="0">
                  <a:pos x="6" y="17"/>
                </a:cxn>
              </a:cxnLst>
              <a:rect l="0" t="0" r="r" b="b"/>
              <a:pathLst>
                <a:path w="13" h="18">
                  <a:moveTo>
                    <a:pt x="6" y="17"/>
                  </a:moveTo>
                  <a:lnTo>
                    <a:pt x="9" y="15"/>
                  </a:lnTo>
                  <a:lnTo>
                    <a:pt x="11" y="13"/>
                  </a:lnTo>
                  <a:lnTo>
                    <a:pt x="12" y="11"/>
                  </a:lnTo>
                  <a:lnTo>
                    <a:pt x="11" y="7"/>
                  </a:lnTo>
                  <a:lnTo>
                    <a:pt x="9" y="4"/>
                  </a:lnTo>
                  <a:lnTo>
                    <a:pt x="7" y="2"/>
                  </a:lnTo>
                  <a:lnTo>
                    <a:pt x="3" y="1"/>
                  </a:lnTo>
                  <a:lnTo>
                    <a:pt x="0" y="0"/>
                  </a:lnTo>
                  <a:lnTo>
                    <a:pt x="6" y="17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68" name="Freeform 165"/>
            <p:cNvSpPr>
              <a:spLocks/>
            </p:cNvSpPr>
            <p:nvPr/>
          </p:nvSpPr>
          <p:spPr bwMode="auto">
            <a:xfrm>
              <a:off x="2404" y="2163"/>
              <a:ext cx="226" cy="52"/>
            </a:xfrm>
            <a:custGeom>
              <a:avLst/>
              <a:gdLst/>
              <a:ahLst/>
              <a:cxnLst>
                <a:cxn ang="0">
                  <a:pos x="8" y="51"/>
                </a:cxn>
                <a:cxn ang="0">
                  <a:pos x="22" y="48"/>
                </a:cxn>
                <a:cxn ang="0">
                  <a:pos x="36" y="46"/>
                </a:cxn>
                <a:cxn ang="0">
                  <a:pos x="49" y="43"/>
                </a:cxn>
                <a:cxn ang="0">
                  <a:pos x="61" y="41"/>
                </a:cxn>
                <a:cxn ang="0">
                  <a:pos x="75" y="39"/>
                </a:cxn>
                <a:cxn ang="0">
                  <a:pos x="88" y="35"/>
                </a:cxn>
                <a:cxn ang="0">
                  <a:pos x="100" y="33"/>
                </a:cxn>
                <a:cxn ang="0">
                  <a:pos x="113" y="30"/>
                </a:cxn>
                <a:cxn ang="0">
                  <a:pos x="127" y="27"/>
                </a:cxn>
                <a:cxn ang="0">
                  <a:pos x="140" y="26"/>
                </a:cxn>
                <a:cxn ang="0">
                  <a:pos x="154" y="24"/>
                </a:cxn>
                <a:cxn ang="0">
                  <a:pos x="167" y="21"/>
                </a:cxn>
                <a:cxn ang="0">
                  <a:pos x="181" y="19"/>
                </a:cxn>
                <a:cxn ang="0">
                  <a:pos x="195" y="18"/>
                </a:cxn>
                <a:cxn ang="0">
                  <a:pos x="209" y="17"/>
                </a:cxn>
                <a:cxn ang="0">
                  <a:pos x="225" y="16"/>
                </a:cxn>
                <a:cxn ang="0">
                  <a:pos x="218" y="0"/>
                </a:cxn>
                <a:cxn ang="0">
                  <a:pos x="202" y="1"/>
                </a:cxn>
                <a:cxn ang="0">
                  <a:pos x="187" y="2"/>
                </a:cxn>
                <a:cxn ang="0">
                  <a:pos x="173" y="4"/>
                </a:cxn>
                <a:cxn ang="0">
                  <a:pos x="159" y="5"/>
                </a:cxn>
                <a:cxn ang="0">
                  <a:pos x="144" y="8"/>
                </a:cxn>
                <a:cxn ang="0">
                  <a:pos x="131" y="10"/>
                </a:cxn>
                <a:cxn ang="0">
                  <a:pos x="118" y="12"/>
                </a:cxn>
                <a:cxn ang="0">
                  <a:pos x="105" y="15"/>
                </a:cxn>
                <a:cxn ang="0">
                  <a:pos x="92" y="17"/>
                </a:cxn>
                <a:cxn ang="0">
                  <a:pos x="78" y="20"/>
                </a:cxn>
                <a:cxn ang="0">
                  <a:pos x="65" y="23"/>
                </a:cxn>
                <a:cxn ang="0">
                  <a:pos x="53" y="26"/>
                </a:cxn>
                <a:cxn ang="0">
                  <a:pos x="40" y="28"/>
                </a:cxn>
                <a:cxn ang="0">
                  <a:pos x="26" y="30"/>
                </a:cxn>
                <a:cxn ang="0">
                  <a:pos x="14" y="33"/>
                </a:cxn>
                <a:cxn ang="0">
                  <a:pos x="0" y="36"/>
                </a:cxn>
                <a:cxn ang="0">
                  <a:pos x="8" y="51"/>
                </a:cxn>
              </a:cxnLst>
              <a:rect l="0" t="0" r="r" b="b"/>
              <a:pathLst>
                <a:path w="226" h="52">
                  <a:moveTo>
                    <a:pt x="8" y="51"/>
                  </a:moveTo>
                  <a:lnTo>
                    <a:pt x="22" y="48"/>
                  </a:lnTo>
                  <a:lnTo>
                    <a:pt x="36" y="46"/>
                  </a:lnTo>
                  <a:lnTo>
                    <a:pt x="49" y="43"/>
                  </a:lnTo>
                  <a:lnTo>
                    <a:pt x="61" y="41"/>
                  </a:lnTo>
                  <a:lnTo>
                    <a:pt x="75" y="39"/>
                  </a:lnTo>
                  <a:lnTo>
                    <a:pt x="88" y="35"/>
                  </a:lnTo>
                  <a:lnTo>
                    <a:pt x="100" y="33"/>
                  </a:lnTo>
                  <a:lnTo>
                    <a:pt x="113" y="30"/>
                  </a:lnTo>
                  <a:lnTo>
                    <a:pt x="127" y="27"/>
                  </a:lnTo>
                  <a:lnTo>
                    <a:pt x="140" y="26"/>
                  </a:lnTo>
                  <a:lnTo>
                    <a:pt x="154" y="24"/>
                  </a:lnTo>
                  <a:lnTo>
                    <a:pt x="167" y="21"/>
                  </a:lnTo>
                  <a:lnTo>
                    <a:pt x="181" y="19"/>
                  </a:lnTo>
                  <a:lnTo>
                    <a:pt x="195" y="18"/>
                  </a:lnTo>
                  <a:lnTo>
                    <a:pt x="209" y="17"/>
                  </a:lnTo>
                  <a:lnTo>
                    <a:pt x="225" y="16"/>
                  </a:lnTo>
                  <a:lnTo>
                    <a:pt x="218" y="0"/>
                  </a:lnTo>
                  <a:lnTo>
                    <a:pt x="202" y="1"/>
                  </a:lnTo>
                  <a:lnTo>
                    <a:pt x="187" y="2"/>
                  </a:lnTo>
                  <a:lnTo>
                    <a:pt x="173" y="4"/>
                  </a:lnTo>
                  <a:lnTo>
                    <a:pt x="159" y="5"/>
                  </a:lnTo>
                  <a:lnTo>
                    <a:pt x="144" y="8"/>
                  </a:lnTo>
                  <a:lnTo>
                    <a:pt x="131" y="10"/>
                  </a:lnTo>
                  <a:lnTo>
                    <a:pt x="118" y="12"/>
                  </a:lnTo>
                  <a:lnTo>
                    <a:pt x="105" y="15"/>
                  </a:lnTo>
                  <a:lnTo>
                    <a:pt x="92" y="17"/>
                  </a:lnTo>
                  <a:lnTo>
                    <a:pt x="78" y="20"/>
                  </a:lnTo>
                  <a:lnTo>
                    <a:pt x="65" y="23"/>
                  </a:lnTo>
                  <a:lnTo>
                    <a:pt x="53" y="26"/>
                  </a:lnTo>
                  <a:lnTo>
                    <a:pt x="40" y="28"/>
                  </a:lnTo>
                  <a:lnTo>
                    <a:pt x="26" y="30"/>
                  </a:lnTo>
                  <a:lnTo>
                    <a:pt x="14" y="33"/>
                  </a:lnTo>
                  <a:lnTo>
                    <a:pt x="0" y="36"/>
                  </a:lnTo>
                  <a:lnTo>
                    <a:pt x="8" y="51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69" name="Freeform 166"/>
            <p:cNvSpPr>
              <a:spLocks/>
            </p:cNvSpPr>
            <p:nvPr/>
          </p:nvSpPr>
          <p:spPr bwMode="auto">
            <a:xfrm>
              <a:off x="2400" y="2197"/>
              <a:ext cx="13" cy="18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2" y="2"/>
                </a:cxn>
                <a:cxn ang="0">
                  <a:pos x="2" y="4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3" y="13"/>
                </a:cxn>
                <a:cxn ang="0">
                  <a:pos x="5" y="16"/>
                </a:cxn>
                <a:cxn ang="0">
                  <a:pos x="8" y="17"/>
                </a:cxn>
                <a:cxn ang="0">
                  <a:pos x="12" y="17"/>
                </a:cxn>
                <a:cxn ang="0">
                  <a:pos x="5" y="0"/>
                </a:cxn>
              </a:cxnLst>
              <a:rect l="0" t="0" r="r" b="b"/>
              <a:pathLst>
                <a:path w="13" h="18">
                  <a:moveTo>
                    <a:pt x="5" y="0"/>
                  </a:moveTo>
                  <a:lnTo>
                    <a:pt x="2" y="2"/>
                  </a:lnTo>
                  <a:lnTo>
                    <a:pt x="2" y="4"/>
                  </a:lnTo>
                  <a:lnTo>
                    <a:pt x="0" y="7"/>
                  </a:lnTo>
                  <a:lnTo>
                    <a:pt x="2" y="11"/>
                  </a:lnTo>
                  <a:lnTo>
                    <a:pt x="3" y="13"/>
                  </a:lnTo>
                  <a:lnTo>
                    <a:pt x="5" y="16"/>
                  </a:lnTo>
                  <a:lnTo>
                    <a:pt x="8" y="17"/>
                  </a:lnTo>
                  <a:lnTo>
                    <a:pt x="12" y="17"/>
                  </a:lnTo>
                  <a:lnTo>
                    <a:pt x="5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70" name="Freeform 167"/>
            <p:cNvSpPr>
              <a:spLocks/>
            </p:cNvSpPr>
            <p:nvPr/>
          </p:nvSpPr>
          <p:spPr bwMode="auto">
            <a:xfrm>
              <a:off x="2426" y="1988"/>
              <a:ext cx="546" cy="404"/>
            </a:xfrm>
            <a:custGeom>
              <a:avLst/>
              <a:gdLst/>
              <a:ahLst/>
              <a:cxnLst>
                <a:cxn ang="0">
                  <a:pos x="523" y="337"/>
                </a:cxn>
                <a:cxn ang="0">
                  <a:pos x="75" y="25"/>
                </a:cxn>
                <a:cxn ang="0">
                  <a:pos x="59" y="14"/>
                </a:cxn>
                <a:cxn ang="0">
                  <a:pos x="44" y="7"/>
                </a:cxn>
                <a:cxn ang="0">
                  <a:pos x="32" y="3"/>
                </a:cxn>
                <a:cxn ang="0">
                  <a:pos x="22" y="0"/>
                </a:cxn>
                <a:cxn ang="0">
                  <a:pos x="14" y="0"/>
                </a:cxn>
                <a:cxn ang="0">
                  <a:pos x="8" y="3"/>
                </a:cxn>
                <a:cxn ang="0">
                  <a:pos x="3" y="7"/>
                </a:cxn>
                <a:cxn ang="0">
                  <a:pos x="1" y="12"/>
                </a:cxn>
                <a:cxn ang="0">
                  <a:pos x="0" y="20"/>
                </a:cxn>
                <a:cxn ang="0">
                  <a:pos x="2" y="28"/>
                </a:cxn>
                <a:cxn ang="0">
                  <a:pos x="4" y="36"/>
                </a:cxn>
                <a:cxn ang="0">
                  <a:pos x="9" y="45"/>
                </a:cxn>
                <a:cxn ang="0">
                  <a:pos x="15" y="55"/>
                </a:cxn>
                <a:cxn ang="0">
                  <a:pos x="23" y="64"/>
                </a:cxn>
                <a:cxn ang="0">
                  <a:pos x="33" y="74"/>
                </a:cxn>
                <a:cxn ang="0">
                  <a:pos x="44" y="83"/>
                </a:cxn>
                <a:cxn ang="0">
                  <a:pos x="485" y="391"/>
                </a:cxn>
                <a:cxn ang="0">
                  <a:pos x="496" y="397"/>
                </a:cxn>
                <a:cxn ang="0">
                  <a:pos x="506" y="401"/>
                </a:cxn>
                <a:cxn ang="0">
                  <a:pos x="515" y="404"/>
                </a:cxn>
                <a:cxn ang="0">
                  <a:pos x="523" y="404"/>
                </a:cxn>
                <a:cxn ang="0">
                  <a:pos x="530" y="402"/>
                </a:cxn>
                <a:cxn ang="0">
                  <a:pos x="535" y="401"/>
                </a:cxn>
                <a:cxn ang="0">
                  <a:pos x="540" y="397"/>
                </a:cxn>
                <a:cxn ang="0">
                  <a:pos x="544" y="392"/>
                </a:cxn>
                <a:cxn ang="0">
                  <a:pos x="546" y="386"/>
                </a:cxn>
                <a:cxn ang="0">
                  <a:pos x="547" y="379"/>
                </a:cxn>
                <a:cxn ang="0">
                  <a:pos x="547" y="373"/>
                </a:cxn>
                <a:cxn ang="0">
                  <a:pos x="546" y="366"/>
                </a:cxn>
                <a:cxn ang="0">
                  <a:pos x="541" y="359"/>
                </a:cxn>
                <a:cxn ang="0">
                  <a:pos x="537" y="351"/>
                </a:cxn>
                <a:cxn ang="0">
                  <a:pos x="531" y="344"/>
                </a:cxn>
                <a:cxn ang="0">
                  <a:pos x="523" y="337"/>
                </a:cxn>
              </a:cxnLst>
              <a:rect l="0" t="0" r="r" b="b"/>
              <a:pathLst>
                <a:path w="548" h="405">
                  <a:moveTo>
                    <a:pt x="523" y="337"/>
                  </a:moveTo>
                  <a:lnTo>
                    <a:pt x="75" y="25"/>
                  </a:lnTo>
                  <a:lnTo>
                    <a:pt x="59" y="14"/>
                  </a:lnTo>
                  <a:lnTo>
                    <a:pt x="44" y="7"/>
                  </a:lnTo>
                  <a:lnTo>
                    <a:pt x="32" y="3"/>
                  </a:lnTo>
                  <a:lnTo>
                    <a:pt x="22" y="0"/>
                  </a:lnTo>
                  <a:lnTo>
                    <a:pt x="14" y="0"/>
                  </a:lnTo>
                  <a:lnTo>
                    <a:pt x="8" y="3"/>
                  </a:lnTo>
                  <a:lnTo>
                    <a:pt x="3" y="7"/>
                  </a:lnTo>
                  <a:lnTo>
                    <a:pt x="1" y="12"/>
                  </a:lnTo>
                  <a:lnTo>
                    <a:pt x="0" y="20"/>
                  </a:lnTo>
                  <a:lnTo>
                    <a:pt x="2" y="28"/>
                  </a:lnTo>
                  <a:lnTo>
                    <a:pt x="4" y="36"/>
                  </a:lnTo>
                  <a:lnTo>
                    <a:pt x="9" y="45"/>
                  </a:lnTo>
                  <a:lnTo>
                    <a:pt x="15" y="55"/>
                  </a:lnTo>
                  <a:lnTo>
                    <a:pt x="23" y="64"/>
                  </a:lnTo>
                  <a:lnTo>
                    <a:pt x="33" y="74"/>
                  </a:lnTo>
                  <a:lnTo>
                    <a:pt x="44" y="83"/>
                  </a:lnTo>
                  <a:lnTo>
                    <a:pt x="485" y="391"/>
                  </a:lnTo>
                  <a:lnTo>
                    <a:pt x="496" y="397"/>
                  </a:lnTo>
                  <a:lnTo>
                    <a:pt x="506" y="401"/>
                  </a:lnTo>
                  <a:lnTo>
                    <a:pt x="515" y="404"/>
                  </a:lnTo>
                  <a:lnTo>
                    <a:pt x="523" y="404"/>
                  </a:lnTo>
                  <a:lnTo>
                    <a:pt x="530" y="402"/>
                  </a:lnTo>
                  <a:lnTo>
                    <a:pt x="535" y="401"/>
                  </a:lnTo>
                  <a:lnTo>
                    <a:pt x="540" y="397"/>
                  </a:lnTo>
                  <a:lnTo>
                    <a:pt x="544" y="392"/>
                  </a:lnTo>
                  <a:lnTo>
                    <a:pt x="546" y="386"/>
                  </a:lnTo>
                  <a:lnTo>
                    <a:pt x="547" y="379"/>
                  </a:lnTo>
                  <a:lnTo>
                    <a:pt x="547" y="373"/>
                  </a:lnTo>
                  <a:lnTo>
                    <a:pt x="546" y="366"/>
                  </a:lnTo>
                  <a:lnTo>
                    <a:pt x="541" y="359"/>
                  </a:lnTo>
                  <a:lnTo>
                    <a:pt x="537" y="351"/>
                  </a:lnTo>
                  <a:lnTo>
                    <a:pt x="531" y="344"/>
                  </a:lnTo>
                  <a:lnTo>
                    <a:pt x="523" y="337"/>
                  </a:lnTo>
                </a:path>
              </a:pathLst>
            </a:custGeom>
            <a:solidFill>
              <a:srgbClr val="FFFF99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71" name="Freeform 168"/>
            <p:cNvSpPr>
              <a:spLocks/>
            </p:cNvSpPr>
            <p:nvPr/>
          </p:nvSpPr>
          <p:spPr bwMode="auto">
            <a:xfrm>
              <a:off x="2497" y="2009"/>
              <a:ext cx="454" cy="325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447" y="324"/>
                </a:cxn>
                <a:cxn ang="0">
                  <a:pos x="453" y="313"/>
                </a:cxn>
                <a:cxn ang="0">
                  <a:pos x="7" y="0"/>
                </a:cxn>
                <a:cxn ang="0">
                  <a:pos x="0" y="12"/>
                </a:cxn>
              </a:cxnLst>
              <a:rect l="0" t="0" r="r" b="b"/>
              <a:pathLst>
                <a:path w="454" h="325">
                  <a:moveTo>
                    <a:pt x="0" y="12"/>
                  </a:moveTo>
                  <a:lnTo>
                    <a:pt x="447" y="324"/>
                  </a:lnTo>
                  <a:lnTo>
                    <a:pt x="453" y="313"/>
                  </a:lnTo>
                  <a:lnTo>
                    <a:pt x="7" y="0"/>
                  </a:lnTo>
                  <a:lnTo>
                    <a:pt x="0" y="12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72" name="Freeform 169"/>
            <p:cNvSpPr>
              <a:spLocks/>
            </p:cNvSpPr>
            <p:nvPr/>
          </p:nvSpPr>
          <p:spPr bwMode="auto">
            <a:xfrm>
              <a:off x="2417" y="1979"/>
              <a:ext cx="86" cy="98"/>
            </a:xfrm>
            <a:custGeom>
              <a:avLst/>
              <a:gdLst/>
              <a:ahLst/>
              <a:cxnLst>
                <a:cxn ang="0">
                  <a:pos x="55" y="84"/>
                </a:cxn>
                <a:cxn ang="0">
                  <a:pos x="45" y="76"/>
                </a:cxn>
                <a:cxn ang="0">
                  <a:pos x="37" y="68"/>
                </a:cxn>
                <a:cxn ang="0">
                  <a:pos x="30" y="60"/>
                </a:cxn>
                <a:cxn ang="0">
                  <a:pos x="25" y="52"/>
                </a:cxn>
                <a:cxn ang="0">
                  <a:pos x="21" y="44"/>
                </a:cxn>
                <a:cxn ang="0">
                  <a:pos x="17" y="36"/>
                </a:cxn>
                <a:cxn ang="0">
                  <a:pos x="17" y="29"/>
                </a:cxn>
                <a:cxn ang="0">
                  <a:pos x="17" y="25"/>
                </a:cxn>
                <a:cxn ang="0">
                  <a:pos x="20" y="20"/>
                </a:cxn>
                <a:cxn ang="0">
                  <a:pos x="22" y="18"/>
                </a:cxn>
                <a:cxn ang="0">
                  <a:pos x="27" y="16"/>
                </a:cxn>
                <a:cxn ang="0">
                  <a:pos x="33" y="15"/>
                </a:cxn>
                <a:cxn ang="0">
                  <a:pos x="41" y="17"/>
                </a:cxn>
                <a:cxn ang="0">
                  <a:pos x="52" y="22"/>
                </a:cxn>
                <a:cxn ang="0">
                  <a:pos x="65" y="29"/>
                </a:cxn>
                <a:cxn ang="0">
                  <a:pos x="81" y="39"/>
                </a:cxn>
                <a:cxn ang="0">
                  <a:pos x="87" y="28"/>
                </a:cxn>
                <a:cxn ang="0">
                  <a:pos x="70" y="16"/>
                </a:cxn>
                <a:cxn ang="0">
                  <a:pos x="55" y="8"/>
                </a:cxn>
                <a:cxn ang="0">
                  <a:pos x="40" y="3"/>
                </a:cxn>
                <a:cxn ang="0">
                  <a:pos x="29" y="0"/>
                </a:cxn>
                <a:cxn ang="0">
                  <a:pos x="17" y="1"/>
                </a:cxn>
                <a:cxn ang="0">
                  <a:pos x="10" y="4"/>
                </a:cxn>
                <a:cxn ang="0">
                  <a:pos x="4" y="9"/>
                </a:cxn>
                <a:cxn ang="0">
                  <a:pos x="2" y="16"/>
                </a:cxn>
                <a:cxn ang="0">
                  <a:pos x="0" y="24"/>
                </a:cxn>
                <a:cxn ang="0">
                  <a:pos x="2" y="34"/>
                </a:cxn>
                <a:cxn ang="0">
                  <a:pos x="6" y="44"/>
                </a:cxn>
                <a:cxn ang="0">
                  <a:pos x="10" y="54"/>
                </a:cxn>
                <a:cxn ang="0">
                  <a:pos x="17" y="66"/>
                </a:cxn>
                <a:cxn ang="0">
                  <a:pos x="27" y="76"/>
                </a:cxn>
                <a:cxn ang="0">
                  <a:pos x="36" y="86"/>
                </a:cxn>
                <a:cxn ang="0">
                  <a:pos x="49" y="95"/>
                </a:cxn>
                <a:cxn ang="0">
                  <a:pos x="55" y="84"/>
                </a:cxn>
              </a:cxnLst>
              <a:rect l="0" t="0" r="r" b="b"/>
              <a:pathLst>
                <a:path w="88" h="96">
                  <a:moveTo>
                    <a:pt x="55" y="84"/>
                  </a:moveTo>
                  <a:lnTo>
                    <a:pt x="45" y="76"/>
                  </a:lnTo>
                  <a:lnTo>
                    <a:pt x="37" y="68"/>
                  </a:lnTo>
                  <a:lnTo>
                    <a:pt x="30" y="60"/>
                  </a:lnTo>
                  <a:lnTo>
                    <a:pt x="25" y="52"/>
                  </a:lnTo>
                  <a:lnTo>
                    <a:pt x="21" y="44"/>
                  </a:lnTo>
                  <a:lnTo>
                    <a:pt x="17" y="36"/>
                  </a:lnTo>
                  <a:lnTo>
                    <a:pt x="17" y="29"/>
                  </a:lnTo>
                  <a:lnTo>
                    <a:pt x="17" y="25"/>
                  </a:lnTo>
                  <a:lnTo>
                    <a:pt x="20" y="20"/>
                  </a:lnTo>
                  <a:lnTo>
                    <a:pt x="22" y="18"/>
                  </a:lnTo>
                  <a:lnTo>
                    <a:pt x="27" y="16"/>
                  </a:lnTo>
                  <a:lnTo>
                    <a:pt x="33" y="15"/>
                  </a:lnTo>
                  <a:lnTo>
                    <a:pt x="41" y="17"/>
                  </a:lnTo>
                  <a:lnTo>
                    <a:pt x="52" y="22"/>
                  </a:lnTo>
                  <a:lnTo>
                    <a:pt x="65" y="29"/>
                  </a:lnTo>
                  <a:lnTo>
                    <a:pt x="81" y="39"/>
                  </a:lnTo>
                  <a:lnTo>
                    <a:pt x="87" y="28"/>
                  </a:lnTo>
                  <a:lnTo>
                    <a:pt x="70" y="16"/>
                  </a:lnTo>
                  <a:lnTo>
                    <a:pt x="55" y="8"/>
                  </a:lnTo>
                  <a:lnTo>
                    <a:pt x="40" y="3"/>
                  </a:lnTo>
                  <a:lnTo>
                    <a:pt x="29" y="0"/>
                  </a:lnTo>
                  <a:lnTo>
                    <a:pt x="17" y="1"/>
                  </a:lnTo>
                  <a:lnTo>
                    <a:pt x="10" y="4"/>
                  </a:lnTo>
                  <a:lnTo>
                    <a:pt x="4" y="9"/>
                  </a:lnTo>
                  <a:lnTo>
                    <a:pt x="2" y="16"/>
                  </a:lnTo>
                  <a:lnTo>
                    <a:pt x="0" y="24"/>
                  </a:lnTo>
                  <a:lnTo>
                    <a:pt x="2" y="34"/>
                  </a:lnTo>
                  <a:lnTo>
                    <a:pt x="6" y="44"/>
                  </a:lnTo>
                  <a:lnTo>
                    <a:pt x="10" y="54"/>
                  </a:lnTo>
                  <a:lnTo>
                    <a:pt x="17" y="66"/>
                  </a:lnTo>
                  <a:lnTo>
                    <a:pt x="27" y="76"/>
                  </a:lnTo>
                  <a:lnTo>
                    <a:pt x="36" y="86"/>
                  </a:lnTo>
                  <a:lnTo>
                    <a:pt x="49" y="95"/>
                  </a:lnTo>
                  <a:lnTo>
                    <a:pt x="55" y="84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73" name="Freeform 170"/>
            <p:cNvSpPr>
              <a:spLocks/>
            </p:cNvSpPr>
            <p:nvPr/>
          </p:nvSpPr>
          <p:spPr bwMode="auto">
            <a:xfrm>
              <a:off x="2466" y="2065"/>
              <a:ext cx="447" cy="320"/>
            </a:xfrm>
            <a:custGeom>
              <a:avLst/>
              <a:gdLst/>
              <a:ahLst/>
              <a:cxnLst>
                <a:cxn ang="0">
                  <a:pos x="447" y="310"/>
                </a:cxn>
                <a:cxn ang="0">
                  <a:pos x="6" y="0"/>
                </a:cxn>
                <a:cxn ang="0">
                  <a:pos x="0" y="12"/>
                </a:cxn>
                <a:cxn ang="0">
                  <a:pos x="441" y="321"/>
                </a:cxn>
                <a:cxn ang="0">
                  <a:pos x="447" y="310"/>
                </a:cxn>
              </a:cxnLst>
              <a:rect l="0" t="0" r="r" b="b"/>
              <a:pathLst>
                <a:path w="448" h="322">
                  <a:moveTo>
                    <a:pt x="447" y="310"/>
                  </a:moveTo>
                  <a:lnTo>
                    <a:pt x="6" y="0"/>
                  </a:lnTo>
                  <a:lnTo>
                    <a:pt x="0" y="12"/>
                  </a:lnTo>
                  <a:lnTo>
                    <a:pt x="441" y="321"/>
                  </a:lnTo>
                  <a:lnTo>
                    <a:pt x="447" y="31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74" name="Freeform 171"/>
            <p:cNvSpPr>
              <a:spLocks/>
            </p:cNvSpPr>
            <p:nvPr/>
          </p:nvSpPr>
          <p:spPr bwMode="auto">
            <a:xfrm>
              <a:off x="2907" y="2320"/>
              <a:ext cx="73" cy="82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43" y="18"/>
                </a:cxn>
                <a:cxn ang="0">
                  <a:pos x="48" y="22"/>
                </a:cxn>
                <a:cxn ang="0">
                  <a:pos x="52" y="29"/>
                </a:cxn>
                <a:cxn ang="0">
                  <a:pos x="55" y="34"/>
                </a:cxn>
                <a:cxn ang="0">
                  <a:pos x="55" y="40"/>
                </a:cxn>
                <a:cxn ang="0">
                  <a:pos x="56" y="45"/>
                </a:cxn>
                <a:cxn ang="0">
                  <a:pos x="56" y="51"/>
                </a:cxn>
                <a:cxn ang="0">
                  <a:pos x="53" y="55"/>
                </a:cxn>
                <a:cxn ang="0">
                  <a:pos x="51" y="60"/>
                </a:cxn>
                <a:cxn ang="0">
                  <a:pos x="46" y="62"/>
                </a:cxn>
                <a:cxn ang="0">
                  <a:pos x="41" y="64"/>
                </a:cxn>
                <a:cxn ang="0">
                  <a:pos x="36" y="65"/>
                </a:cxn>
                <a:cxn ang="0">
                  <a:pos x="30" y="64"/>
                </a:cxn>
                <a:cxn ang="0">
                  <a:pos x="23" y="63"/>
                </a:cxn>
                <a:cxn ang="0">
                  <a:pos x="16" y="60"/>
                </a:cxn>
                <a:cxn ang="0">
                  <a:pos x="6" y="53"/>
                </a:cxn>
                <a:cxn ang="0">
                  <a:pos x="0" y="65"/>
                </a:cxn>
                <a:cxn ang="0">
                  <a:pos x="11" y="73"/>
                </a:cxn>
                <a:cxn ang="0">
                  <a:pos x="22" y="78"/>
                </a:cxn>
                <a:cxn ang="0">
                  <a:pos x="33" y="80"/>
                </a:cxn>
                <a:cxn ang="0">
                  <a:pos x="44" y="81"/>
                </a:cxn>
                <a:cxn ang="0">
                  <a:pos x="52" y="79"/>
                </a:cxn>
                <a:cxn ang="0">
                  <a:pos x="59" y="77"/>
                </a:cxn>
                <a:cxn ang="0">
                  <a:pos x="64" y="71"/>
                </a:cxn>
                <a:cxn ang="0">
                  <a:pos x="69" y="67"/>
                </a:cxn>
                <a:cxn ang="0">
                  <a:pos x="71" y="60"/>
                </a:cxn>
                <a:cxn ang="0">
                  <a:pos x="72" y="52"/>
                </a:cxn>
                <a:cxn ang="0">
                  <a:pos x="72" y="44"/>
                </a:cxn>
                <a:cxn ang="0">
                  <a:pos x="70" y="35"/>
                </a:cxn>
                <a:cxn ang="0">
                  <a:pos x="66" y="25"/>
                </a:cxn>
                <a:cxn ang="0">
                  <a:pos x="60" y="17"/>
                </a:cxn>
                <a:cxn ang="0">
                  <a:pos x="52" y="8"/>
                </a:cxn>
                <a:cxn ang="0">
                  <a:pos x="42" y="0"/>
                </a:cxn>
                <a:cxn ang="0">
                  <a:pos x="36" y="12"/>
                </a:cxn>
              </a:cxnLst>
              <a:rect l="0" t="0" r="r" b="b"/>
              <a:pathLst>
                <a:path w="73" h="82">
                  <a:moveTo>
                    <a:pt x="36" y="12"/>
                  </a:moveTo>
                  <a:lnTo>
                    <a:pt x="43" y="18"/>
                  </a:lnTo>
                  <a:lnTo>
                    <a:pt x="48" y="22"/>
                  </a:lnTo>
                  <a:lnTo>
                    <a:pt x="52" y="29"/>
                  </a:lnTo>
                  <a:lnTo>
                    <a:pt x="55" y="34"/>
                  </a:lnTo>
                  <a:lnTo>
                    <a:pt x="55" y="40"/>
                  </a:lnTo>
                  <a:lnTo>
                    <a:pt x="56" y="45"/>
                  </a:lnTo>
                  <a:lnTo>
                    <a:pt x="56" y="51"/>
                  </a:lnTo>
                  <a:lnTo>
                    <a:pt x="53" y="55"/>
                  </a:lnTo>
                  <a:lnTo>
                    <a:pt x="51" y="60"/>
                  </a:lnTo>
                  <a:lnTo>
                    <a:pt x="46" y="62"/>
                  </a:lnTo>
                  <a:lnTo>
                    <a:pt x="41" y="64"/>
                  </a:lnTo>
                  <a:lnTo>
                    <a:pt x="36" y="65"/>
                  </a:lnTo>
                  <a:lnTo>
                    <a:pt x="30" y="64"/>
                  </a:lnTo>
                  <a:lnTo>
                    <a:pt x="23" y="63"/>
                  </a:lnTo>
                  <a:lnTo>
                    <a:pt x="16" y="60"/>
                  </a:lnTo>
                  <a:lnTo>
                    <a:pt x="6" y="53"/>
                  </a:lnTo>
                  <a:lnTo>
                    <a:pt x="0" y="65"/>
                  </a:lnTo>
                  <a:lnTo>
                    <a:pt x="11" y="73"/>
                  </a:lnTo>
                  <a:lnTo>
                    <a:pt x="22" y="78"/>
                  </a:lnTo>
                  <a:lnTo>
                    <a:pt x="33" y="80"/>
                  </a:lnTo>
                  <a:lnTo>
                    <a:pt x="44" y="81"/>
                  </a:lnTo>
                  <a:lnTo>
                    <a:pt x="52" y="79"/>
                  </a:lnTo>
                  <a:lnTo>
                    <a:pt x="59" y="77"/>
                  </a:lnTo>
                  <a:lnTo>
                    <a:pt x="64" y="71"/>
                  </a:lnTo>
                  <a:lnTo>
                    <a:pt x="69" y="67"/>
                  </a:lnTo>
                  <a:lnTo>
                    <a:pt x="71" y="60"/>
                  </a:lnTo>
                  <a:lnTo>
                    <a:pt x="72" y="52"/>
                  </a:lnTo>
                  <a:lnTo>
                    <a:pt x="72" y="44"/>
                  </a:lnTo>
                  <a:lnTo>
                    <a:pt x="70" y="35"/>
                  </a:lnTo>
                  <a:lnTo>
                    <a:pt x="66" y="25"/>
                  </a:lnTo>
                  <a:lnTo>
                    <a:pt x="60" y="17"/>
                  </a:lnTo>
                  <a:lnTo>
                    <a:pt x="52" y="8"/>
                  </a:lnTo>
                  <a:lnTo>
                    <a:pt x="42" y="0"/>
                  </a:lnTo>
                  <a:lnTo>
                    <a:pt x="36" y="12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75" name="Freeform 172"/>
            <p:cNvSpPr>
              <a:spLocks/>
            </p:cNvSpPr>
            <p:nvPr/>
          </p:nvSpPr>
          <p:spPr bwMode="auto">
            <a:xfrm>
              <a:off x="2219" y="2656"/>
              <a:ext cx="297" cy="234"/>
            </a:xfrm>
            <a:custGeom>
              <a:avLst/>
              <a:gdLst/>
              <a:ahLst/>
              <a:cxnLst>
                <a:cxn ang="0">
                  <a:pos x="285" y="173"/>
                </a:cxn>
                <a:cxn ang="0">
                  <a:pos x="49" y="10"/>
                </a:cxn>
                <a:cxn ang="0">
                  <a:pos x="41" y="4"/>
                </a:cxn>
                <a:cxn ang="0">
                  <a:pos x="33" y="0"/>
                </a:cxn>
                <a:cxn ang="0">
                  <a:pos x="25" y="0"/>
                </a:cxn>
                <a:cxn ang="0">
                  <a:pos x="19" y="1"/>
                </a:cxn>
                <a:cxn ang="0">
                  <a:pos x="13" y="3"/>
                </a:cxn>
                <a:cxn ang="0">
                  <a:pos x="9" y="6"/>
                </a:cxn>
                <a:cxn ang="0">
                  <a:pos x="5" y="11"/>
                </a:cxn>
                <a:cxn ang="0">
                  <a:pos x="2" y="16"/>
                </a:cxn>
                <a:cxn ang="0">
                  <a:pos x="1" y="22"/>
                </a:cxn>
                <a:cxn ang="0">
                  <a:pos x="0" y="29"/>
                </a:cxn>
                <a:cxn ang="0">
                  <a:pos x="0" y="36"/>
                </a:cxn>
                <a:cxn ang="0">
                  <a:pos x="1" y="43"/>
                </a:cxn>
                <a:cxn ang="0">
                  <a:pos x="4" y="49"/>
                </a:cxn>
                <a:cxn ang="0">
                  <a:pos x="7" y="55"/>
                </a:cxn>
                <a:cxn ang="0">
                  <a:pos x="12" y="61"/>
                </a:cxn>
                <a:cxn ang="0">
                  <a:pos x="18" y="66"/>
                </a:cxn>
                <a:cxn ang="0">
                  <a:pos x="250" y="229"/>
                </a:cxn>
                <a:cxn ang="0">
                  <a:pos x="262" y="233"/>
                </a:cxn>
                <a:cxn ang="0">
                  <a:pos x="272" y="232"/>
                </a:cxn>
                <a:cxn ang="0">
                  <a:pos x="281" y="226"/>
                </a:cxn>
                <a:cxn ang="0">
                  <a:pos x="289" y="216"/>
                </a:cxn>
                <a:cxn ang="0">
                  <a:pos x="293" y="205"/>
                </a:cxn>
                <a:cxn ang="0">
                  <a:pos x="294" y="193"/>
                </a:cxn>
                <a:cxn ang="0">
                  <a:pos x="292" y="182"/>
                </a:cxn>
                <a:cxn ang="0">
                  <a:pos x="285" y="173"/>
                </a:cxn>
              </a:cxnLst>
              <a:rect l="0" t="0" r="r" b="b"/>
              <a:pathLst>
                <a:path w="295" h="234">
                  <a:moveTo>
                    <a:pt x="285" y="173"/>
                  </a:moveTo>
                  <a:lnTo>
                    <a:pt x="49" y="10"/>
                  </a:lnTo>
                  <a:lnTo>
                    <a:pt x="41" y="4"/>
                  </a:lnTo>
                  <a:lnTo>
                    <a:pt x="33" y="0"/>
                  </a:lnTo>
                  <a:lnTo>
                    <a:pt x="25" y="0"/>
                  </a:lnTo>
                  <a:lnTo>
                    <a:pt x="19" y="1"/>
                  </a:lnTo>
                  <a:lnTo>
                    <a:pt x="13" y="3"/>
                  </a:lnTo>
                  <a:lnTo>
                    <a:pt x="9" y="6"/>
                  </a:lnTo>
                  <a:lnTo>
                    <a:pt x="5" y="11"/>
                  </a:lnTo>
                  <a:lnTo>
                    <a:pt x="2" y="16"/>
                  </a:lnTo>
                  <a:lnTo>
                    <a:pt x="1" y="22"/>
                  </a:lnTo>
                  <a:lnTo>
                    <a:pt x="0" y="29"/>
                  </a:lnTo>
                  <a:lnTo>
                    <a:pt x="0" y="36"/>
                  </a:lnTo>
                  <a:lnTo>
                    <a:pt x="1" y="43"/>
                  </a:lnTo>
                  <a:lnTo>
                    <a:pt x="4" y="49"/>
                  </a:lnTo>
                  <a:lnTo>
                    <a:pt x="7" y="55"/>
                  </a:lnTo>
                  <a:lnTo>
                    <a:pt x="12" y="61"/>
                  </a:lnTo>
                  <a:lnTo>
                    <a:pt x="18" y="66"/>
                  </a:lnTo>
                  <a:lnTo>
                    <a:pt x="250" y="229"/>
                  </a:lnTo>
                  <a:lnTo>
                    <a:pt x="262" y="233"/>
                  </a:lnTo>
                  <a:lnTo>
                    <a:pt x="272" y="232"/>
                  </a:lnTo>
                  <a:lnTo>
                    <a:pt x="281" y="226"/>
                  </a:lnTo>
                  <a:lnTo>
                    <a:pt x="289" y="216"/>
                  </a:lnTo>
                  <a:lnTo>
                    <a:pt x="293" y="205"/>
                  </a:lnTo>
                  <a:lnTo>
                    <a:pt x="294" y="193"/>
                  </a:lnTo>
                  <a:lnTo>
                    <a:pt x="292" y="182"/>
                  </a:lnTo>
                  <a:lnTo>
                    <a:pt x="285" y="173"/>
                  </a:lnTo>
                </a:path>
              </a:pathLst>
            </a:custGeom>
            <a:solidFill>
              <a:srgbClr val="FFFF99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76" name="Freeform 173"/>
            <p:cNvSpPr>
              <a:spLocks/>
            </p:cNvSpPr>
            <p:nvPr/>
          </p:nvSpPr>
          <p:spPr bwMode="auto">
            <a:xfrm>
              <a:off x="2266" y="2661"/>
              <a:ext cx="241" cy="177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234" y="176"/>
                </a:cxn>
                <a:cxn ang="0">
                  <a:pos x="241" y="164"/>
                </a:cxn>
                <a:cxn ang="0">
                  <a:pos x="7" y="0"/>
                </a:cxn>
                <a:cxn ang="0">
                  <a:pos x="0" y="12"/>
                </a:cxn>
              </a:cxnLst>
              <a:rect l="0" t="0" r="r" b="b"/>
              <a:pathLst>
                <a:path w="242" h="177">
                  <a:moveTo>
                    <a:pt x="0" y="12"/>
                  </a:moveTo>
                  <a:lnTo>
                    <a:pt x="234" y="176"/>
                  </a:lnTo>
                  <a:lnTo>
                    <a:pt x="241" y="164"/>
                  </a:lnTo>
                  <a:lnTo>
                    <a:pt x="7" y="0"/>
                  </a:lnTo>
                  <a:lnTo>
                    <a:pt x="0" y="12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77" name="Freeform 174"/>
            <p:cNvSpPr>
              <a:spLocks/>
            </p:cNvSpPr>
            <p:nvPr/>
          </p:nvSpPr>
          <p:spPr bwMode="auto">
            <a:xfrm>
              <a:off x="2213" y="2647"/>
              <a:ext cx="60" cy="84"/>
            </a:xfrm>
            <a:custGeom>
              <a:avLst/>
              <a:gdLst/>
              <a:ahLst/>
              <a:cxnLst>
                <a:cxn ang="0">
                  <a:pos x="29" y="70"/>
                </a:cxn>
                <a:cxn ang="0">
                  <a:pos x="25" y="66"/>
                </a:cxn>
                <a:cxn ang="0">
                  <a:pos x="22" y="61"/>
                </a:cxn>
                <a:cxn ang="0">
                  <a:pos x="20" y="58"/>
                </a:cxn>
                <a:cxn ang="0">
                  <a:pos x="18" y="53"/>
                </a:cxn>
                <a:cxn ang="0">
                  <a:pos x="17" y="47"/>
                </a:cxn>
                <a:cxn ang="0">
                  <a:pos x="17" y="41"/>
                </a:cxn>
                <a:cxn ang="0">
                  <a:pos x="17" y="36"/>
                </a:cxn>
                <a:cxn ang="0">
                  <a:pos x="18" y="29"/>
                </a:cxn>
                <a:cxn ang="0">
                  <a:pos x="21" y="25"/>
                </a:cxn>
                <a:cxn ang="0">
                  <a:pos x="24" y="21"/>
                </a:cxn>
                <a:cxn ang="0">
                  <a:pos x="27" y="19"/>
                </a:cxn>
                <a:cxn ang="0">
                  <a:pos x="32" y="17"/>
                </a:cxn>
                <a:cxn ang="0">
                  <a:pos x="36" y="17"/>
                </a:cxn>
                <a:cxn ang="0">
                  <a:pos x="41" y="18"/>
                </a:cxn>
                <a:cxn ang="0">
                  <a:pos x="47" y="20"/>
                </a:cxn>
                <a:cxn ang="0">
                  <a:pos x="54" y="24"/>
                </a:cxn>
                <a:cxn ang="0">
                  <a:pos x="61" y="12"/>
                </a:cxn>
                <a:cxn ang="0">
                  <a:pos x="50" y="6"/>
                </a:cxn>
                <a:cxn ang="0">
                  <a:pos x="40" y="2"/>
                </a:cxn>
                <a:cxn ang="0">
                  <a:pos x="30" y="0"/>
                </a:cxn>
                <a:cxn ang="0">
                  <a:pos x="22" y="1"/>
                </a:cxn>
                <a:cxn ang="0">
                  <a:pos x="15" y="4"/>
                </a:cxn>
                <a:cxn ang="0">
                  <a:pos x="10" y="8"/>
                </a:cxn>
                <a:cxn ang="0">
                  <a:pos x="6" y="13"/>
                </a:cxn>
                <a:cxn ang="0">
                  <a:pos x="2" y="20"/>
                </a:cxn>
                <a:cxn ang="0">
                  <a:pos x="0" y="28"/>
                </a:cxn>
                <a:cxn ang="0">
                  <a:pos x="0" y="35"/>
                </a:cxn>
                <a:cxn ang="0">
                  <a:pos x="0" y="43"/>
                </a:cxn>
                <a:cxn ang="0">
                  <a:pos x="2" y="51"/>
                </a:cxn>
                <a:cxn ang="0">
                  <a:pos x="4" y="59"/>
                </a:cxn>
                <a:cxn ang="0">
                  <a:pos x="8" y="67"/>
                </a:cxn>
                <a:cxn ang="0">
                  <a:pos x="15" y="75"/>
                </a:cxn>
                <a:cxn ang="0">
                  <a:pos x="22" y="81"/>
                </a:cxn>
                <a:cxn ang="0">
                  <a:pos x="29" y="70"/>
                </a:cxn>
              </a:cxnLst>
              <a:rect l="0" t="0" r="r" b="b"/>
              <a:pathLst>
                <a:path w="62" h="82">
                  <a:moveTo>
                    <a:pt x="29" y="70"/>
                  </a:moveTo>
                  <a:lnTo>
                    <a:pt x="25" y="66"/>
                  </a:lnTo>
                  <a:lnTo>
                    <a:pt x="22" y="61"/>
                  </a:lnTo>
                  <a:lnTo>
                    <a:pt x="20" y="58"/>
                  </a:lnTo>
                  <a:lnTo>
                    <a:pt x="18" y="53"/>
                  </a:lnTo>
                  <a:lnTo>
                    <a:pt x="17" y="47"/>
                  </a:lnTo>
                  <a:lnTo>
                    <a:pt x="17" y="41"/>
                  </a:lnTo>
                  <a:lnTo>
                    <a:pt x="17" y="36"/>
                  </a:lnTo>
                  <a:lnTo>
                    <a:pt x="18" y="29"/>
                  </a:lnTo>
                  <a:lnTo>
                    <a:pt x="21" y="25"/>
                  </a:lnTo>
                  <a:lnTo>
                    <a:pt x="24" y="21"/>
                  </a:lnTo>
                  <a:lnTo>
                    <a:pt x="27" y="19"/>
                  </a:lnTo>
                  <a:lnTo>
                    <a:pt x="32" y="17"/>
                  </a:lnTo>
                  <a:lnTo>
                    <a:pt x="36" y="17"/>
                  </a:lnTo>
                  <a:lnTo>
                    <a:pt x="41" y="18"/>
                  </a:lnTo>
                  <a:lnTo>
                    <a:pt x="47" y="20"/>
                  </a:lnTo>
                  <a:lnTo>
                    <a:pt x="54" y="24"/>
                  </a:lnTo>
                  <a:lnTo>
                    <a:pt x="61" y="12"/>
                  </a:lnTo>
                  <a:lnTo>
                    <a:pt x="50" y="6"/>
                  </a:lnTo>
                  <a:lnTo>
                    <a:pt x="40" y="2"/>
                  </a:lnTo>
                  <a:lnTo>
                    <a:pt x="30" y="0"/>
                  </a:lnTo>
                  <a:lnTo>
                    <a:pt x="22" y="1"/>
                  </a:lnTo>
                  <a:lnTo>
                    <a:pt x="15" y="4"/>
                  </a:lnTo>
                  <a:lnTo>
                    <a:pt x="10" y="8"/>
                  </a:lnTo>
                  <a:lnTo>
                    <a:pt x="6" y="13"/>
                  </a:lnTo>
                  <a:lnTo>
                    <a:pt x="2" y="20"/>
                  </a:lnTo>
                  <a:lnTo>
                    <a:pt x="0" y="28"/>
                  </a:lnTo>
                  <a:lnTo>
                    <a:pt x="0" y="35"/>
                  </a:lnTo>
                  <a:lnTo>
                    <a:pt x="0" y="43"/>
                  </a:lnTo>
                  <a:lnTo>
                    <a:pt x="2" y="51"/>
                  </a:lnTo>
                  <a:lnTo>
                    <a:pt x="4" y="59"/>
                  </a:lnTo>
                  <a:lnTo>
                    <a:pt x="8" y="67"/>
                  </a:lnTo>
                  <a:lnTo>
                    <a:pt x="15" y="75"/>
                  </a:lnTo>
                  <a:lnTo>
                    <a:pt x="22" y="81"/>
                  </a:lnTo>
                  <a:lnTo>
                    <a:pt x="29" y="7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78" name="Freeform 175"/>
            <p:cNvSpPr>
              <a:spLocks/>
            </p:cNvSpPr>
            <p:nvPr/>
          </p:nvSpPr>
          <p:spPr bwMode="auto">
            <a:xfrm>
              <a:off x="2234" y="2717"/>
              <a:ext cx="241" cy="175"/>
            </a:xfrm>
            <a:custGeom>
              <a:avLst/>
              <a:gdLst/>
              <a:ahLst/>
              <a:cxnLst>
                <a:cxn ang="0">
                  <a:pos x="238" y="163"/>
                </a:cxn>
                <a:cxn ang="0">
                  <a:pos x="6" y="0"/>
                </a:cxn>
                <a:cxn ang="0">
                  <a:pos x="0" y="12"/>
                </a:cxn>
                <a:cxn ang="0">
                  <a:pos x="231" y="174"/>
                </a:cxn>
                <a:cxn ang="0">
                  <a:pos x="238" y="163"/>
                </a:cxn>
              </a:cxnLst>
              <a:rect l="0" t="0" r="r" b="b"/>
              <a:pathLst>
                <a:path w="239" h="175">
                  <a:moveTo>
                    <a:pt x="238" y="163"/>
                  </a:moveTo>
                  <a:lnTo>
                    <a:pt x="6" y="0"/>
                  </a:lnTo>
                  <a:lnTo>
                    <a:pt x="0" y="12"/>
                  </a:lnTo>
                  <a:lnTo>
                    <a:pt x="231" y="174"/>
                  </a:lnTo>
                  <a:lnTo>
                    <a:pt x="238" y="163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79" name="Freeform 176"/>
            <p:cNvSpPr>
              <a:spLocks/>
            </p:cNvSpPr>
            <p:nvPr/>
          </p:nvSpPr>
          <p:spPr bwMode="auto">
            <a:xfrm>
              <a:off x="2466" y="2824"/>
              <a:ext cx="58" cy="75"/>
            </a:xfrm>
            <a:custGeom>
              <a:avLst/>
              <a:gdLst/>
              <a:ahLst/>
              <a:cxnLst>
                <a:cxn ang="0">
                  <a:pos x="34" y="12"/>
                </a:cxn>
                <a:cxn ang="0">
                  <a:pos x="38" y="16"/>
                </a:cxn>
                <a:cxn ang="0">
                  <a:pos x="39" y="23"/>
                </a:cxn>
                <a:cxn ang="0">
                  <a:pos x="38" y="33"/>
                </a:cxn>
                <a:cxn ang="0">
                  <a:pos x="34" y="43"/>
                </a:cxn>
                <a:cxn ang="0">
                  <a:pos x="27" y="51"/>
                </a:cxn>
                <a:cxn ang="0">
                  <a:pos x="19" y="56"/>
                </a:cxn>
                <a:cxn ang="0">
                  <a:pos x="12" y="57"/>
                </a:cxn>
                <a:cxn ang="0">
                  <a:pos x="6" y="56"/>
                </a:cxn>
                <a:cxn ang="0">
                  <a:pos x="0" y="67"/>
                </a:cxn>
                <a:cxn ang="0">
                  <a:pos x="16" y="74"/>
                </a:cxn>
                <a:cxn ang="0">
                  <a:pos x="31" y="71"/>
                </a:cxn>
                <a:cxn ang="0">
                  <a:pos x="42" y="64"/>
                </a:cxn>
                <a:cxn ang="0">
                  <a:pos x="49" y="54"/>
                </a:cxn>
                <a:cxn ang="0">
                  <a:pos x="55" y="41"/>
                </a:cxn>
                <a:cxn ang="0">
                  <a:pos x="56" y="27"/>
                </a:cxn>
                <a:cxn ang="0">
                  <a:pos x="52" y="13"/>
                </a:cxn>
                <a:cxn ang="0">
                  <a:pos x="41" y="0"/>
                </a:cxn>
                <a:cxn ang="0">
                  <a:pos x="34" y="12"/>
                </a:cxn>
              </a:cxnLst>
              <a:rect l="0" t="0" r="r" b="b"/>
              <a:pathLst>
                <a:path w="57" h="75">
                  <a:moveTo>
                    <a:pt x="34" y="12"/>
                  </a:moveTo>
                  <a:lnTo>
                    <a:pt x="38" y="16"/>
                  </a:lnTo>
                  <a:lnTo>
                    <a:pt x="39" y="23"/>
                  </a:lnTo>
                  <a:lnTo>
                    <a:pt x="38" y="33"/>
                  </a:lnTo>
                  <a:lnTo>
                    <a:pt x="34" y="43"/>
                  </a:lnTo>
                  <a:lnTo>
                    <a:pt x="27" y="51"/>
                  </a:lnTo>
                  <a:lnTo>
                    <a:pt x="19" y="56"/>
                  </a:lnTo>
                  <a:lnTo>
                    <a:pt x="12" y="57"/>
                  </a:lnTo>
                  <a:lnTo>
                    <a:pt x="6" y="56"/>
                  </a:lnTo>
                  <a:lnTo>
                    <a:pt x="0" y="67"/>
                  </a:lnTo>
                  <a:lnTo>
                    <a:pt x="16" y="74"/>
                  </a:lnTo>
                  <a:lnTo>
                    <a:pt x="31" y="71"/>
                  </a:lnTo>
                  <a:lnTo>
                    <a:pt x="42" y="64"/>
                  </a:lnTo>
                  <a:lnTo>
                    <a:pt x="49" y="54"/>
                  </a:lnTo>
                  <a:lnTo>
                    <a:pt x="55" y="41"/>
                  </a:lnTo>
                  <a:lnTo>
                    <a:pt x="56" y="27"/>
                  </a:lnTo>
                  <a:lnTo>
                    <a:pt x="52" y="13"/>
                  </a:lnTo>
                  <a:lnTo>
                    <a:pt x="41" y="0"/>
                  </a:lnTo>
                  <a:lnTo>
                    <a:pt x="34" y="12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80" name="Freeform 177"/>
            <p:cNvSpPr>
              <a:spLocks/>
            </p:cNvSpPr>
            <p:nvPr/>
          </p:nvSpPr>
          <p:spPr bwMode="auto">
            <a:xfrm>
              <a:off x="3309" y="1525"/>
              <a:ext cx="430" cy="323"/>
            </a:xfrm>
            <a:custGeom>
              <a:avLst/>
              <a:gdLst/>
              <a:ahLst/>
              <a:cxnLst>
                <a:cxn ang="0">
                  <a:pos x="45" y="83"/>
                </a:cxn>
                <a:cxn ang="0">
                  <a:pos x="89" y="64"/>
                </a:cxn>
                <a:cxn ang="0">
                  <a:pos x="134" y="46"/>
                </a:cxn>
                <a:cxn ang="0">
                  <a:pos x="179" y="30"/>
                </a:cxn>
                <a:cxn ang="0">
                  <a:pos x="225" y="14"/>
                </a:cxn>
                <a:cxn ang="0">
                  <a:pos x="258" y="3"/>
                </a:cxn>
                <a:cxn ang="0">
                  <a:pos x="266" y="1"/>
                </a:cxn>
                <a:cxn ang="0">
                  <a:pos x="275" y="0"/>
                </a:cxn>
                <a:cxn ang="0">
                  <a:pos x="286" y="2"/>
                </a:cxn>
                <a:cxn ang="0">
                  <a:pos x="299" y="5"/>
                </a:cxn>
                <a:cxn ang="0">
                  <a:pos x="313" y="13"/>
                </a:cxn>
                <a:cxn ang="0">
                  <a:pos x="332" y="28"/>
                </a:cxn>
                <a:cxn ang="0">
                  <a:pos x="347" y="40"/>
                </a:cxn>
                <a:cxn ang="0">
                  <a:pos x="361" y="51"/>
                </a:cxn>
                <a:cxn ang="0">
                  <a:pos x="374" y="62"/>
                </a:cxn>
                <a:cxn ang="0">
                  <a:pos x="387" y="74"/>
                </a:cxn>
                <a:cxn ang="0">
                  <a:pos x="397" y="84"/>
                </a:cxn>
                <a:cxn ang="0">
                  <a:pos x="405" y="97"/>
                </a:cxn>
                <a:cxn ang="0">
                  <a:pos x="413" y="113"/>
                </a:cxn>
                <a:cxn ang="0">
                  <a:pos x="420" y="142"/>
                </a:cxn>
                <a:cxn ang="0">
                  <a:pos x="426" y="173"/>
                </a:cxn>
                <a:cxn ang="0">
                  <a:pos x="429" y="201"/>
                </a:cxn>
                <a:cxn ang="0">
                  <a:pos x="426" y="225"/>
                </a:cxn>
                <a:cxn ang="0">
                  <a:pos x="411" y="240"/>
                </a:cxn>
                <a:cxn ang="0">
                  <a:pos x="381" y="247"/>
                </a:cxn>
                <a:cxn ang="0">
                  <a:pos x="348" y="255"/>
                </a:cxn>
                <a:cxn ang="0">
                  <a:pos x="319" y="261"/>
                </a:cxn>
                <a:cxn ang="0">
                  <a:pos x="290" y="268"/>
                </a:cxn>
                <a:cxn ang="0">
                  <a:pos x="262" y="276"/>
                </a:cxn>
                <a:cxn ang="0">
                  <a:pos x="235" y="283"/>
                </a:cxn>
                <a:cxn ang="0">
                  <a:pos x="209" y="291"/>
                </a:cxn>
                <a:cxn ang="0">
                  <a:pos x="182" y="298"/>
                </a:cxn>
                <a:cxn ang="0">
                  <a:pos x="155" y="305"/>
                </a:cxn>
                <a:cxn ang="0">
                  <a:pos x="128" y="314"/>
                </a:cxn>
                <a:cxn ang="0">
                  <a:pos x="99" y="323"/>
                </a:cxn>
                <a:cxn ang="0">
                  <a:pos x="89" y="323"/>
                </a:cxn>
                <a:cxn ang="0">
                  <a:pos x="76" y="318"/>
                </a:cxn>
                <a:cxn ang="0">
                  <a:pos x="69" y="308"/>
                </a:cxn>
                <a:cxn ang="0">
                  <a:pos x="69" y="296"/>
                </a:cxn>
                <a:cxn ang="0">
                  <a:pos x="68" y="285"/>
                </a:cxn>
                <a:cxn ang="0">
                  <a:pos x="60" y="275"/>
                </a:cxn>
                <a:cxn ang="0">
                  <a:pos x="51" y="268"/>
                </a:cxn>
                <a:cxn ang="0">
                  <a:pos x="40" y="261"/>
                </a:cxn>
                <a:cxn ang="0">
                  <a:pos x="31" y="255"/>
                </a:cxn>
                <a:cxn ang="0">
                  <a:pos x="23" y="247"/>
                </a:cxn>
                <a:cxn ang="0">
                  <a:pos x="16" y="234"/>
                </a:cxn>
                <a:cxn ang="0">
                  <a:pos x="21" y="219"/>
                </a:cxn>
                <a:cxn ang="0">
                  <a:pos x="26" y="202"/>
                </a:cxn>
                <a:cxn ang="0">
                  <a:pos x="22" y="190"/>
                </a:cxn>
                <a:cxn ang="0">
                  <a:pos x="13" y="184"/>
                </a:cxn>
                <a:cxn ang="0">
                  <a:pos x="0" y="179"/>
                </a:cxn>
                <a:cxn ang="0">
                  <a:pos x="11" y="151"/>
                </a:cxn>
                <a:cxn ang="0">
                  <a:pos x="14" y="119"/>
                </a:cxn>
              </a:cxnLst>
              <a:rect l="0" t="0" r="r" b="b"/>
              <a:pathLst>
                <a:path w="430" h="324">
                  <a:moveTo>
                    <a:pt x="15" y="96"/>
                  </a:moveTo>
                  <a:lnTo>
                    <a:pt x="30" y="90"/>
                  </a:lnTo>
                  <a:lnTo>
                    <a:pt x="45" y="83"/>
                  </a:lnTo>
                  <a:lnTo>
                    <a:pt x="60" y="76"/>
                  </a:lnTo>
                  <a:lnTo>
                    <a:pt x="75" y="70"/>
                  </a:lnTo>
                  <a:lnTo>
                    <a:pt x="89" y="64"/>
                  </a:lnTo>
                  <a:lnTo>
                    <a:pt x="105" y="58"/>
                  </a:lnTo>
                  <a:lnTo>
                    <a:pt x="119" y="52"/>
                  </a:lnTo>
                  <a:lnTo>
                    <a:pt x="134" y="46"/>
                  </a:lnTo>
                  <a:lnTo>
                    <a:pt x="149" y="41"/>
                  </a:lnTo>
                  <a:lnTo>
                    <a:pt x="163" y="36"/>
                  </a:lnTo>
                  <a:lnTo>
                    <a:pt x="179" y="30"/>
                  </a:lnTo>
                  <a:lnTo>
                    <a:pt x="194" y="25"/>
                  </a:lnTo>
                  <a:lnTo>
                    <a:pt x="209" y="19"/>
                  </a:lnTo>
                  <a:lnTo>
                    <a:pt x="225" y="14"/>
                  </a:lnTo>
                  <a:lnTo>
                    <a:pt x="240" y="8"/>
                  </a:lnTo>
                  <a:lnTo>
                    <a:pt x="255" y="4"/>
                  </a:lnTo>
                  <a:lnTo>
                    <a:pt x="258" y="3"/>
                  </a:lnTo>
                  <a:lnTo>
                    <a:pt x="260" y="3"/>
                  </a:lnTo>
                  <a:lnTo>
                    <a:pt x="263" y="2"/>
                  </a:lnTo>
                  <a:lnTo>
                    <a:pt x="266" y="1"/>
                  </a:lnTo>
                  <a:lnTo>
                    <a:pt x="268" y="1"/>
                  </a:lnTo>
                  <a:lnTo>
                    <a:pt x="272" y="1"/>
                  </a:lnTo>
                  <a:lnTo>
                    <a:pt x="275" y="0"/>
                  </a:lnTo>
                  <a:lnTo>
                    <a:pt x="278" y="1"/>
                  </a:lnTo>
                  <a:lnTo>
                    <a:pt x="282" y="0"/>
                  </a:lnTo>
                  <a:lnTo>
                    <a:pt x="286" y="2"/>
                  </a:lnTo>
                  <a:lnTo>
                    <a:pt x="290" y="3"/>
                  </a:lnTo>
                  <a:lnTo>
                    <a:pt x="295" y="4"/>
                  </a:lnTo>
                  <a:lnTo>
                    <a:pt x="299" y="5"/>
                  </a:lnTo>
                  <a:lnTo>
                    <a:pt x="304" y="8"/>
                  </a:lnTo>
                  <a:lnTo>
                    <a:pt x="308" y="11"/>
                  </a:lnTo>
                  <a:lnTo>
                    <a:pt x="313" y="13"/>
                  </a:lnTo>
                  <a:lnTo>
                    <a:pt x="320" y="18"/>
                  </a:lnTo>
                  <a:lnTo>
                    <a:pt x="326" y="23"/>
                  </a:lnTo>
                  <a:lnTo>
                    <a:pt x="332" y="28"/>
                  </a:lnTo>
                  <a:lnTo>
                    <a:pt x="337" y="31"/>
                  </a:lnTo>
                  <a:lnTo>
                    <a:pt x="343" y="36"/>
                  </a:lnTo>
                  <a:lnTo>
                    <a:pt x="347" y="40"/>
                  </a:lnTo>
                  <a:lnTo>
                    <a:pt x="352" y="43"/>
                  </a:lnTo>
                  <a:lnTo>
                    <a:pt x="357" y="47"/>
                  </a:lnTo>
                  <a:lnTo>
                    <a:pt x="361" y="51"/>
                  </a:lnTo>
                  <a:lnTo>
                    <a:pt x="366" y="55"/>
                  </a:lnTo>
                  <a:lnTo>
                    <a:pt x="370" y="59"/>
                  </a:lnTo>
                  <a:lnTo>
                    <a:pt x="374" y="62"/>
                  </a:lnTo>
                  <a:lnTo>
                    <a:pt x="378" y="66"/>
                  </a:lnTo>
                  <a:lnTo>
                    <a:pt x="382" y="69"/>
                  </a:lnTo>
                  <a:lnTo>
                    <a:pt x="387" y="74"/>
                  </a:lnTo>
                  <a:lnTo>
                    <a:pt x="391" y="77"/>
                  </a:lnTo>
                  <a:lnTo>
                    <a:pt x="394" y="81"/>
                  </a:lnTo>
                  <a:lnTo>
                    <a:pt x="397" y="84"/>
                  </a:lnTo>
                  <a:lnTo>
                    <a:pt x="401" y="88"/>
                  </a:lnTo>
                  <a:lnTo>
                    <a:pt x="403" y="93"/>
                  </a:lnTo>
                  <a:lnTo>
                    <a:pt x="405" y="97"/>
                  </a:lnTo>
                  <a:lnTo>
                    <a:pt x="408" y="103"/>
                  </a:lnTo>
                  <a:lnTo>
                    <a:pt x="411" y="107"/>
                  </a:lnTo>
                  <a:lnTo>
                    <a:pt x="413" y="113"/>
                  </a:lnTo>
                  <a:lnTo>
                    <a:pt x="416" y="122"/>
                  </a:lnTo>
                  <a:lnTo>
                    <a:pt x="419" y="132"/>
                  </a:lnTo>
                  <a:lnTo>
                    <a:pt x="420" y="142"/>
                  </a:lnTo>
                  <a:lnTo>
                    <a:pt x="423" y="153"/>
                  </a:lnTo>
                  <a:lnTo>
                    <a:pt x="424" y="162"/>
                  </a:lnTo>
                  <a:lnTo>
                    <a:pt x="426" y="173"/>
                  </a:lnTo>
                  <a:lnTo>
                    <a:pt x="428" y="182"/>
                  </a:lnTo>
                  <a:lnTo>
                    <a:pt x="428" y="191"/>
                  </a:lnTo>
                  <a:lnTo>
                    <a:pt x="429" y="201"/>
                  </a:lnTo>
                  <a:lnTo>
                    <a:pt x="429" y="209"/>
                  </a:lnTo>
                  <a:lnTo>
                    <a:pt x="428" y="218"/>
                  </a:lnTo>
                  <a:lnTo>
                    <a:pt x="426" y="225"/>
                  </a:lnTo>
                  <a:lnTo>
                    <a:pt x="422" y="231"/>
                  </a:lnTo>
                  <a:lnTo>
                    <a:pt x="418" y="236"/>
                  </a:lnTo>
                  <a:lnTo>
                    <a:pt x="411" y="240"/>
                  </a:lnTo>
                  <a:lnTo>
                    <a:pt x="403" y="242"/>
                  </a:lnTo>
                  <a:lnTo>
                    <a:pt x="391" y="245"/>
                  </a:lnTo>
                  <a:lnTo>
                    <a:pt x="381" y="247"/>
                  </a:lnTo>
                  <a:lnTo>
                    <a:pt x="370" y="249"/>
                  </a:lnTo>
                  <a:lnTo>
                    <a:pt x="359" y="252"/>
                  </a:lnTo>
                  <a:lnTo>
                    <a:pt x="348" y="255"/>
                  </a:lnTo>
                  <a:lnTo>
                    <a:pt x="339" y="257"/>
                  </a:lnTo>
                  <a:lnTo>
                    <a:pt x="328" y="259"/>
                  </a:lnTo>
                  <a:lnTo>
                    <a:pt x="319" y="261"/>
                  </a:lnTo>
                  <a:lnTo>
                    <a:pt x="309" y="264"/>
                  </a:lnTo>
                  <a:lnTo>
                    <a:pt x="300" y="266"/>
                  </a:lnTo>
                  <a:lnTo>
                    <a:pt x="290" y="268"/>
                  </a:lnTo>
                  <a:lnTo>
                    <a:pt x="280" y="271"/>
                  </a:lnTo>
                  <a:lnTo>
                    <a:pt x="271" y="273"/>
                  </a:lnTo>
                  <a:lnTo>
                    <a:pt x="262" y="276"/>
                  </a:lnTo>
                  <a:lnTo>
                    <a:pt x="253" y="278"/>
                  </a:lnTo>
                  <a:lnTo>
                    <a:pt x="244" y="281"/>
                  </a:lnTo>
                  <a:lnTo>
                    <a:pt x="235" y="283"/>
                  </a:lnTo>
                  <a:lnTo>
                    <a:pt x="226" y="286"/>
                  </a:lnTo>
                  <a:lnTo>
                    <a:pt x="217" y="288"/>
                  </a:lnTo>
                  <a:lnTo>
                    <a:pt x="209" y="291"/>
                  </a:lnTo>
                  <a:lnTo>
                    <a:pt x="200" y="293"/>
                  </a:lnTo>
                  <a:lnTo>
                    <a:pt x="191" y="296"/>
                  </a:lnTo>
                  <a:lnTo>
                    <a:pt x="182" y="298"/>
                  </a:lnTo>
                  <a:lnTo>
                    <a:pt x="173" y="301"/>
                  </a:lnTo>
                  <a:lnTo>
                    <a:pt x="164" y="304"/>
                  </a:lnTo>
                  <a:lnTo>
                    <a:pt x="155" y="305"/>
                  </a:lnTo>
                  <a:lnTo>
                    <a:pt x="146" y="309"/>
                  </a:lnTo>
                  <a:lnTo>
                    <a:pt x="136" y="312"/>
                  </a:lnTo>
                  <a:lnTo>
                    <a:pt x="128" y="314"/>
                  </a:lnTo>
                  <a:lnTo>
                    <a:pt x="118" y="317"/>
                  </a:lnTo>
                  <a:lnTo>
                    <a:pt x="109" y="320"/>
                  </a:lnTo>
                  <a:lnTo>
                    <a:pt x="99" y="323"/>
                  </a:lnTo>
                  <a:lnTo>
                    <a:pt x="96" y="323"/>
                  </a:lnTo>
                  <a:lnTo>
                    <a:pt x="92" y="323"/>
                  </a:lnTo>
                  <a:lnTo>
                    <a:pt x="89" y="323"/>
                  </a:lnTo>
                  <a:lnTo>
                    <a:pt x="84" y="322"/>
                  </a:lnTo>
                  <a:lnTo>
                    <a:pt x="80" y="320"/>
                  </a:lnTo>
                  <a:lnTo>
                    <a:pt x="76" y="318"/>
                  </a:lnTo>
                  <a:lnTo>
                    <a:pt x="73" y="315"/>
                  </a:lnTo>
                  <a:lnTo>
                    <a:pt x="70" y="312"/>
                  </a:lnTo>
                  <a:lnTo>
                    <a:pt x="69" y="308"/>
                  </a:lnTo>
                  <a:lnTo>
                    <a:pt x="68" y="304"/>
                  </a:lnTo>
                  <a:lnTo>
                    <a:pt x="68" y="301"/>
                  </a:lnTo>
                  <a:lnTo>
                    <a:pt x="69" y="296"/>
                  </a:lnTo>
                  <a:lnTo>
                    <a:pt x="69" y="293"/>
                  </a:lnTo>
                  <a:lnTo>
                    <a:pt x="69" y="288"/>
                  </a:lnTo>
                  <a:lnTo>
                    <a:pt x="68" y="285"/>
                  </a:lnTo>
                  <a:lnTo>
                    <a:pt x="66" y="281"/>
                  </a:lnTo>
                  <a:lnTo>
                    <a:pt x="63" y="278"/>
                  </a:lnTo>
                  <a:lnTo>
                    <a:pt x="60" y="275"/>
                  </a:lnTo>
                  <a:lnTo>
                    <a:pt x="57" y="273"/>
                  </a:lnTo>
                  <a:lnTo>
                    <a:pt x="54" y="271"/>
                  </a:lnTo>
                  <a:lnTo>
                    <a:pt x="51" y="268"/>
                  </a:lnTo>
                  <a:lnTo>
                    <a:pt x="48" y="266"/>
                  </a:lnTo>
                  <a:lnTo>
                    <a:pt x="44" y="264"/>
                  </a:lnTo>
                  <a:lnTo>
                    <a:pt x="40" y="261"/>
                  </a:lnTo>
                  <a:lnTo>
                    <a:pt x="38" y="259"/>
                  </a:lnTo>
                  <a:lnTo>
                    <a:pt x="35" y="257"/>
                  </a:lnTo>
                  <a:lnTo>
                    <a:pt x="31" y="255"/>
                  </a:lnTo>
                  <a:lnTo>
                    <a:pt x="29" y="253"/>
                  </a:lnTo>
                  <a:lnTo>
                    <a:pt x="25" y="249"/>
                  </a:lnTo>
                  <a:lnTo>
                    <a:pt x="23" y="247"/>
                  </a:lnTo>
                  <a:lnTo>
                    <a:pt x="21" y="244"/>
                  </a:lnTo>
                  <a:lnTo>
                    <a:pt x="19" y="241"/>
                  </a:lnTo>
                  <a:lnTo>
                    <a:pt x="16" y="234"/>
                  </a:lnTo>
                  <a:lnTo>
                    <a:pt x="16" y="228"/>
                  </a:lnTo>
                  <a:lnTo>
                    <a:pt x="18" y="224"/>
                  </a:lnTo>
                  <a:lnTo>
                    <a:pt x="21" y="219"/>
                  </a:lnTo>
                  <a:lnTo>
                    <a:pt x="23" y="214"/>
                  </a:lnTo>
                  <a:lnTo>
                    <a:pt x="25" y="208"/>
                  </a:lnTo>
                  <a:lnTo>
                    <a:pt x="26" y="202"/>
                  </a:lnTo>
                  <a:lnTo>
                    <a:pt x="26" y="195"/>
                  </a:lnTo>
                  <a:lnTo>
                    <a:pt x="25" y="193"/>
                  </a:lnTo>
                  <a:lnTo>
                    <a:pt x="22" y="190"/>
                  </a:lnTo>
                  <a:lnTo>
                    <a:pt x="20" y="187"/>
                  </a:lnTo>
                  <a:lnTo>
                    <a:pt x="17" y="186"/>
                  </a:lnTo>
                  <a:lnTo>
                    <a:pt x="13" y="184"/>
                  </a:lnTo>
                  <a:lnTo>
                    <a:pt x="10" y="182"/>
                  </a:lnTo>
                  <a:lnTo>
                    <a:pt x="5" y="181"/>
                  </a:lnTo>
                  <a:lnTo>
                    <a:pt x="0" y="179"/>
                  </a:lnTo>
                  <a:lnTo>
                    <a:pt x="5" y="170"/>
                  </a:lnTo>
                  <a:lnTo>
                    <a:pt x="8" y="161"/>
                  </a:lnTo>
                  <a:lnTo>
                    <a:pt x="11" y="151"/>
                  </a:lnTo>
                  <a:lnTo>
                    <a:pt x="13" y="140"/>
                  </a:lnTo>
                  <a:lnTo>
                    <a:pt x="15" y="130"/>
                  </a:lnTo>
                  <a:lnTo>
                    <a:pt x="14" y="119"/>
                  </a:lnTo>
                  <a:lnTo>
                    <a:pt x="15" y="108"/>
                  </a:lnTo>
                  <a:lnTo>
                    <a:pt x="15" y="96"/>
                  </a:lnTo>
                </a:path>
              </a:pathLst>
            </a:custGeom>
            <a:solidFill>
              <a:srgbClr val="996633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81" name="Freeform 178"/>
            <p:cNvSpPr>
              <a:spLocks/>
            </p:cNvSpPr>
            <p:nvPr/>
          </p:nvSpPr>
          <p:spPr bwMode="auto">
            <a:xfrm>
              <a:off x="3320" y="1520"/>
              <a:ext cx="254" cy="109"/>
            </a:xfrm>
            <a:custGeom>
              <a:avLst/>
              <a:gdLst/>
              <a:ahLst/>
              <a:cxnLst>
                <a:cxn ang="0">
                  <a:pos x="242" y="0"/>
                </a:cxn>
                <a:cxn ang="0">
                  <a:pos x="226" y="5"/>
                </a:cxn>
                <a:cxn ang="0">
                  <a:pos x="211" y="11"/>
                </a:cxn>
                <a:cxn ang="0">
                  <a:pos x="194" y="16"/>
                </a:cxn>
                <a:cxn ang="0">
                  <a:pos x="180" y="22"/>
                </a:cxn>
                <a:cxn ang="0">
                  <a:pos x="164" y="27"/>
                </a:cxn>
                <a:cxn ang="0">
                  <a:pos x="149" y="33"/>
                </a:cxn>
                <a:cxn ang="0">
                  <a:pos x="135" y="38"/>
                </a:cxn>
                <a:cxn ang="0">
                  <a:pos x="120" y="43"/>
                </a:cxn>
                <a:cxn ang="0">
                  <a:pos x="105" y="49"/>
                </a:cxn>
                <a:cxn ang="0">
                  <a:pos x="90" y="55"/>
                </a:cxn>
                <a:cxn ang="0">
                  <a:pos x="75" y="61"/>
                </a:cxn>
                <a:cxn ang="0">
                  <a:pos x="60" y="66"/>
                </a:cxn>
                <a:cxn ang="0">
                  <a:pos x="46" y="73"/>
                </a:cxn>
                <a:cxn ang="0">
                  <a:pos x="30" y="79"/>
                </a:cxn>
                <a:cxn ang="0">
                  <a:pos x="16" y="86"/>
                </a:cxn>
                <a:cxn ang="0">
                  <a:pos x="0" y="93"/>
                </a:cxn>
                <a:cxn ang="0">
                  <a:pos x="12" y="107"/>
                </a:cxn>
                <a:cxn ang="0">
                  <a:pos x="27" y="101"/>
                </a:cxn>
                <a:cxn ang="0">
                  <a:pos x="42" y="94"/>
                </a:cxn>
                <a:cxn ang="0">
                  <a:pos x="56" y="88"/>
                </a:cxn>
                <a:cxn ang="0">
                  <a:pos x="71" y="82"/>
                </a:cxn>
                <a:cxn ang="0">
                  <a:pos x="86" y="75"/>
                </a:cxn>
                <a:cxn ang="0">
                  <a:pos x="101" y="70"/>
                </a:cxn>
                <a:cxn ang="0">
                  <a:pos x="117" y="64"/>
                </a:cxn>
                <a:cxn ang="0">
                  <a:pos x="131" y="58"/>
                </a:cxn>
                <a:cxn ang="0">
                  <a:pos x="145" y="53"/>
                </a:cxn>
                <a:cxn ang="0">
                  <a:pos x="160" y="47"/>
                </a:cxn>
                <a:cxn ang="0">
                  <a:pos x="175" y="42"/>
                </a:cxn>
                <a:cxn ang="0">
                  <a:pos x="190" y="36"/>
                </a:cxn>
                <a:cxn ang="0">
                  <a:pos x="205" y="31"/>
                </a:cxn>
                <a:cxn ang="0">
                  <a:pos x="221" y="26"/>
                </a:cxn>
                <a:cxn ang="0">
                  <a:pos x="236" y="20"/>
                </a:cxn>
                <a:cxn ang="0">
                  <a:pos x="252" y="16"/>
                </a:cxn>
                <a:cxn ang="0">
                  <a:pos x="242" y="0"/>
                </a:cxn>
              </a:cxnLst>
              <a:rect l="0" t="0" r="r" b="b"/>
              <a:pathLst>
                <a:path w="253" h="108">
                  <a:moveTo>
                    <a:pt x="242" y="0"/>
                  </a:moveTo>
                  <a:lnTo>
                    <a:pt x="226" y="5"/>
                  </a:lnTo>
                  <a:lnTo>
                    <a:pt x="211" y="11"/>
                  </a:lnTo>
                  <a:lnTo>
                    <a:pt x="194" y="16"/>
                  </a:lnTo>
                  <a:lnTo>
                    <a:pt x="180" y="22"/>
                  </a:lnTo>
                  <a:lnTo>
                    <a:pt x="164" y="27"/>
                  </a:lnTo>
                  <a:lnTo>
                    <a:pt x="149" y="33"/>
                  </a:lnTo>
                  <a:lnTo>
                    <a:pt x="135" y="38"/>
                  </a:lnTo>
                  <a:lnTo>
                    <a:pt x="120" y="43"/>
                  </a:lnTo>
                  <a:lnTo>
                    <a:pt x="105" y="49"/>
                  </a:lnTo>
                  <a:lnTo>
                    <a:pt x="90" y="55"/>
                  </a:lnTo>
                  <a:lnTo>
                    <a:pt x="75" y="61"/>
                  </a:lnTo>
                  <a:lnTo>
                    <a:pt x="60" y="66"/>
                  </a:lnTo>
                  <a:lnTo>
                    <a:pt x="46" y="73"/>
                  </a:lnTo>
                  <a:lnTo>
                    <a:pt x="30" y="79"/>
                  </a:lnTo>
                  <a:lnTo>
                    <a:pt x="16" y="86"/>
                  </a:lnTo>
                  <a:lnTo>
                    <a:pt x="0" y="93"/>
                  </a:lnTo>
                  <a:lnTo>
                    <a:pt x="12" y="107"/>
                  </a:lnTo>
                  <a:lnTo>
                    <a:pt x="27" y="101"/>
                  </a:lnTo>
                  <a:lnTo>
                    <a:pt x="42" y="94"/>
                  </a:lnTo>
                  <a:lnTo>
                    <a:pt x="56" y="88"/>
                  </a:lnTo>
                  <a:lnTo>
                    <a:pt x="71" y="82"/>
                  </a:lnTo>
                  <a:lnTo>
                    <a:pt x="86" y="75"/>
                  </a:lnTo>
                  <a:lnTo>
                    <a:pt x="101" y="70"/>
                  </a:lnTo>
                  <a:lnTo>
                    <a:pt x="117" y="64"/>
                  </a:lnTo>
                  <a:lnTo>
                    <a:pt x="131" y="58"/>
                  </a:lnTo>
                  <a:lnTo>
                    <a:pt x="145" y="53"/>
                  </a:lnTo>
                  <a:lnTo>
                    <a:pt x="160" y="47"/>
                  </a:lnTo>
                  <a:lnTo>
                    <a:pt x="175" y="42"/>
                  </a:lnTo>
                  <a:lnTo>
                    <a:pt x="190" y="36"/>
                  </a:lnTo>
                  <a:lnTo>
                    <a:pt x="205" y="31"/>
                  </a:lnTo>
                  <a:lnTo>
                    <a:pt x="221" y="26"/>
                  </a:lnTo>
                  <a:lnTo>
                    <a:pt x="236" y="20"/>
                  </a:lnTo>
                  <a:lnTo>
                    <a:pt x="252" y="16"/>
                  </a:lnTo>
                  <a:lnTo>
                    <a:pt x="242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82" name="Freeform 179"/>
            <p:cNvSpPr>
              <a:spLocks/>
            </p:cNvSpPr>
            <p:nvPr/>
          </p:nvSpPr>
          <p:spPr bwMode="auto">
            <a:xfrm>
              <a:off x="3563" y="1518"/>
              <a:ext cx="65" cy="27"/>
            </a:xfrm>
            <a:custGeom>
              <a:avLst/>
              <a:gdLst/>
              <a:ahLst/>
              <a:cxnLst>
                <a:cxn ang="0">
                  <a:pos x="65" y="16"/>
                </a:cxn>
                <a:cxn ang="0">
                  <a:pos x="60" y="13"/>
                </a:cxn>
                <a:cxn ang="0">
                  <a:pos x="55" y="10"/>
                </a:cxn>
                <a:cxn ang="0">
                  <a:pos x="50" y="7"/>
                </a:cxn>
                <a:cxn ang="0">
                  <a:pos x="45" y="5"/>
                </a:cxn>
                <a:cxn ang="0">
                  <a:pos x="40" y="4"/>
                </a:cxn>
                <a:cxn ang="0">
                  <a:pos x="36" y="3"/>
                </a:cxn>
                <a:cxn ang="0">
                  <a:pos x="30" y="1"/>
                </a:cxn>
                <a:cxn ang="0">
                  <a:pos x="26" y="1"/>
                </a:cxn>
                <a:cxn ang="0">
                  <a:pos x="21" y="0"/>
                </a:cxn>
                <a:cxn ang="0">
                  <a:pos x="18" y="1"/>
                </a:cxn>
                <a:cxn ang="0">
                  <a:pos x="14" y="1"/>
                </a:cxn>
                <a:cxn ang="0">
                  <a:pos x="11" y="1"/>
                </a:cxn>
                <a:cxn ang="0">
                  <a:pos x="8" y="2"/>
                </a:cxn>
                <a:cxn ang="0">
                  <a:pos x="4" y="3"/>
                </a:cxn>
                <a:cxn ang="0">
                  <a:pos x="2" y="4"/>
                </a:cxn>
                <a:cxn ang="0">
                  <a:pos x="0" y="4"/>
                </a:cxn>
                <a:cxn ang="0">
                  <a:pos x="10" y="20"/>
                </a:cxn>
                <a:cxn ang="0">
                  <a:pos x="12" y="19"/>
                </a:cxn>
                <a:cxn ang="0">
                  <a:pos x="14" y="18"/>
                </a:cxn>
                <a:cxn ang="0">
                  <a:pos x="17" y="18"/>
                </a:cxn>
                <a:cxn ang="0">
                  <a:pos x="20" y="18"/>
                </a:cxn>
                <a:cxn ang="0">
                  <a:pos x="21" y="17"/>
                </a:cxn>
                <a:cxn ang="0">
                  <a:pos x="25" y="17"/>
                </a:cxn>
                <a:cxn ang="0">
                  <a:pos x="28" y="16"/>
                </a:cxn>
                <a:cxn ang="0">
                  <a:pos x="32" y="16"/>
                </a:cxn>
                <a:cxn ang="0">
                  <a:pos x="34" y="17"/>
                </a:cxn>
                <a:cxn ang="0">
                  <a:pos x="37" y="17"/>
                </a:cxn>
                <a:cxn ang="0">
                  <a:pos x="41" y="19"/>
                </a:cxn>
                <a:cxn ang="0">
                  <a:pos x="44" y="19"/>
                </a:cxn>
                <a:cxn ang="0">
                  <a:pos x="48" y="22"/>
                </a:cxn>
                <a:cxn ang="0">
                  <a:pos x="52" y="23"/>
                </a:cxn>
                <a:cxn ang="0">
                  <a:pos x="55" y="24"/>
                </a:cxn>
                <a:cxn ang="0">
                  <a:pos x="59" y="28"/>
                </a:cxn>
                <a:cxn ang="0">
                  <a:pos x="65" y="16"/>
                </a:cxn>
              </a:cxnLst>
              <a:rect l="0" t="0" r="r" b="b"/>
              <a:pathLst>
                <a:path w="66" h="29">
                  <a:moveTo>
                    <a:pt x="65" y="16"/>
                  </a:moveTo>
                  <a:lnTo>
                    <a:pt x="60" y="13"/>
                  </a:lnTo>
                  <a:lnTo>
                    <a:pt x="55" y="10"/>
                  </a:lnTo>
                  <a:lnTo>
                    <a:pt x="50" y="7"/>
                  </a:lnTo>
                  <a:lnTo>
                    <a:pt x="45" y="5"/>
                  </a:lnTo>
                  <a:lnTo>
                    <a:pt x="40" y="4"/>
                  </a:lnTo>
                  <a:lnTo>
                    <a:pt x="36" y="3"/>
                  </a:lnTo>
                  <a:lnTo>
                    <a:pt x="30" y="1"/>
                  </a:lnTo>
                  <a:lnTo>
                    <a:pt x="26" y="1"/>
                  </a:lnTo>
                  <a:lnTo>
                    <a:pt x="21" y="0"/>
                  </a:lnTo>
                  <a:lnTo>
                    <a:pt x="18" y="1"/>
                  </a:lnTo>
                  <a:lnTo>
                    <a:pt x="14" y="1"/>
                  </a:lnTo>
                  <a:lnTo>
                    <a:pt x="11" y="1"/>
                  </a:lnTo>
                  <a:lnTo>
                    <a:pt x="8" y="2"/>
                  </a:lnTo>
                  <a:lnTo>
                    <a:pt x="4" y="3"/>
                  </a:lnTo>
                  <a:lnTo>
                    <a:pt x="2" y="4"/>
                  </a:lnTo>
                  <a:lnTo>
                    <a:pt x="0" y="4"/>
                  </a:lnTo>
                  <a:lnTo>
                    <a:pt x="10" y="20"/>
                  </a:lnTo>
                  <a:lnTo>
                    <a:pt x="12" y="19"/>
                  </a:lnTo>
                  <a:lnTo>
                    <a:pt x="14" y="18"/>
                  </a:lnTo>
                  <a:lnTo>
                    <a:pt x="17" y="18"/>
                  </a:lnTo>
                  <a:lnTo>
                    <a:pt x="20" y="18"/>
                  </a:lnTo>
                  <a:lnTo>
                    <a:pt x="21" y="17"/>
                  </a:lnTo>
                  <a:lnTo>
                    <a:pt x="25" y="17"/>
                  </a:lnTo>
                  <a:lnTo>
                    <a:pt x="28" y="16"/>
                  </a:lnTo>
                  <a:lnTo>
                    <a:pt x="32" y="16"/>
                  </a:lnTo>
                  <a:lnTo>
                    <a:pt x="34" y="17"/>
                  </a:lnTo>
                  <a:lnTo>
                    <a:pt x="37" y="17"/>
                  </a:lnTo>
                  <a:lnTo>
                    <a:pt x="41" y="19"/>
                  </a:lnTo>
                  <a:lnTo>
                    <a:pt x="44" y="19"/>
                  </a:lnTo>
                  <a:lnTo>
                    <a:pt x="48" y="22"/>
                  </a:lnTo>
                  <a:lnTo>
                    <a:pt x="52" y="23"/>
                  </a:lnTo>
                  <a:lnTo>
                    <a:pt x="55" y="24"/>
                  </a:lnTo>
                  <a:lnTo>
                    <a:pt x="59" y="28"/>
                  </a:lnTo>
                  <a:lnTo>
                    <a:pt x="65" y="16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83" name="Freeform 180"/>
            <p:cNvSpPr>
              <a:spLocks/>
            </p:cNvSpPr>
            <p:nvPr/>
          </p:nvSpPr>
          <p:spPr bwMode="auto">
            <a:xfrm>
              <a:off x="3621" y="1534"/>
              <a:ext cx="86" cy="75"/>
            </a:xfrm>
            <a:custGeom>
              <a:avLst/>
              <a:gdLst/>
              <a:ahLst/>
              <a:cxnLst>
                <a:cxn ang="0">
                  <a:pos x="85" y="64"/>
                </a:cxn>
                <a:cxn ang="0">
                  <a:pos x="81" y="62"/>
                </a:cxn>
                <a:cxn ang="0">
                  <a:pos x="77" y="57"/>
                </a:cxn>
                <a:cxn ang="0">
                  <a:pos x="73" y="54"/>
                </a:cxn>
                <a:cxn ang="0">
                  <a:pos x="68" y="50"/>
                </a:cxn>
                <a:cxn ang="0">
                  <a:pos x="65" y="46"/>
                </a:cxn>
                <a:cxn ang="0">
                  <a:pos x="60" y="42"/>
                </a:cxn>
                <a:cxn ang="0">
                  <a:pos x="56" y="38"/>
                </a:cxn>
                <a:cxn ang="0">
                  <a:pos x="51" y="35"/>
                </a:cxn>
                <a:cxn ang="0">
                  <a:pos x="47" y="30"/>
                </a:cxn>
                <a:cxn ang="0">
                  <a:pos x="42" y="26"/>
                </a:cxn>
                <a:cxn ang="0">
                  <a:pos x="37" y="22"/>
                </a:cxn>
                <a:cxn ang="0">
                  <a:pos x="32" y="19"/>
                </a:cxn>
                <a:cxn ang="0">
                  <a:pos x="26" y="13"/>
                </a:cxn>
                <a:cxn ang="0">
                  <a:pos x="20" y="9"/>
                </a:cxn>
                <a:cxn ang="0">
                  <a:pos x="13" y="4"/>
                </a:cxn>
                <a:cxn ang="0">
                  <a:pos x="6" y="0"/>
                </a:cxn>
                <a:cxn ang="0">
                  <a:pos x="0" y="12"/>
                </a:cxn>
                <a:cxn ang="0">
                  <a:pos x="7" y="16"/>
                </a:cxn>
                <a:cxn ang="0">
                  <a:pos x="13" y="21"/>
                </a:cxn>
                <a:cxn ang="0">
                  <a:pos x="19" y="24"/>
                </a:cxn>
                <a:cxn ang="0">
                  <a:pos x="24" y="30"/>
                </a:cxn>
                <a:cxn ang="0">
                  <a:pos x="29" y="33"/>
                </a:cxn>
                <a:cxn ang="0">
                  <a:pos x="34" y="38"/>
                </a:cxn>
                <a:cxn ang="0">
                  <a:pos x="39" y="41"/>
                </a:cxn>
                <a:cxn ang="0">
                  <a:pos x="43" y="45"/>
                </a:cxn>
                <a:cxn ang="0">
                  <a:pos x="48" y="48"/>
                </a:cxn>
                <a:cxn ang="0">
                  <a:pos x="51" y="52"/>
                </a:cxn>
                <a:cxn ang="0">
                  <a:pos x="56" y="55"/>
                </a:cxn>
                <a:cxn ang="0">
                  <a:pos x="60" y="60"/>
                </a:cxn>
                <a:cxn ang="0">
                  <a:pos x="65" y="63"/>
                </a:cxn>
                <a:cxn ang="0">
                  <a:pos x="68" y="67"/>
                </a:cxn>
                <a:cxn ang="0">
                  <a:pos x="73" y="71"/>
                </a:cxn>
                <a:cxn ang="0">
                  <a:pos x="77" y="75"/>
                </a:cxn>
                <a:cxn ang="0">
                  <a:pos x="85" y="64"/>
                </a:cxn>
              </a:cxnLst>
              <a:rect l="0" t="0" r="r" b="b"/>
              <a:pathLst>
                <a:path w="86" h="76">
                  <a:moveTo>
                    <a:pt x="85" y="64"/>
                  </a:moveTo>
                  <a:lnTo>
                    <a:pt x="81" y="62"/>
                  </a:lnTo>
                  <a:lnTo>
                    <a:pt x="77" y="57"/>
                  </a:lnTo>
                  <a:lnTo>
                    <a:pt x="73" y="54"/>
                  </a:lnTo>
                  <a:lnTo>
                    <a:pt x="68" y="50"/>
                  </a:lnTo>
                  <a:lnTo>
                    <a:pt x="65" y="46"/>
                  </a:lnTo>
                  <a:lnTo>
                    <a:pt x="60" y="42"/>
                  </a:lnTo>
                  <a:lnTo>
                    <a:pt x="56" y="38"/>
                  </a:lnTo>
                  <a:lnTo>
                    <a:pt x="51" y="35"/>
                  </a:lnTo>
                  <a:lnTo>
                    <a:pt x="47" y="30"/>
                  </a:lnTo>
                  <a:lnTo>
                    <a:pt x="42" y="26"/>
                  </a:lnTo>
                  <a:lnTo>
                    <a:pt x="37" y="22"/>
                  </a:lnTo>
                  <a:lnTo>
                    <a:pt x="32" y="19"/>
                  </a:lnTo>
                  <a:lnTo>
                    <a:pt x="26" y="13"/>
                  </a:lnTo>
                  <a:lnTo>
                    <a:pt x="20" y="9"/>
                  </a:lnTo>
                  <a:lnTo>
                    <a:pt x="13" y="4"/>
                  </a:lnTo>
                  <a:lnTo>
                    <a:pt x="6" y="0"/>
                  </a:lnTo>
                  <a:lnTo>
                    <a:pt x="0" y="12"/>
                  </a:lnTo>
                  <a:lnTo>
                    <a:pt x="7" y="16"/>
                  </a:lnTo>
                  <a:lnTo>
                    <a:pt x="13" y="21"/>
                  </a:lnTo>
                  <a:lnTo>
                    <a:pt x="19" y="24"/>
                  </a:lnTo>
                  <a:lnTo>
                    <a:pt x="24" y="30"/>
                  </a:lnTo>
                  <a:lnTo>
                    <a:pt x="29" y="33"/>
                  </a:lnTo>
                  <a:lnTo>
                    <a:pt x="34" y="38"/>
                  </a:lnTo>
                  <a:lnTo>
                    <a:pt x="39" y="41"/>
                  </a:lnTo>
                  <a:lnTo>
                    <a:pt x="43" y="45"/>
                  </a:lnTo>
                  <a:lnTo>
                    <a:pt x="48" y="48"/>
                  </a:lnTo>
                  <a:lnTo>
                    <a:pt x="51" y="52"/>
                  </a:lnTo>
                  <a:lnTo>
                    <a:pt x="56" y="55"/>
                  </a:lnTo>
                  <a:lnTo>
                    <a:pt x="60" y="60"/>
                  </a:lnTo>
                  <a:lnTo>
                    <a:pt x="65" y="63"/>
                  </a:lnTo>
                  <a:lnTo>
                    <a:pt x="68" y="67"/>
                  </a:lnTo>
                  <a:lnTo>
                    <a:pt x="73" y="71"/>
                  </a:lnTo>
                  <a:lnTo>
                    <a:pt x="77" y="75"/>
                  </a:lnTo>
                  <a:lnTo>
                    <a:pt x="85" y="64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84" name="Freeform 181"/>
            <p:cNvSpPr>
              <a:spLocks/>
            </p:cNvSpPr>
            <p:nvPr/>
          </p:nvSpPr>
          <p:spPr bwMode="auto">
            <a:xfrm>
              <a:off x="3696" y="1597"/>
              <a:ext cx="37" cy="41"/>
            </a:xfrm>
            <a:custGeom>
              <a:avLst/>
              <a:gdLst/>
              <a:ahLst/>
              <a:cxnLst>
                <a:cxn ang="0">
                  <a:pos x="33" y="41"/>
                </a:cxn>
                <a:cxn ang="0">
                  <a:pos x="34" y="42"/>
                </a:cxn>
                <a:cxn ang="0">
                  <a:pos x="32" y="36"/>
                </a:cxn>
                <a:cxn ang="0">
                  <a:pos x="29" y="30"/>
                </a:cxn>
                <a:cxn ang="0">
                  <a:pos x="27" y="25"/>
                </a:cxn>
                <a:cxn ang="0">
                  <a:pos x="24" y="20"/>
                </a:cxn>
                <a:cxn ang="0">
                  <a:pos x="21" y="14"/>
                </a:cxn>
                <a:cxn ang="0">
                  <a:pos x="17" y="10"/>
                </a:cxn>
                <a:cxn ang="0">
                  <a:pos x="14" y="4"/>
                </a:cxn>
                <a:cxn ang="0">
                  <a:pos x="9" y="0"/>
                </a:cxn>
                <a:cxn ang="0">
                  <a:pos x="0" y="11"/>
                </a:cxn>
                <a:cxn ang="0">
                  <a:pos x="3" y="13"/>
                </a:cxn>
                <a:cxn ang="0">
                  <a:pos x="6" y="15"/>
                </a:cxn>
                <a:cxn ang="0">
                  <a:pos x="8" y="19"/>
                </a:cxn>
                <a:cxn ang="0">
                  <a:pos x="10" y="22"/>
                </a:cxn>
                <a:cxn ang="0">
                  <a:pos x="12" y="26"/>
                </a:cxn>
                <a:cxn ang="0">
                  <a:pos x="14" y="31"/>
                </a:cxn>
                <a:cxn ang="0">
                  <a:pos x="17" y="36"/>
                </a:cxn>
                <a:cxn ang="0">
                  <a:pos x="18" y="41"/>
                </a:cxn>
                <a:cxn ang="0">
                  <a:pos x="33" y="41"/>
                </a:cxn>
              </a:cxnLst>
              <a:rect l="0" t="0" r="r" b="b"/>
              <a:pathLst>
                <a:path w="35" h="43">
                  <a:moveTo>
                    <a:pt x="33" y="41"/>
                  </a:moveTo>
                  <a:lnTo>
                    <a:pt x="34" y="42"/>
                  </a:lnTo>
                  <a:lnTo>
                    <a:pt x="32" y="36"/>
                  </a:lnTo>
                  <a:lnTo>
                    <a:pt x="29" y="30"/>
                  </a:lnTo>
                  <a:lnTo>
                    <a:pt x="27" y="25"/>
                  </a:lnTo>
                  <a:lnTo>
                    <a:pt x="24" y="20"/>
                  </a:lnTo>
                  <a:lnTo>
                    <a:pt x="21" y="14"/>
                  </a:lnTo>
                  <a:lnTo>
                    <a:pt x="17" y="10"/>
                  </a:lnTo>
                  <a:lnTo>
                    <a:pt x="14" y="4"/>
                  </a:lnTo>
                  <a:lnTo>
                    <a:pt x="9" y="0"/>
                  </a:lnTo>
                  <a:lnTo>
                    <a:pt x="0" y="11"/>
                  </a:lnTo>
                  <a:lnTo>
                    <a:pt x="3" y="13"/>
                  </a:lnTo>
                  <a:lnTo>
                    <a:pt x="6" y="15"/>
                  </a:lnTo>
                  <a:lnTo>
                    <a:pt x="8" y="19"/>
                  </a:lnTo>
                  <a:lnTo>
                    <a:pt x="10" y="22"/>
                  </a:lnTo>
                  <a:lnTo>
                    <a:pt x="12" y="26"/>
                  </a:lnTo>
                  <a:lnTo>
                    <a:pt x="14" y="31"/>
                  </a:lnTo>
                  <a:lnTo>
                    <a:pt x="17" y="36"/>
                  </a:lnTo>
                  <a:lnTo>
                    <a:pt x="18" y="41"/>
                  </a:lnTo>
                  <a:lnTo>
                    <a:pt x="33" y="41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85" name="Freeform 182"/>
            <p:cNvSpPr>
              <a:spLocks/>
            </p:cNvSpPr>
            <p:nvPr/>
          </p:nvSpPr>
          <p:spPr bwMode="auto">
            <a:xfrm>
              <a:off x="3718" y="1638"/>
              <a:ext cx="32" cy="82"/>
            </a:xfrm>
            <a:custGeom>
              <a:avLst/>
              <a:gdLst/>
              <a:ahLst/>
              <a:cxnLst>
                <a:cxn ang="0">
                  <a:pos x="32" y="80"/>
                </a:cxn>
                <a:cxn ang="0">
                  <a:pos x="31" y="71"/>
                </a:cxn>
                <a:cxn ang="0">
                  <a:pos x="29" y="61"/>
                </a:cxn>
                <a:cxn ang="0">
                  <a:pos x="27" y="52"/>
                </a:cxn>
                <a:cxn ang="0">
                  <a:pos x="27" y="42"/>
                </a:cxn>
                <a:cxn ang="0">
                  <a:pos x="24" y="31"/>
                </a:cxn>
                <a:cxn ang="0">
                  <a:pos x="22" y="20"/>
                </a:cxn>
                <a:cxn ang="0">
                  <a:pos x="19" y="11"/>
                </a:cxn>
                <a:cxn ang="0">
                  <a:pos x="15" y="0"/>
                </a:cxn>
                <a:cxn ang="0">
                  <a:pos x="0" y="0"/>
                </a:cxn>
                <a:cxn ang="0">
                  <a:pos x="3" y="10"/>
                </a:cxn>
                <a:cxn ang="0">
                  <a:pos x="5" y="19"/>
                </a:cxn>
                <a:cxn ang="0">
                  <a:pos x="7" y="28"/>
                </a:cxn>
                <a:cxn ang="0">
                  <a:pos x="9" y="38"/>
                </a:cxn>
                <a:cxn ang="0">
                  <a:pos x="11" y="48"/>
                </a:cxn>
                <a:cxn ang="0">
                  <a:pos x="13" y="58"/>
                </a:cxn>
                <a:cxn ang="0">
                  <a:pos x="14" y="68"/>
                </a:cxn>
                <a:cxn ang="0">
                  <a:pos x="15" y="76"/>
                </a:cxn>
                <a:cxn ang="0">
                  <a:pos x="32" y="80"/>
                </a:cxn>
              </a:cxnLst>
              <a:rect l="0" t="0" r="r" b="b"/>
              <a:pathLst>
                <a:path w="33" h="81">
                  <a:moveTo>
                    <a:pt x="32" y="80"/>
                  </a:moveTo>
                  <a:lnTo>
                    <a:pt x="31" y="71"/>
                  </a:lnTo>
                  <a:lnTo>
                    <a:pt x="29" y="61"/>
                  </a:lnTo>
                  <a:lnTo>
                    <a:pt x="27" y="52"/>
                  </a:lnTo>
                  <a:lnTo>
                    <a:pt x="27" y="42"/>
                  </a:lnTo>
                  <a:lnTo>
                    <a:pt x="24" y="31"/>
                  </a:lnTo>
                  <a:lnTo>
                    <a:pt x="22" y="20"/>
                  </a:lnTo>
                  <a:lnTo>
                    <a:pt x="19" y="11"/>
                  </a:lnTo>
                  <a:lnTo>
                    <a:pt x="15" y="0"/>
                  </a:lnTo>
                  <a:lnTo>
                    <a:pt x="0" y="0"/>
                  </a:lnTo>
                  <a:lnTo>
                    <a:pt x="3" y="10"/>
                  </a:lnTo>
                  <a:lnTo>
                    <a:pt x="5" y="19"/>
                  </a:lnTo>
                  <a:lnTo>
                    <a:pt x="7" y="28"/>
                  </a:lnTo>
                  <a:lnTo>
                    <a:pt x="9" y="38"/>
                  </a:lnTo>
                  <a:lnTo>
                    <a:pt x="11" y="48"/>
                  </a:lnTo>
                  <a:lnTo>
                    <a:pt x="13" y="58"/>
                  </a:lnTo>
                  <a:lnTo>
                    <a:pt x="14" y="68"/>
                  </a:lnTo>
                  <a:lnTo>
                    <a:pt x="15" y="76"/>
                  </a:lnTo>
                  <a:lnTo>
                    <a:pt x="32" y="8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86" name="Freeform 183"/>
            <p:cNvSpPr>
              <a:spLocks/>
            </p:cNvSpPr>
            <p:nvPr/>
          </p:nvSpPr>
          <p:spPr bwMode="auto">
            <a:xfrm>
              <a:off x="3709" y="1713"/>
              <a:ext cx="41" cy="64"/>
            </a:xfrm>
            <a:custGeom>
              <a:avLst/>
              <a:gdLst/>
              <a:ahLst/>
              <a:cxnLst>
                <a:cxn ang="0">
                  <a:pos x="9" y="62"/>
                </a:cxn>
                <a:cxn ang="0">
                  <a:pos x="19" y="59"/>
                </a:cxn>
                <a:cxn ang="0">
                  <a:pos x="27" y="55"/>
                </a:cxn>
                <a:cxn ang="0">
                  <a:pos x="33" y="49"/>
                </a:cxn>
                <a:cxn ang="0">
                  <a:pos x="36" y="42"/>
                </a:cxn>
                <a:cxn ang="0">
                  <a:pos x="39" y="34"/>
                </a:cxn>
                <a:cxn ang="0">
                  <a:pos x="39" y="25"/>
                </a:cxn>
                <a:cxn ang="0">
                  <a:pos x="40" y="16"/>
                </a:cxn>
                <a:cxn ang="0">
                  <a:pos x="39" y="4"/>
                </a:cxn>
                <a:cxn ang="0">
                  <a:pos x="22" y="0"/>
                </a:cxn>
                <a:cxn ang="0">
                  <a:pos x="24" y="11"/>
                </a:cxn>
                <a:cxn ang="0">
                  <a:pos x="24" y="19"/>
                </a:cxn>
                <a:cxn ang="0">
                  <a:pos x="22" y="26"/>
                </a:cxn>
                <a:cxn ang="0">
                  <a:pos x="20" y="32"/>
                </a:cxn>
                <a:cxn ang="0">
                  <a:pos x="17" y="37"/>
                </a:cxn>
                <a:cxn ang="0">
                  <a:pos x="13" y="41"/>
                </a:cxn>
                <a:cxn ang="0">
                  <a:pos x="7" y="45"/>
                </a:cxn>
                <a:cxn ang="0">
                  <a:pos x="0" y="47"/>
                </a:cxn>
                <a:cxn ang="0">
                  <a:pos x="9" y="62"/>
                </a:cxn>
              </a:cxnLst>
              <a:rect l="0" t="0" r="r" b="b"/>
              <a:pathLst>
                <a:path w="41" h="63">
                  <a:moveTo>
                    <a:pt x="9" y="62"/>
                  </a:moveTo>
                  <a:lnTo>
                    <a:pt x="19" y="59"/>
                  </a:lnTo>
                  <a:lnTo>
                    <a:pt x="27" y="55"/>
                  </a:lnTo>
                  <a:lnTo>
                    <a:pt x="33" y="49"/>
                  </a:lnTo>
                  <a:lnTo>
                    <a:pt x="36" y="42"/>
                  </a:lnTo>
                  <a:lnTo>
                    <a:pt x="39" y="34"/>
                  </a:lnTo>
                  <a:lnTo>
                    <a:pt x="39" y="25"/>
                  </a:lnTo>
                  <a:lnTo>
                    <a:pt x="40" y="16"/>
                  </a:lnTo>
                  <a:lnTo>
                    <a:pt x="39" y="4"/>
                  </a:lnTo>
                  <a:lnTo>
                    <a:pt x="22" y="0"/>
                  </a:lnTo>
                  <a:lnTo>
                    <a:pt x="24" y="11"/>
                  </a:lnTo>
                  <a:lnTo>
                    <a:pt x="24" y="19"/>
                  </a:lnTo>
                  <a:lnTo>
                    <a:pt x="22" y="26"/>
                  </a:lnTo>
                  <a:lnTo>
                    <a:pt x="20" y="32"/>
                  </a:lnTo>
                  <a:lnTo>
                    <a:pt x="17" y="37"/>
                  </a:lnTo>
                  <a:lnTo>
                    <a:pt x="13" y="41"/>
                  </a:lnTo>
                  <a:lnTo>
                    <a:pt x="7" y="45"/>
                  </a:lnTo>
                  <a:lnTo>
                    <a:pt x="0" y="47"/>
                  </a:lnTo>
                  <a:lnTo>
                    <a:pt x="9" y="62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87" name="Freeform 184"/>
            <p:cNvSpPr>
              <a:spLocks/>
            </p:cNvSpPr>
            <p:nvPr/>
          </p:nvSpPr>
          <p:spPr bwMode="auto">
            <a:xfrm>
              <a:off x="3406" y="1761"/>
              <a:ext cx="314" cy="93"/>
            </a:xfrm>
            <a:custGeom>
              <a:avLst/>
              <a:gdLst/>
              <a:ahLst/>
              <a:cxnLst>
                <a:cxn ang="0">
                  <a:pos x="21" y="92"/>
                </a:cxn>
                <a:cxn ang="0">
                  <a:pos x="40" y="87"/>
                </a:cxn>
                <a:cxn ang="0">
                  <a:pos x="57" y="82"/>
                </a:cxn>
                <a:cxn ang="0">
                  <a:pos x="75" y="77"/>
                </a:cxn>
                <a:cxn ang="0">
                  <a:pos x="94" y="71"/>
                </a:cxn>
                <a:cxn ang="0">
                  <a:pos x="111" y="66"/>
                </a:cxn>
                <a:cxn ang="0">
                  <a:pos x="128" y="60"/>
                </a:cxn>
                <a:cxn ang="0">
                  <a:pos x="147" y="56"/>
                </a:cxn>
                <a:cxn ang="0">
                  <a:pos x="164" y="51"/>
                </a:cxn>
                <a:cxn ang="0">
                  <a:pos x="182" y="46"/>
                </a:cxn>
                <a:cxn ang="0">
                  <a:pos x="201" y="41"/>
                </a:cxn>
                <a:cxn ang="0">
                  <a:pos x="220" y="37"/>
                </a:cxn>
                <a:cxn ang="0">
                  <a:pos x="239" y="33"/>
                </a:cxn>
                <a:cxn ang="0">
                  <a:pos x="260" y="27"/>
                </a:cxn>
                <a:cxn ang="0">
                  <a:pos x="281" y="22"/>
                </a:cxn>
                <a:cxn ang="0">
                  <a:pos x="303" y="18"/>
                </a:cxn>
                <a:cxn ang="0">
                  <a:pos x="304" y="0"/>
                </a:cxn>
                <a:cxn ang="0">
                  <a:pos x="282" y="4"/>
                </a:cxn>
                <a:cxn ang="0">
                  <a:pos x="261" y="10"/>
                </a:cxn>
                <a:cxn ang="0">
                  <a:pos x="240" y="14"/>
                </a:cxn>
                <a:cxn ang="0">
                  <a:pos x="220" y="19"/>
                </a:cxn>
                <a:cxn ang="0">
                  <a:pos x="201" y="25"/>
                </a:cxn>
                <a:cxn ang="0">
                  <a:pos x="182" y="29"/>
                </a:cxn>
                <a:cxn ang="0">
                  <a:pos x="164" y="33"/>
                </a:cxn>
                <a:cxn ang="0">
                  <a:pos x="146" y="38"/>
                </a:cxn>
                <a:cxn ang="0">
                  <a:pos x="128" y="43"/>
                </a:cxn>
                <a:cxn ang="0">
                  <a:pos x="109" y="48"/>
                </a:cxn>
                <a:cxn ang="0">
                  <a:pos x="92" y="53"/>
                </a:cxn>
                <a:cxn ang="0">
                  <a:pos x="75" y="58"/>
                </a:cxn>
                <a:cxn ang="0">
                  <a:pos x="56" y="63"/>
                </a:cxn>
                <a:cxn ang="0">
                  <a:pos x="38" y="70"/>
                </a:cxn>
                <a:cxn ang="0">
                  <a:pos x="20" y="74"/>
                </a:cxn>
                <a:cxn ang="0">
                  <a:pos x="0" y="80"/>
                </a:cxn>
              </a:cxnLst>
              <a:rect l="0" t="0" r="r" b="b"/>
              <a:pathLst>
                <a:path w="314" h="96">
                  <a:moveTo>
                    <a:pt x="10" y="95"/>
                  </a:moveTo>
                  <a:lnTo>
                    <a:pt x="21" y="92"/>
                  </a:lnTo>
                  <a:lnTo>
                    <a:pt x="29" y="89"/>
                  </a:lnTo>
                  <a:lnTo>
                    <a:pt x="40" y="87"/>
                  </a:lnTo>
                  <a:lnTo>
                    <a:pt x="48" y="84"/>
                  </a:lnTo>
                  <a:lnTo>
                    <a:pt x="57" y="82"/>
                  </a:lnTo>
                  <a:lnTo>
                    <a:pt x="67" y="78"/>
                  </a:lnTo>
                  <a:lnTo>
                    <a:pt x="75" y="77"/>
                  </a:lnTo>
                  <a:lnTo>
                    <a:pt x="85" y="73"/>
                  </a:lnTo>
                  <a:lnTo>
                    <a:pt x="94" y="71"/>
                  </a:lnTo>
                  <a:lnTo>
                    <a:pt x="102" y="68"/>
                  </a:lnTo>
                  <a:lnTo>
                    <a:pt x="111" y="66"/>
                  </a:lnTo>
                  <a:lnTo>
                    <a:pt x="121" y="63"/>
                  </a:lnTo>
                  <a:lnTo>
                    <a:pt x="128" y="60"/>
                  </a:lnTo>
                  <a:lnTo>
                    <a:pt x="137" y="58"/>
                  </a:lnTo>
                  <a:lnTo>
                    <a:pt x="147" y="56"/>
                  </a:lnTo>
                  <a:lnTo>
                    <a:pt x="155" y="53"/>
                  </a:lnTo>
                  <a:lnTo>
                    <a:pt x="164" y="51"/>
                  </a:lnTo>
                  <a:lnTo>
                    <a:pt x="173" y="48"/>
                  </a:lnTo>
                  <a:lnTo>
                    <a:pt x="182" y="46"/>
                  </a:lnTo>
                  <a:lnTo>
                    <a:pt x="192" y="44"/>
                  </a:lnTo>
                  <a:lnTo>
                    <a:pt x="201" y="41"/>
                  </a:lnTo>
                  <a:lnTo>
                    <a:pt x="210" y="39"/>
                  </a:lnTo>
                  <a:lnTo>
                    <a:pt x="220" y="37"/>
                  </a:lnTo>
                  <a:lnTo>
                    <a:pt x="230" y="34"/>
                  </a:lnTo>
                  <a:lnTo>
                    <a:pt x="239" y="33"/>
                  </a:lnTo>
                  <a:lnTo>
                    <a:pt x="249" y="30"/>
                  </a:lnTo>
                  <a:lnTo>
                    <a:pt x="260" y="27"/>
                  </a:lnTo>
                  <a:lnTo>
                    <a:pt x="270" y="25"/>
                  </a:lnTo>
                  <a:lnTo>
                    <a:pt x="281" y="22"/>
                  </a:lnTo>
                  <a:lnTo>
                    <a:pt x="291" y="19"/>
                  </a:lnTo>
                  <a:lnTo>
                    <a:pt x="303" y="18"/>
                  </a:lnTo>
                  <a:lnTo>
                    <a:pt x="313" y="15"/>
                  </a:lnTo>
                  <a:lnTo>
                    <a:pt x="304" y="0"/>
                  </a:lnTo>
                  <a:lnTo>
                    <a:pt x="293" y="4"/>
                  </a:lnTo>
                  <a:lnTo>
                    <a:pt x="282" y="4"/>
                  </a:lnTo>
                  <a:lnTo>
                    <a:pt x="271" y="8"/>
                  </a:lnTo>
                  <a:lnTo>
                    <a:pt x="261" y="10"/>
                  </a:lnTo>
                  <a:lnTo>
                    <a:pt x="250" y="11"/>
                  </a:lnTo>
                  <a:lnTo>
                    <a:pt x="240" y="14"/>
                  </a:lnTo>
                  <a:lnTo>
                    <a:pt x="230" y="16"/>
                  </a:lnTo>
                  <a:lnTo>
                    <a:pt x="220" y="19"/>
                  </a:lnTo>
                  <a:lnTo>
                    <a:pt x="210" y="21"/>
                  </a:lnTo>
                  <a:lnTo>
                    <a:pt x="201" y="25"/>
                  </a:lnTo>
                  <a:lnTo>
                    <a:pt x="191" y="26"/>
                  </a:lnTo>
                  <a:lnTo>
                    <a:pt x="182" y="29"/>
                  </a:lnTo>
                  <a:lnTo>
                    <a:pt x="173" y="31"/>
                  </a:lnTo>
                  <a:lnTo>
                    <a:pt x="164" y="33"/>
                  </a:lnTo>
                  <a:lnTo>
                    <a:pt x="155" y="35"/>
                  </a:lnTo>
                  <a:lnTo>
                    <a:pt x="146" y="38"/>
                  </a:lnTo>
                  <a:lnTo>
                    <a:pt x="136" y="41"/>
                  </a:lnTo>
                  <a:lnTo>
                    <a:pt x="128" y="43"/>
                  </a:lnTo>
                  <a:lnTo>
                    <a:pt x="119" y="45"/>
                  </a:lnTo>
                  <a:lnTo>
                    <a:pt x="109" y="48"/>
                  </a:lnTo>
                  <a:lnTo>
                    <a:pt x="101" y="50"/>
                  </a:lnTo>
                  <a:lnTo>
                    <a:pt x="92" y="53"/>
                  </a:lnTo>
                  <a:lnTo>
                    <a:pt x="83" y="55"/>
                  </a:lnTo>
                  <a:lnTo>
                    <a:pt x="75" y="58"/>
                  </a:lnTo>
                  <a:lnTo>
                    <a:pt x="65" y="61"/>
                  </a:lnTo>
                  <a:lnTo>
                    <a:pt x="56" y="63"/>
                  </a:lnTo>
                  <a:lnTo>
                    <a:pt x="48" y="66"/>
                  </a:lnTo>
                  <a:lnTo>
                    <a:pt x="38" y="70"/>
                  </a:lnTo>
                  <a:lnTo>
                    <a:pt x="29" y="72"/>
                  </a:lnTo>
                  <a:lnTo>
                    <a:pt x="20" y="74"/>
                  </a:lnTo>
                  <a:lnTo>
                    <a:pt x="10" y="78"/>
                  </a:lnTo>
                  <a:lnTo>
                    <a:pt x="0" y="80"/>
                  </a:lnTo>
                  <a:lnTo>
                    <a:pt x="10" y="95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88" name="Freeform 185"/>
            <p:cNvSpPr>
              <a:spLocks/>
            </p:cNvSpPr>
            <p:nvPr/>
          </p:nvSpPr>
          <p:spPr bwMode="auto">
            <a:xfrm>
              <a:off x="3376" y="1836"/>
              <a:ext cx="41" cy="23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5" y="10"/>
                </a:cxn>
                <a:cxn ang="0">
                  <a:pos x="9" y="14"/>
                </a:cxn>
                <a:cxn ang="0">
                  <a:pos x="15" y="17"/>
                </a:cxn>
                <a:cxn ang="0">
                  <a:pos x="20" y="19"/>
                </a:cxn>
                <a:cxn ang="0">
                  <a:pos x="25" y="20"/>
                </a:cxn>
                <a:cxn ang="0">
                  <a:pos x="32" y="22"/>
                </a:cxn>
                <a:cxn ang="0">
                  <a:pos x="36" y="21"/>
                </a:cxn>
                <a:cxn ang="0">
                  <a:pos x="40" y="20"/>
                </a:cxn>
                <a:cxn ang="0">
                  <a:pos x="30" y="5"/>
                </a:cxn>
                <a:cxn ang="0">
                  <a:pos x="29" y="5"/>
                </a:cxn>
                <a:cxn ang="0">
                  <a:pos x="26" y="6"/>
                </a:cxn>
                <a:cxn ang="0">
                  <a:pos x="24" y="5"/>
                </a:cxn>
                <a:cxn ang="0">
                  <a:pos x="21" y="4"/>
                </a:cxn>
                <a:cxn ang="0">
                  <a:pos x="17" y="3"/>
                </a:cxn>
                <a:cxn ang="0">
                  <a:pos x="15" y="2"/>
                </a:cxn>
                <a:cxn ang="0">
                  <a:pos x="14" y="2"/>
                </a:cxn>
                <a:cxn ang="0">
                  <a:pos x="13" y="0"/>
                </a:cxn>
                <a:cxn ang="0">
                  <a:pos x="0" y="4"/>
                </a:cxn>
              </a:cxnLst>
              <a:rect l="0" t="0" r="r" b="b"/>
              <a:pathLst>
                <a:path w="41" h="23">
                  <a:moveTo>
                    <a:pt x="0" y="4"/>
                  </a:moveTo>
                  <a:lnTo>
                    <a:pt x="5" y="10"/>
                  </a:lnTo>
                  <a:lnTo>
                    <a:pt x="9" y="14"/>
                  </a:lnTo>
                  <a:lnTo>
                    <a:pt x="15" y="17"/>
                  </a:lnTo>
                  <a:lnTo>
                    <a:pt x="20" y="19"/>
                  </a:lnTo>
                  <a:lnTo>
                    <a:pt x="25" y="20"/>
                  </a:lnTo>
                  <a:lnTo>
                    <a:pt x="32" y="22"/>
                  </a:lnTo>
                  <a:lnTo>
                    <a:pt x="36" y="21"/>
                  </a:lnTo>
                  <a:lnTo>
                    <a:pt x="40" y="20"/>
                  </a:lnTo>
                  <a:lnTo>
                    <a:pt x="30" y="5"/>
                  </a:lnTo>
                  <a:lnTo>
                    <a:pt x="29" y="5"/>
                  </a:lnTo>
                  <a:lnTo>
                    <a:pt x="26" y="6"/>
                  </a:lnTo>
                  <a:lnTo>
                    <a:pt x="24" y="5"/>
                  </a:lnTo>
                  <a:lnTo>
                    <a:pt x="21" y="4"/>
                  </a:lnTo>
                  <a:lnTo>
                    <a:pt x="17" y="3"/>
                  </a:lnTo>
                  <a:lnTo>
                    <a:pt x="15" y="2"/>
                  </a:lnTo>
                  <a:lnTo>
                    <a:pt x="14" y="2"/>
                  </a:lnTo>
                  <a:lnTo>
                    <a:pt x="13" y="0"/>
                  </a:lnTo>
                  <a:lnTo>
                    <a:pt x="0" y="4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89" name="Freeform 186"/>
            <p:cNvSpPr>
              <a:spLocks/>
            </p:cNvSpPr>
            <p:nvPr/>
          </p:nvSpPr>
          <p:spPr bwMode="auto">
            <a:xfrm>
              <a:off x="3372" y="1804"/>
              <a:ext cx="17" cy="36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1" y="7"/>
                </a:cxn>
                <a:cxn ang="0">
                  <a:pos x="2" y="9"/>
                </a:cxn>
                <a:cxn ang="0">
                  <a:pos x="2" y="11"/>
                </a:cxn>
                <a:cxn ang="0">
                  <a:pos x="0" y="14"/>
                </a:cxn>
                <a:cxn ang="0">
                  <a:pos x="1" y="18"/>
                </a:cxn>
                <a:cxn ang="0">
                  <a:pos x="0" y="24"/>
                </a:cxn>
                <a:cxn ang="0">
                  <a:pos x="1" y="30"/>
                </a:cxn>
                <a:cxn ang="0">
                  <a:pos x="4" y="36"/>
                </a:cxn>
                <a:cxn ang="0">
                  <a:pos x="17" y="32"/>
                </a:cxn>
                <a:cxn ang="0">
                  <a:pos x="17" y="31"/>
                </a:cxn>
                <a:cxn ang="0">
                  <a:pos x="16" y="28"/>
                </a:cxn>
                <a:cxn ang="0">
                  <a:pos x="16" y="26"/>
                </a:cxn>
                <a:cxn ang="0">
                  <a:pos x="17" y="22"/>
                </a:cxn>
                <a:cxn ang="0">
                  <a:pos x="17" y="18"/>
                </a:cxn>
                <a:cxn ang="0">
                  <a:pos x="17" y="13"/>
                </a:cxn>
                <a:cxn ang="0">
                  <a:pos x="16" y="7"/>
                </a:cxn>
                <a:cxn ang="0">
                  <a:pos x="13" y="0"/>
                </a:cxn>
                <a:cxn ang="0">
                  <a:pos x="12" y="0"/>
                </a:cxn>
                <a:cxn ang="0">
                  <a:pos x="0" y="6"/>
                </a:cxn>
              </a:cxnLst>
              <a:rect l="0" t="0" r="r" b="b"/>
              <a:pathLst>
                <a:path w="18" h="37">
                  <a:moveTo>
                    <a:pt x="0" y="6"/>
                  </a:moveTo>
                  <a:lnTo>
                    <a:pt x="1" y="7"/>
                  </a:lnTo>
                  <a:lnTo>
                    <a:pt x="2" y="9"/>
                  </a:lnTo>
                  <a:lnTo>
                    <a:pt x="2" y="11"/>
                  </a:lnTo>
                  <a:lnTo>
                    <a:pt x="0" y="14"/>
                  </a:lnTo>
                  <a:lnTo>
                    <a:pt x="1" y="18"/>
                  </a:lnTo>
                  <a:lnTo>
                    <a:pt x="0" y="24"/>
                  </a:lnTo>
                  <a:lnTo>
                    <a:pt x="1" y="30"/>
                  </a:lnTo>
                  <a:lnTo>
                    <a:pt x="4" y="36"/>
                  </a:lnTo>
                  <a:lnTo>
                    <a:pt x="17" y="32"/>
                  </a:lnTo>
                  <a:lnTo>
                    <a:pt x="17" y="31"/>
                  </a:lnTo>
                  <a:lnTo>
                    <a:pt x="16" y="28"/>
                  </a:lnTo>
                  <a:lnTo>
                    <a:pt x="16" y="26"/>
                  </a:lnTo>
                  <a:lnTo>
                    <a:pt x="17" y="22"/>
                  </a:lnTo>
                  <a:lnTo>
                    <a:pt x="17" y="18"/>
                  </a:lnTo>
                  <a:lnTo>
                    <a:pt x="17" y="13"/>
                  </a:lnTo>
                  <a:lnTo>
                    <a:pt x="16" y="7"/>
                  </a:lnTo>
                  <a:lnTo>
                    <a:pt x="13" y="0"/>
                  </a:lnTo>
                  <a:lnTo>
                    <a:pt x="12" y="0"/>
                  </a:lnTo>
                  <a:lnTo>
                    <a:pt x="0" y="6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90" name="Freeform 187"/>
            <p:cNvSpPr>
              <a:spLocks/>
            </p:cNvSpPr>
            <p:nvPr/>
          </p:nvSpPr>
          <p:spPr bwMode="auto">
            <a:xfrm>
              <a:off x="3322" y="1765"/>
              <a:ext cx="60" cy="43"/>
            </a:xfrm>
            <a:custGeom>
              <a:avLst/>
              <a:gdLst/>
              <a:ahLst/>
              <a:cxnLst>
                <a:cxn ang="0">
                  <a:pos x="1" y="3"/>
                </a:cxn>
                <a:cxn ang="0">
                  <a:pos x="0" y="2"/>
                </a:cxn>
                <a:cxn ang="0">
                  <a:pos x="3" y="6"/>
                </a:cxn>
                <a:cxn ang="0">
                  <a:pos x="6" y="10"/>
                </a:cxn>
                <a:cxn ang="0">
                  <a:pos x="9" y="14"/>
                </a:cxn>
                <a:cxn ang="0">
                  <a:pos x="13" y="18"/>
                </a:cxn>
                <a:cxn ang="0">
                  <a:pos x="17" y="20"/>
                </a:cxn>
                <a:cxn ang="0">
                  <a:pos x="20" y="22"/>
                </a:cxn>
                <a:cxn ang="0">
                  <a:pos x="24" y="25"/>
                </a:cxn>
                <a:cxn ang="0">
                  <a:pos x="27" y="27"/>
                </a:cxn>
                <a:cxn ang="0">
                  <a:pos x="30" y="29"/>
                </a:cxn>
                <a:cxn ang="0">
                  <a:pos x="34" y="31"/>
                </a:cxn>
                <a:cxn ang="0">
                  <a:pos x="36" y="33"/>
                </a:cxn>
                <a:cxn ang="0">
                  <a:pos x="40" y="35"/>
                </a:cxn>
                <a:cxn ang="0">
                  <a:pos x="43" y="37"/>
                </a:cxn>
                <a:cxn ang="0">
                  <a:pos x="44" y="39"/>
                </a:cxn>
                <a:cxn ang="0">
                  <a:pos x="47" y="41"/>
                </a:cxn>
                <a:cxn ang="0">
                  <a:pos x="48" y="43"/>
                </a:cxn>
                <a:cxn ang="0">
                  <a:pos x="60" y="37"/>
                </a:cxn>
                <a:cxn ang="0">
                  <a:pos x="57" y="33"/>
                </a:cxn>
                <a:cxn ang="0">
                  <a:pos x="53" y="30"/>
                </a:cxn>
                <a:cxn ang="0">
                  <a:pos x="50" y="26"/>
                </a:cxn>
                <a:cxn ang="0">
                  <a:pos x="46" y="24"/>
                </a:cxn>
                <a:cxn ang="0">
                  <a:pos x="43" y="22"/>
                </a:cxn>
                <a:cxn ang="0">
                  <a:pos x="40" y="19"/>
                </a:cxn>
                <a:cxn ang="0">
                  <a:pos x="36" y="17"/>
                </a:cxn>
                <a:cxn ang="0">
                  <a:pos x="32" y="15"/>
                </a:cxn>
                <a:cxn ang="0">
                  <a:pos x="29" y="13"/>
                </a:cxn>
                <a:cxn ang="0">
                  <a:pos x="26" y="11"/>
                </a:cxn>
                <a:cxn ang="0">
                  <a:pos x="23" y="9"/>
                </a:cxn>
                <a:cxn ang="0">
                  <a:pos x="21" y="7"/>
                </a:cxn>
                <a:cxn ang="0">
                  <a:pos x="20" y="5"/>
                </a:cxn>
                <a:cxn ang="0">
                  <a:pos x="18" y="4"/>
                </a:cxn>
                <a:cxn ang="0">
                  <a:pos x="16" y="2"/>
                </a:cxn>
                <a:cxn ang="0">
                  <a:pos x="15" y="0"/>
                </a:cxn>
                <a:cxn ang="0">
                  <a:pos x="1" y="3"/>
                </a:cxn>
              </a:cxnLst>
              <a:rect l="0" t="0" r="r" b="b"/>
              <a:pathLst>
                <a:path w="61" h="44">
                  <a:moveTo>
                    <a:pt x="1" y="3"/>
                  </a:moveTo>
                  <a:lnTo>
                    <a:pt x="0" y="2"/>
                  </a:lnTo>
                  <a:lnTo>
                    <a:pt x="3" y="6"/>
                  </a:lnTo>
                  <a:lnTo>
                    <a:pt x="6" y="10"/>
                  </a:lnTo>
                  <a:lnTo>
                    <a:pt x="9" y="14"/>
                  </a:lnTo>
                  <a:lnTo>
                    <a:pt x="13" y="18"/>
                  </a:lnTo>
                  <a:lnTo>
                    <a:pt x="17" y="20"/>
                  </a:lnTo>
                  <a:lnTo>
                    <a:pt x="20" y="22"/>
                  </a:lnTo>
                  <a:lnTo>
                    <a:pt x="24" y="25"/>
                  </a:lnTo>
                  <a:lnTo>
                    <a:pt x="27" y="27"/>
                  </a:lnTo>
                  <a:lnTo>
                    <a:pt x="30" y="29"/>
                  </a:lnTo>
                  <a:lnTo>
                    <a:pt x="34" y="31"/>
                  </a:lnTo>
                  <a:lnTo>
                    <a:pt x="36" y="33"/>
                  </a:lnTo>
                  <a:lnTo>
                    <a:pt x="40" y="35"/>
                  </a:lnTo>
                  <a:lnTo>
                    <a:pt x="43" y="37"/>
                  </a:lnTo>
                  <a:lnTo>
                    <a:pt x="44" y="39"/>
                  </a:lnTo>
                  <a:lnTo>
                    <a:pt x="47" y="41"/>
                  </a:lnTo>
                  <a:lnTo>
                    <a:pt x="48" y="43"/>
                  </a:lnTo>
                  <a:lnTo>
                    <a:pt x="60" y="37"/>
                  </a:lnTo>
                  <a:lnTo>
                    <a:pt x="57" y="33"/>
                  </a:lnTo>
                  <a:lnTo>
                    <a:pt x="53" y="30"/>
                  </a:lnTo>
                  <a:lnTo>
                    <a:pt x="50" y="26"/>
                  </a:lnTo>
                  <a:lnTo>
                    <a:pt x="46" y="24"/>
                  </a:lnTo>
                  <a:lnTo>
                    <a:pt x="43" y="22"/>
                  </a:lnTo>
                  <a:lnTo>
                    <a:pt x="40" y="19"/>
                  </a:lnTo>
                  <a:lnTo>
                    <a:pt x="36" y="17"/>
                  </a:lnTo>
                  <a:lnTo>
                    <a:pt x="32" y="15"/>
                  </a:lnTo>
                  <a:lnTo>
                    <a:pt x="29" y="13"/>
                  </a:lnTo>
                  <a:lnTo>
                    <a:pt x="26" y="11"/>
                  </a:lnTo>
                  <a:lnTo>
                    <a:pt x="23" y="9"/>
                  </a:lnTo>
                  <a:lnTo>
                    <a:pt x="21" y="7"/>
                  </a:lnTo>
                  <a:lnTo>
                    <a:pt x="20" y="5"/>
                  </a:lnTo>
                  <a:lnTo>
                    <a:pt x="18" y="4"/>
                  </a:lnTo>
                  <a:lnTo>
                    <a:pt x="16" y="2"/>
                  </a:lnTo>
                  <a:lnTo>
                    <a:pt x="15" y="0"/>
                  </a:lnTo>
                  <a:lnTo>
                    <a:pt x="1" y="3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91" name="Freeform 188"/>
            <p:cNvSpPr>
              <a:spLocks/>
            </p:cNvSpPr>
            <p:nvPr/>
          </p:nvSpPr>
          <p:spPr bwMode="auto">
            <a:xfrm>
              <a:off x="3320" y="1720"/>
              <a:ext cx="28" cy="50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10" y="5"/>
                </a:cxn>
                <a:cxn ang="0">
                  <a:pos x="10" y="9"/>
                </a:cxn>
                <a:cxn ang="0">
                  <a:pos x="7" y="13"/>
                </a:cxn>
                <a:cxn ang="0">
                  <a:pos x="5" y="18"/>
                </a:cxn>
                <a:cxn ang="0">
                  <a:pos x="2" y="24"/>
                </a:cxn>
                <a:cxn ang="0">
                  <a:pos x="0" y="30"/>
                </a:cxn>
                <a:cxn ang="0">
                  <a:pos x="0" y="38"/>
                </a:cxn>
                <a:cxn ang="0">
                  <a:pos x="4" y="48"/>
                </a:cxn>
                <a:cxn ang="0">
                  <a:pos x="18" y="45"/>
                </a:cxn>
                <a:cxn ang="0">
                  <a:pos x="17" y="41"/>
                </a:cxn>
                <a:cxn ang="0">
                  <a:pos x="17" y="38"/>
                </a:cxn>
                <a:cxn ang="0">
                  <a:pos x="18" y="34"/>
                </a:cxn>
                <a:cxn ang="0">
                  <a:pos x="20" y="29"/>
                </a:cxn>
                <a:cxn ang="0">
                  <a:pos x="23" y="24"/>
                </a:cxn>
                <a:cxn ang="0">
                  <a:pos x="26" y="17"/>
                </a:cxn>
                <a:cxn ang="0">
                  <a:pos x="27" y="10"/>
                </a:cxn>
                <a:cxn ang="0">
                  <a:pos x="26" y="3"/>
                </a:cxn>
                <a:cxn ang="0">
                  <a:pos x="10" y="0"/>
                </a:cxn>
              </a:cxnLst>
              <a:rect l="0" t="0" r="r" b="b"/>
              <a:pathLst>
                <a:path w="28" h="49">
                  <a:moveTo>
                    <a:pt x="10" y="0"/>
                  </a:moveTo>
                  <a:lnTo>
                    <a:pt x="10" y="5"/>
                  </a:lnTo>
                  <a:lnTo>
                    <a:pt x="10" y="9"/>
                  </a:lnTo>
                  <a:lnTo>
                    <a:pt x="7" y="13"/>
                  </a:lnTo>
                  <a:lnTo>
                    <a:pt x="5" y="18"/>
                  </a:lnTo>
                  <a:lnTo>
                    <a:pt x="2" y="24"/>
                  </a:lnTo>
                  <a:lnTo>
                    <a:pt x="0" y="30"/>
                  </a:lnTo>
                  <a:lnTo>
                    <a:pt x="0" y="38"/>
                  </a:lnTo>
                  <a:lnTo>
                    <a:pt x="4" y="48"/>
                  </a:lnTo>
                  <a:lnTo>
                    <a:pt x="18" y="45"/>
                  </a:lnTo>
                  <a:lnTo>
                    <a:pt x="17" y="41"/>
                  </a:lnTo>
                  <a:lnTo>
                    <a:pt x="17" y="38"/>
                  </a:lnTo>
                  <a:lnTo>
                    <a:pt x="18" y="34"/>
                  </a:lnTo>
                  <a:lnTo>
                    <a:pt x="20" y="29"/>
                  </a:lnTo>
                  <a:lnTo>
                    <a:pt x="23" y="24"/>
                  </a:lnTo>
                  <a:lnTo>
                    <a:pt x="26" y="17"/>
                  </a:lnTo>
                  <a:lnTo>
                    <a:pt x="27" y="10"/>
                  </a:lnTo>
                  <a:lnTo>
                    <a:pt x="26" y="3"/>
                  </a:lnTo>
                  <a:lnTo>
                    <a:pt x="10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92" name="Freeform 189"/>
            <p:cNvSpPr>
              <a:spLocks/>
            </p:cNvSpPr>
            <p:nvPr/>
          </p:nvSpPr>
          <p:spPr bwMode="auto">
            <a:xfrm>
              <a:off x="3303" y="1697"/>
              <a:ext cx="43" cy="25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9" y="15"/>
                </a:cxn>
                <a:cxn ang="0">
                  <a:pos x="13" y="16"/>
                </a:cxn>
                <a:cxn ang="0">
                  <a:pos x="17" y="17"/>
                </a:cxn>
                <a:cxn ang="0">
                  <a:pos x="21" y="19"/>
                </a:cxn>
                <a:cxn ang="0">
                  <a:pos x="23" y="20"/>
                </a:cxn>
                <a:cxn ang="0">
                  <a:pos x="24" y="21"/>
                </a:cxn>
                <a:cxn ang="0">
                  <a:pos x="25" y="22"/>
                </a:cxn>
                <a:cxn ang="0">
                  <a:pos x="41" y="25"/>
                </a:cxn>
                <a:cxn ang="0">
                  <a:pos x="40" y="20"/>
                </a:cxn>
                <a:cxn ang="0">
                  <a:pos x="36" y="14"/>
                </a:cxn>
                <a:cxn ang="0">
                  <a:pos x="32" y="11"/>
                </a:cxn>
                <a:cxn ang="0">
                  <a:pos x="28" y="7"/>
                </a:cxn>
                <a:cxn ang="0">
                  <a:pos x="22" y="5"/>
                </a:cxn>
                <a:cxn ang="0">
                  <a:pos x="18" y="3"/>
                </a:cxn>
                <a:cxn ang="0">
                  <a:pos x="12" y="1"/>
                </a:cxn>
                <a:cxn ang="0">
                  <a:pos x="6" y="0"/>
                </a:cxn>
                <a:cxn ang="0">
                  <a:pos x="16" y="13"/>
                </a:cxn>
                <a:cxn ang="0">
                  <a:pos x="0" y="2"/>
                </a:cxn>
              </a:cxnLst>
              <a:rect l="0" t="0" r="r" b="b"/>
              <a:pathLst>
                <a:path w="42" h="26">
                  <a:moveTo>
                    <a:pt x="0" y="2"/>
                  </a:moveTo>
                  <a:lnTo>
                    <a:pt x="9" y="15"/>
                  </a:lnTo>
                  <a:lnTo>
                    <a:pt x="13" y="16"/>
                  </a:lnTo>
                  <a:lnTo>
                    <a:pt x="17" y="17"/>
                  </a:lnTo>
                  <a:lnTo>
                    <a:pt x="21" y="19"/>
                  </a:lnTo>
                  <a:lnTo>
                    <a:pt x="23" y="20"/>
                  </a:lnTo>
                  <a:lnTo>
                    <a:pt x="24" y="21"/>
                  </a:lnTo>
                  <a:lnTo>
                    <a:pt x="25" y="22"/>
                  </a:lnTo>
                  <a:lnTo>
                    <a:pt x="41" y="25"/>
                  </a:lnTo>
                  <a:lnTo>
                    <a:pt x="40" y="20"/>
                  </a:lnTo>
                  <a:lnTo>
                    <a:pt x="36" y="14"/>
                  </a:lnTo>
                  <a:lnTo>
                    <a:pt x="32" y="11"/>
                  </a:lnTo>
                  <a:lnTo>
                    <a:pt x="28" y="7"/>
                  </a:lnTo>
                  <a:lnTo>
                    <a:pt x="22" y="5"/>
                  </a:lnTo>
                  <a:lnTo>
                    <a:pt x="18" y="3"/>
                  </a:lnTo>
                  <a:lnTo>
                    <a:pt x="12" y="1"/>
                  </a:lnTo>
                  <a:lnTo>
                    <a:pt x="6" y="0"/>
                  </a:lnTo>
                  <a:lnTo>
                    <a:pt x="16" y="13"/>
                  </a:lnTo>
                  <a:lnTo>
                    <a:pt x="0" y="2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93" name="Freeform 190"/>
            <p:cNvSpPr>
              <a:spLocks/>
            </p:cNvSpPr>
            <p:nvPr/>
          </p:nvSpPr>
          <p:spPr bwMode="auto">
            <a:xfrm>
              <a:off x="3303" y="1613"/>
              <a:ext cx="32" cy="98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14" y="4"/>
                </a:cxn>
                <a:cxn ang="0">
                  <a:pos x="14" y="16"/>
                </a:cxn>
                <a:cxn ang="0">
                  <a:pos x="14" y="28"/>
                </a:cxn>
                <a:cxn ang="0">
                  <a:pos x="14" y="38"/>
                </a:cxn>
                <a:cxn ang="0">
                  <a:pos x="13" y="48"/>
                </a:cxn>
                <a:cxn ang="0">
                  <a:pos x="10" y="58"/>
                </a:cxn>
                <a:cxn ang="0">
                  <a:pos x="9" y="67"/>
                </a:cxn>
                <a:cxn ang="0">
                  <a:pos x="5" y="76"/>
                </a:cxn>
                <a:cxn ang="0">
                  <a:pos x="0" y="85"/>
                </a:cxn>
                <a:cxn ang="0">
                  <a:pos x="16" y="96"/>
                </a:cxn>
                <a:cxn ang="0">
                  <a:pos x="20" y="86"/>
                </a:cxn>
                <a:cxn ang="0">
                  <a:pos x="25" y="77"/>
                </a:cxn>
                <a:cxn ang="0">
                  <a:pos x="27" y="67"/>
                </a:cxn>
                <a:cxn ang="0">
                  <a:pos x="30" y="56"/>
                </a:cxn>
                <a:cxn ang="0">
                  <a:pos x="31" y="45"/>
                </a:cxn>
                <a:cxn ang="0">
                  <a:pos x="31" y="34"/>
                </a:cxn>
                <a:cxn ang="0">
                  <a:pos x="32" y="22"/>
                </a:cxn>
                <a:cxn ang="0">
                  <a:pos x="32" y="10"/>
                </a:cxn>
                <a:cxn ang="0">
                  <a:pos x="29" y="14"/>
                </a:cxn>
                <a:cxn ang="0">
                  <a:pos x="17" y="0"/>
                </a:cxn>
              </a:cxnLst>
              <a:rect l="0" t="0" r="r" b="b"/>
              <a:pathLst>
                <a:path w="33" h="97">
                  <a:moveTo>
                    <a:pt x="17" y="0"/>
                  </a:moveTo>
                  <a:lnTo>
                    <a:pt x="14" y="4"/>
                  </a:lnTo>
                  <a:lnTo>
                    <a:pt x="14" y="16"/>
                  </a:lnTo>
                  <a:lnTo>
                    <a:pt x="14" y="28"/>
                  </a:lnTo>
                  <a:lnTo>
                    <a:pt x="14" y="38"/>
                  </a:lnTo>
                  <a:lnTo>
                    <a:pt x="13" y="48"/>
                  </a:lnTo>
                  <a:lnTo>
                    <a:pt x="10" y="58"/>
                  </a:lnTo>
                  <a:lnTo>
                    <a:pt x="9" y="67"/>
                  </a:lnTo>
                  <a:lnTo>
                    <a:pt x="5" y="76"/>
                  </a:lnTo>
                  <a:lnTo>
                    <a:pt x="0" y="85"/>
                  </a:lnTo>
                  <a:lnTo>
                    <a:pt x="16" y="96"/>
                  </a:lnTo>
                  <a:lnTo>
                    <a:pt x="20" y="86"/>
                  </a:lnTo>
                  <a:lnTo>
                    <a:pt x="25" y="77"/>
                  </a:lnTo>
                  <a:lnTo>
                    <a:pt x="27" y="67"/>
                  </a:lnTo>
                  <a:lnTo>
                    <a:pt x="30" y="56"/>
                  </a:lnTo>
                  <a:lnTo>
                    <a:pt x="31" y="45"/>
                  </a:lnTo>
                  <a:lnTo>
                    <a:pt x="31" y="34"/>
                  </a:lnTo>
                  <a:lnTo>
                    <a:pt x="32" y="22"/>
                  </a:lnTo>
                  <a:lnTo>
                    <a:pt x="32" y="10"/>
                  </a:lnTo>
                  <a:lnTo>
                    <a:pt x="29" y="14"/>
                  </a:lnTo>
                  <a:lnTo>
                    <a:pt x="17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94" name="Freeform 191"/>
            <p:cNvSpPr>
              <a:spLocks/>
            </p:cNvSpPr>
            <p:nvPr/>
          </p:nvSpPr>
          <p:spPr bwMode="auto">
            <a:xfrm>
              <a:off x="3331" y="1638"/>
              <a:ext cx="411" cy="209"/>
            </a:xfrm>
            <a:custGeom>
              <a:avLst/>
              <a:gdLst/>
              <a:ahLst/>
              <a:cxnLst>
                <a:cxn ang="0">
                  <a:pos x="399" y="20"/>
                </a:cxn>
                <a:cxn ang="0">
                  <a:pos x="406" y="50"/>
                </a:cxn>
                <a:cxn ang="0">
                  <a:pos x="409" y="78"/>
                </a:cxn>
                <a:cxn ang="0">
                  <a:pos x="409" y="105"/>
                </a:cxn>
                <a:cxn ang="0">
                  <a:pos x="399" y="123"/>
                </a:cxn>
                <a:cxn ang="0">
                  <a:pos x="372" y="132"/>
                </a:cxn>
                <a:cxn ang="0">
                  <a:pos x="340" y="139"/>
                </a:cxn>
                <a:cxn ang="0">
                  <a:pos x="309" y="146"/>
                </a:cxn>
                <a:cxn ang="0">
                  <a:pos x="281" y="153"/>
                </a:cxn>
                <a:cxn ang="0">
                  <a:pos x="252" y="160"/>
                </a:cxn>
                <a:cxn ang="0">
                  <a:pos x="225" y="168"/>
                </a:cxn>
                <a:cxn ang="0">
                  <a:pos x="198" y="175"/>
                </a:cxn>
                <a:cxn ang="0">
                  <a:pos x="172" y="183"/>
                </a:cxn>
                <a:cxn ang="0">
                  <a:pos x="145" y="191"/>
                </a:cxn>
                <a:cxn ang="0">
                  <a:pos x="117" y="199"/>
                </a:cxn>
                <a:cxn ang="0">
                  <a:pos x="90" y="207"/>
                </a:cxn>
                <a:cxn ang="0">
                  <a:pos x="73" y="210"/>
                </a:cxn>
                <a:cxn ang="0">
                  <a:pos x="61" y="207"/>
                </a:cxn>
                <a:cxn ang="0">
                  <a:pos x="51" y="199"/>
                </a:cxn>
                <a:cxn ang="0">
                  <a:pos x="49" y="188"/>
                </a:cxn>
                <a:cxn ang="0">
                  <a:pos x="50" y="176"/>
                </a:cxn>
                <a:cxn ang="0">
                  <a:pos x="44" y="165"/>
                </a:cxn>
                <a:cxn ang="0">
                  <a:pos x="35" y="158"/>
                </a:cxn>
                <a:cxn ang="0">
                  <a:pos x="25" y="151"/>
                </a:cxn>
                <a:cxn ang="0">
                  <a:pos x="16" y="145"/>
                </a:cxn>
                <a:cxn ang="0">
                  <a:pos x="6" y="137"/>
                </a:cxn>
                <a:cxn ang="0">
                  <a:pos x="0" y="129"/>
                </a:cxn>
                <a:cxn ang="0">
                  <a:pos x="18" y="128"/>
                </a:cxn>
                <a:cxn ang="0">
                  <a:pos x="18" y="113"/>
                </a:cxn>
                <a:cxn ang="0">
                  <a:pos x="25" y="99"/>
                </a:cxn>
                <a:cxn ang="0">
                  <a:pos x="51" y="91"/>
                </a:cxn>
                <a:cxn ang="0">
                  <a:pos x="46" y="71"/>
                </a:cxn>
                <a:cxn ang="0">
                  <a:pos x="50" y="61"/>
                </a:cxn>
                <a:cxn ang="0">
                  <a:pos x="68" y="60"/>
                </a:cxn>
                <a:cxn ang="0">
                  <a:pos x="86" y="59"/>
                </a:cxn>
                <a:cxn ang="0">
                  <a:pos x="99" y="59"/>
                </a:cxn>
                <a:cxn ang="0">
                  <a:pos x="115" y="65"/>
                </a:cxn>
                <a:cxn ang="0">
                  <a:pos x="132" y="79"/>
                </a:cxn>
                <a:cxn ang="0">
                  <a:pos x="147" y="90"/>
                </a:cxn>
                <a:cxn ang="0">
                  <a:pos x="160" y="89"/>
                </a:cxn>
                <a:cxn ang="0">
                  <a:pos x="172" y="79"/>
                </a:cxn>
                <a:cxn ang="0">
                  <a:pos x="186" y="66"/>
                </a:cxn>
                <a:cxn ang="0">
                  <a:pos x="200" y="57"/>
                </a:cxn>
                <a:cxn ang="0">
                  <a:pos x="221" y="55"/>
                </a:cxn>
                <a:cxn ang="0">
                  <a:pos x="242" y="59"/>
                </a:cxn>
                <a:cxn ang="0">
                  <a:pos x="252" y="56"/>
                </a:cxn>
                <a:cxn ang="0">
                  <a:pos x="240" y="46"/>
                </a:cxn>
                <a:cxn ang="0">
                  <a:pos x="227" y="35"/>
                </a:cxn>
                <a:cxn ang="0">
                  <a:pos x="229" y="31"/>
                </a:cxn>
                <a:cxn ang="0">
                  <a:pos x="240" y="33"/>
                </a:cxn>
                <a:cxn ang="0">
                  <a:pos x="252" y="34"/>
                </a:cxn>
                <a:cxn ang="0">
                  <a:pos x="263" y="35"/>
                </a:cxn>
                <a:cxn ang="0">
                  <a:pos x="274" y="35"/>
                </a:cxn>
                <a:cxn ang="0">
                  <a:pos x="289" y="35"/>
                </a:cxn>
                <a:cxn ang="0">
                  <a:pos x="312" y="30"/>
                </a:cxn>
                <a:cxn ang="0">
                  <a:pos x="332" y="22"/>
                </a:cxn>
                <a:cxn ang="0">
                  <a:pos x="352" y="15"/>
                </a:cxn>
                <a:cxn ang="0">
                  <a:pos x="373" y="8"/>
                </a:cxn>
                <a:cxn ang="0">
                  <a:pos x="394" y="0"/>
                </a:cxn>
              </a:cxnLst>
              <a:rect l="0" t="0" r="r" b="b"/>
              <a:pathLst>
                <a:path w="411" h="211">
                  <a:moveTo>
                    <a:pt x="394" y="0"/>
                  </a:moveTo>
                  <a:lnTo>
                    <a:pt x="397" y="10"/>
                  </a:lnTo>
                  <a:lnTo>
                    <a:pt x="399" y="20"/>
                  </a:lnTo>
                  <a:lnTo>
                    <a:pt x="401" y="29"/>
                  </a:lnTo>
                  <a:lnTo>
                    <a:pt x="404" y="40"/>
                  </a:lnTo>
                  <a:lnTo>
                    <a:pt x="406" y="50"/>
                  </a:lnTo>
                  <a:lnTo>
                    <a:pt x="407" y="60"/>
                  </a:lnTo>
                  <a:lnTo>
                    <a:pt x="409" y="69"/>
                  </a:lnTo>
                  <a:lnTo>
                    <a:pt x="409" y="78"/>
                  </a:lnTo>
                  <a:lnTo>
                    <a:pt x="410" y="88"/>
                  </a:lnTo>
                  <a:lnTo>
                    <a:pt x="410" y="97"/>
                  </a:lnTo>
                  <a:lnTo>
                    <a:pt x="409" y="105"/>
                  </a:lnTo>
                  <a:lnTo>
                    <a:pt x="407" y="112"/>
                  </a:lnTo>
                  <a:lnTo>
                    <a:pt x="403" y="118"/>
                  </a:lnTo>
                  <a:lnTo>
                    <a:pt x="399" y="123"/>
                  </a:lnTo>
                  <a:lnTo>
                    <a:pt x="392" y="127"/>
                  </a:lnTo>
                  <a:lnTo>
                    <a:pt x="384" y="129"/>
                  </a:lnTo>
                  <a:lnTo>
                    <a:pt x="372" y="132"/>
                  </a:lnTo>
                  <a:lnTo>
                    <a:pt x="362" y="134"/>
                  </a:lnTo>
                  <a:lnTo>
                    <a:pt x="351" y="137"/>
                  </a:lnTo>
                  <a:lnTo>
                    <a:pt x="340" y="139"/>
                  </a:lnTo>
                  <a:lnTo>
                    <a:pt x="329" y="142"/>
                  </a:lnTo>
                  <a:lnTo>
                    <a:pt x="320" y="144"/>
                  </a:lnTo>
                  <a:lnTo>
                    <a:pt x="309" y="146"/>
                  </a:lnTo>
                  <a:lnTo>
                    <a:pt x="300" y="148"/>
                  </a:lnTo>
                  <a:lnTo>
                    <a:pt x="290" y="151"/>
                  </a:lnTo>
                  <a:lnTo>
                    <a:pt x="281" y="153"/>
                  </a:lnTo>
                  <a:lnTo>
                    <a:pt x="271" y="155"/>
                  </a:lnTo>
                  <a:lnTo>
                    <a:pt x="261" y="158"/>
                  </a:lnTo>
                  <a:lnTo>
                    <a:pt x="252" y="160"/>
                  </a:lnTo>
                  <a:lnTo>
                    <a:pt x="243" y="163"/>
                  </a:lnTo>
                  <a:lnTo>
                    <a:pt x="234" y="165"/>
                  </a:lnTo>
                  <a:lnTo>
                    <a:pt x="225" y="168"/>
                  </a:lnTo>
                  <a:lnTo>
                    <a:pt x="216" y="170"/>
                  </a:lnTo>
                  <a:lnTo>
                    <a:pt x="207" y="173"/>
                  </a:lnTo>
                  <a:lnTo>
                    <a:pt x="198" y="175"/>
                  </a:lnTo>
                  <a:lnTo>
                    <a:pt x="190" y="178"/>
                  </a:lnTo>
                  <a:lnTo>
                    <a:pt x="181" y="180"/>
                  </a:lnTo>
                  <a:lnTo>
                    <a:pt x="172" y="183"/>
                  </a:lnTo>
                  <a:lnTo>
                    <a:pt x="163" y="185"/>
                  </a:lnTo>
                  <a:lnTo>
                    <a:pt x="154" y="188"/>
                  </a:lnTo>
                  <a:lnTo>
                    <a:pt x="145" y="191"/>
                  </a:lnTo>
                  <a:lnTo>
                    <a:pt x="136" y="192"/>
                  </a:lnTo>
                  <a:lnTo>
                    <a:pt x="127" y="196"/>
                  </a:lnTo>
                  <a:lnTo>
                    <a:pt x="117" y="199"/>
                  </a:lnTo>
                  <a:lnTo>
                    <a:pt x="109" y="201"/>
                  </a:lnTo>
                  <a:lnTo>
                    <a:pt x="99" y="204"/>
                  </a:lnTo>
                  <a:lnTo>
                    <a:pt x="90" y="207"/>
                  </a:lnTo>
                  <a:lnTo>
                    <a:pt x="80" y="210"/>
                  </a:lnTo>
                  <a:lnTo>
                    <a:pt x="77" y="210"/>
                  </a:lnTo>
                  <a:lnTo>
                    <a:pt x="73" y="210"/>
                  </a:lnTo>
                  <a:lnTo>
                    <a:pt x="70" y="210"/>
                  </a:lnTo>
                  <a:lnTo>
                    <a:pt x="65" y="209"/>
                  </a:lnTo>
                  <a:lnTo>
                    <a:pt x="61" y="207"/>
                  </a:lnTo>
                  <a:lnTo>
                    <a:pt x="57" y="205"/>
                  </a:lnTo>
                  <a:lnTo>
                    <a:pt x="54" y="202"/>
                  </a:lnTo>
                  <a:lnTo>
                    <a:pt x="51" y="199"/>
                  </a:lnTo>
                  <a:lnTo>
                    <a:pt x="50" y="195"/>
                  </a:lnTo>
                  <a:lnTo>
                    <a:pt x="49" y="191"/>
                  </a:lnTo>
                  <a:lnTo>
                    <a:pt x="49" y="188"/>
                  </a:lnTo>
                  <a:lnTo>
                    <a:pt x="50" y="184"/>
                  </a:lnTo>
                  <a:lnTo>
                    <a:pt x="50" y="180"/>
                  </a:lnTo>
                  <a:lnTo>
                    <a:pt x="50" y="176"/>
                  </a:lnTo>
                  <a:lnTo>
                    <a:pt x="49" y="172"/>
                  </a:lnTo>
                  <a:lnTo>
                    <a:pt x="47" y="168"/>
                  </a:lnTo>
                  <a:lnTo>
                    <a:pt x="44" y="165"/>
                  </a:lnTo>
                  <a:lnTo>
                    <a:pt x="41" y="162"/>
                  </a:lnTo>
                  <a:lnTo>
                    <a:pt x="38" y="160"/>
                  </a:lnTo>
                  <a:lnTo>
                    <a:pt x="35" y="158"/>
                  </a:lnTo>
                  <a:lnTo>
                    <a:pt x="32" y="155"/>
                  </a:lnTo>
                  <a:lnTo>
                    <a:pt x="29" y="153"/>
                  </a:lnTo>
                  <a:lnTo>
                    <a:pt x="25" y="151"/>
                  </a:lnTo>
                  <a:lnTo>
                    <a:pt x="21" y="148"/>
                  </a:lnTo>
                  <a:lnTo>
                    <a:pt x="19" y="146"/>
                  </a:lnTo>
                  <a:lnTo>
                    <a:pt x="16" y="145"/>
                  </a:lnTo>
                  <a:lnTo>
                    <a:pt x="12" y="142"/>
                  </a:lnTo>
                  <a:lnTo>
                    <a:pt x="10" y="140"/>
                  </a:lnTo>
                  <a:lnTo>
                    <a:pt x="6" y="137"/>
                  </a:lnTo>
                  <a:lnTo>
                    <a:pt x="4" y="134"/>
                  </a:lnTo>
                  <a:lnTo>
                    <a:pt x="2" y="131"/>
                  </a:lnTo>
                  <a:lnTo>
                    <a:pt x="0" y="129"/>
                  </a:lnTo>
                  <a:lnTo>
                    <a:pt x="8" y="129"/>
                  </a:lnTo>
                  <a:lnTo>
                    <a:pt x="14" y="129"/>
                  </a:lnTo>
                  <a:lnTo>
                    <a:pt x="18" y="128"/>
                  </a:lnTo>
                  <a:lnTo>
                    <a:pt x="20" y="124"/>
                  </a:lnTo>
                  <a:lnTo>
                    <a:pt x="21" y="121"/>
                  </a:lnTo>
                  <a:lnTo>
                    <a:pt x="18" y="113"/>
                  </a:lnTo>
                  <a:lnTo>
                    <a:pt x="15" y="106"/>
                  </a:lnTo>
                  <a:lnTo>
                    <a:pt x="11" y="97"/>
                  </a:lnTo>
                  <a:lnTo>
                    <a:pt x="25" y="99"/>
                  </a:lnTo>
                  <a:lnTo>
                    <a:pt x="36" y="99"/>
                  </a:lnTo>
                  <a:lnTo>
                    <a:pt x="44" y="96"/>
                  </a:lnTo>
                  <a:lnTo>
                    <a:pt x="51" y="91"/>
                  </a:lnTo>
                  <a:lnTo>
                    <a:pt x="53" y="86"/>
                  </a:lnTo>
                  <a:lnTo>
                    <a:pt x="52" y="78"/>
                  </a:lnTo>
                  <a:lnTo>
                    <a:pt x="46" y="71"/>
                  </a:lnTo>
                  <a:lnTo>
                    <a:pt x="37" y="62"/>
                  </a:lnTo>
                  <a:lnTo>
                    <a:pt x="43" y="62"/>
                  </a:lnTo>
                  <a:lnTo>
                    <a:pt x="50" y="61"/>
                  </a:lnTo>
                  <a:lnTo>
                    <a:pt x="56" y="61"/>
                  </a:lnTo>
                  <a:lnTo>
                    <a:pt x="61" y="61"/>
                  </a:lnTo>
                  <a:lnTo>
                    <a:pt x="68" y="60"/>
                  </a:lnTo>
                  <a:lnTo>
                    <a:pt x="74" y="60"/>
                  </a:lnTo>
                  <a:lnTo>
                    <a:pt x="79" y="60"/>
                  </a:lnTo>
                  <a:lnTo>
                    <a:pt x="86" y="59"/>
                  </a:lnTo>
                  <a:lnTo>
                    <a:pt x="90" y="59"/>
                  </a:lnTo>
                  <a:lnTo>
                    <a:pt x="94" y="59"/>
                  </a:lnTo>
                  <a:lnTo>
                    <a:pt x="99" y="59"/>
                  </a:lnTo>
                  <a:lnTo>
                    <a:pt x="104" y="61"/>
                  </a:lnTo>
                  <a:lnTo>
                    <a:pt x="109" y="61"/>
                  </a:lnTo>
                  <a:lnTo>
                    <a:pt x="115" y="65"/>
                  </a:lnTo>
                  <a:lnTo>
                    <a:pt x="121" y="66"/>
                  </a:lnTo>
                  <a:lnTo>
                    <a:pt x="126" y="72"/>
                  </a:lnTo>
                  <a:lnTo>
                    <a:pt x="132" y="79"/>
                  </a:lnTo>
                  <a:lnTo>
                    <a:pt x="136" y="84"/>
                  </a:lnTo>
                  <a:lnTo>
                    <a:pt x="142" y="89"/>
                  </a:lnTo>
                  <a:lnTo>
                    <a:pt x="147" y="90"/>
                  </a:lnTo>
                  <a:lnTo>
                    <a:pt x="151" y="91"/>
                  </a:lnTo>
                  <a:lnTo>
                    <a:pt x="156" y="90"/>
                  </a:lnTo>
                  <a:lnTo>
                    <a:pt x="160" y="89"/>
                  </a:lnTo>
                  <a:lnTo>
                    <a:pt x="164" y="86"/>
                  </a:lnTo>
                  <a:lnTo>
                    <a:pt x="169" y="82"/>
                  </a:lnTo>
                  <a:lnTo>
                    <a:pt x="172" y="79"/>
                  </a:lnTo>
                  <a:lnTo>
                    <a:pt x="177" y="74"/>
                  </a:lnTo>
                  <a:lnTo>
                    <a:pt x="181" y="71"/>
                  </a:lnTo>
                  <a:lnTo>
                    <a:pt x="186" y="66"/>
                  </a:lnTo>
                  <a:lnTo>
                    <a:pt x="190" y="62"/>
                  </a:lnTo>
                  <a:lnTo>
                    <a:pt x="195" y="59"/>
                  </a:lnTo>
                  <a:lnTo>
                    <a:pt x="200" y="57"/>
                  </a:lnTo>
                  <a:lnTo>
                    <a:pt x="207" y="55"/>
                  </a:lnTo>
                  <a:lnTo>
                    <a:pt x="213" y="54"/>
                  </a:lnTo>
                  <a:lnTo>
                    <a:pt x="221" y="55"/>
                  </a:lnTo>
                  <a:lnTo>
                    <a:pt x="227" y="57"/>
                  </a:lnTo>
                  <a:lnTo>
                    <a:pt x="235" y="58"/>
                  </a:lnTo>
                  <a:lnTo>
                    <a:pt x="242" y="59"/>
                  </a:lnTo>
                  <a:lnTo>
                    <a:pt x="249" y="59"/>
                  </a:lnTo>
                  <a:lnTo>
                    <a:pt x="256" y="59"/>
                  </a:lnTo>
                  <a:lnTo>
                    <a:pt x="252" y="56"/>
                  </a:lnTo>
                  <a:lnTo>
                    <a:pt x="248" y="51"/>
                  </a:lnTo>
                  <a:lnTo>
                    <a:pt x="244" y="49"/>
                  </a:lnTo>
                  <a:lnTo>
                    <a:pt x="240" y="46"/>
                  </a:lnTo>
                  <a:lnTo>
                    <a:pt x="236" y="43"/>
                  </a:lnTo>
                  <a:lnTo>
                    <a:pt x="232" y="39"/>
                  </a:lnTo>
                  <a:lnTo>
                    <a:pt x="227" y="35"/>
                  </a:lnTo>
                  <a:lnTo>
                    <a:pt x="221" y="30"/>
                  </a:lnTo>
                  <a:lnTo>
                    <a:pt x="226" y="31"/>
                  </a:lnTo>
                  <a:lnTo>
                    <a:pt x="229" y="31"/>
                  </a:lnTo>
                  <a:lnTo>
                    <a:pt x="233" y="31"/>
                  </a:lnTo>
                  <a:lnTo>
                    <a:pt x="236" y="32"/>
                  </a:lnTo>
                  <a:lnTo>
                    <a:pt x="240" y="33"/>
                  </a:lnTo>
                  <a:lnTo>
                    <a:pt x="244" y="33"/>
                  </a:lnTo>
                  <a:lnTo>
                    <a:pt x="248" y="34"/>
                  </a:lnTo>
                  <a:lnTo>
                    <a:pt x="252" y="34"/>
                  </a:lnTo>
                  <a:lnTo>
                    <a:pt x="255" y="34"/>
                  </a:lnTo>
                  <a:lnTo>
                    <a:pt x="259" y="34"/>
                  </a:lnTo>
                  <a:lnTo>
                    <a:pt x="263" y="35"/>
                  </a:lnTo>
                  <a:lnTo>
                    <a:pt x="267" y="35"/>
                  </a:lnTo>
                  <a:lnTo>
                    <a:pt x="270" y="35"/>
                  </a:lnTo>
                  <a:lnTo>
                    <a:pt x="274" y="35"/>
                  </a:lnTo>
                  <a:lnTo>
                    <a:pt x="278" y="36"/>
                  </a:lnTo>
                  <a:lnTo>
                    <a:pt x="282" y="37"/>
                  </a:lnTo>
                  <a:lnTo>
                    <a:pt x="289" y="35"/>
                  </a:lnTo>
                  <a:lnTo>
                    <a:pt x="296" y="34"/>
                  </a:lnTo>
                  <a:lnTo>
                    <a:pt x="304" y="32"/>
                  </a:lnTo>
                  <a:lnTo>
                    <a:pt x="312" y="30"/>
                  </a:lnTo>
                  <a:lnTo>
                    <a:pt x="318" y="27"/>
                  </a:lnTo>
                  <a:lnTo>
                    <a:pt x="325" y="25"/>
                  </a:lnTo>
                  <a:lnTo>
                    <a:pt x="332" y="22"/>
                  </a:lnTo>
                  <a:lnTo>
                    <a:pt x="339" y="20"/>
                  </a:lnTo>
                  <a:lnTo>
                    <a:pt x="345" y="18"/>
                  </a:lnTo>
                  <a:lnTo>
                    <a:pt x="352" y="15"/>
                  </a:lnTo>
                  <a:lnTo>
                    <a:pt x="359" y="13"/>
                  </a:lnTo>
                  <a:lnTo>
                    <a:pt x="366" y="10"/>
                  </a:lnTo>
                  <a:lnTo>
                    <a:pt x="373" y="8"/>
                  </a:lnTo>
                  <a:lnTo>
                    <a:pt x="379" y="5"/>
                  </a:lnTo>
                  <a:lnTo>
                    <a:pt x="386" y="3"/>
                  </a:lnTo>
                  <a:lnTo>
                    <a:pt x="394" y="0"/>
                  </a:lnTo>
                </a:path>
              </a:pathLst>
            </a:custGeom>
            <a:solidFill>
              <a:srgbClr val="5421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95" name="Freeform 192"/>
            <p:cNvSpPr>
              <a:spLocks/>
            </p:cNvSpPr>
            <p:nvPr/>
          </p:nvSpPr>
          <p:spPr bwMode="auto">
            <a:xfrm>
              <a:off x="3718" y="1638"/>
              <a:ext cx="32" cy="82"/>
            </a:xfrm>
            <a:custGeom>
              <a:avLst/>
              <a:gdLst/>
              <a:ahLst/>
              <a:cxnLst>
                <a:cxn ang="0">
                  <a:pos x="32" y="80"/>
                </a:cxn>
                <a:cxn ang="0">
                  <a:pos x="31" y="71"/>
                </a:cxn>
                <a:cxn ang="0">
                  <a:pos x="29" y="61"/>
                </a:cxn>
                <a:cxn ang="0">
                  <a:pos x="28" y="53"/>
                </a:cxn>
                <a:cxn ang="0">
                  <a:pos x="27" y="42"/>
                </a:cxn>
                <a:cxn ang="0">
                  <a:pos x="24" y="31"/>
                </a:cxn>
                <a:cxn ang="0">
                  <a:pos x="22" y="20"/>
                </a:cxn>
                <a:cxn ang="0">
                  <a:pos x="19" y="11"/>
                </a:cxn>
                <a:cxn ang="0">
                  <a:pos x="15" y="0"/>
                </a:cxn>
                <a:cxn ang="0">
                  <a:pos x="0" y="0"/>
                </a:cxn>
                <a:cxn ang="0">
                  <a:pos x="3" y="10"/>
                </a:cxn>
                <a:cxn ang="0">
                  <a:pos x="5" y="19"/>
                </a:cxn>
                <a:cxn ang="0">
                  <a:pos x="8" y="28"/>
                </a:cxn>
                <a:cxn ang="0">
                  <a:pos x="9" y="38"/>
                </a:cxn>
                <a:cxn ang="0">
                  <a:pos x="11" y="48"/>
                </a:cxn>
                <a:cxn ang="0">
                  <a:pos x="13" y="58"/>
                </a:cxn>
                <a:cxn ang="0">
                  <a:pos x="14" y="68"/>
                </a:cxn>
                <a:cxn ang="0">
                  <a:pos x="15" y="76"/>
                </a:cxn>
                <a:cxn ang="0">
                  <a:pos x="32" y="80"/>
                </a:cxn>
              </a:cxnLst>
              <a:rect l="0" t="0" r="r" b="b"/>
              <a:pathLst>
                <a:path w="33" h="81">
                  <a:moveTo>
                    <a:pt x="32" y="80"/>
                  </a:moveTo>
                  <a:lnTo>
                    <a:pt x="31" y="71"/>
                  </a:lnTo>
                  <a:lnTo>
                    <a:pt x="29" y="61"/>
                  </a:lnTo>
                  <a:lnTo>
                    <a:pt x="28" y="53"/>
                  </a:lnTo>
                  <a:lnTo>
                    <a:pt x="27" y="42"/>
                  </a:lnTo>
                  <a:lnTo>
                    <a:pt x="24" y="31"/>
                  </a:lnTo>
                  <a:lnTo>
                    <a:pt x="22" y="20"/>
                  </a:lnTo>
                  <a:lnTo>
                    <a:pt x="19" y="11"/>
                  </a:lnTo>
                  <a:lnTo>
                    <a:pt x="15" y="0"/>
                  </a:lnTo>
                  <a:lnTo>
                    <a:pt x="0" y="0"/>
                  </a:lnTo>
                  <a:lnTo>
                    <a:pt x="3" y="10"/>
                  </a:lnTo>
                  <a:lnTo>
                    <a:pt x="5" y="19"/>
                  </a:lnTo>
                  <a:lnTo>
                    <a:pt x="8" y="28"/>
                  </a:lnTo>
                  <a:lnTo>
                    <a:pt x="9" y="38"/>
                  </a:lnTo>
                  <a:lnTo>
                    <a:pt x="11" y="48"/>
                  </a:lnTo>
                  <a:lnTo>
                    <a:pt x="13" y="58"/>
                  </a:lnTo>
                  <a:lnTo>
                    <a:pt x="14" y="68"/>
                  </a:lnTo>
                  <a:lnTo>
                    <a:pt x="15" y="76"/>
                  </a:lnTo>
                  <a:lnTo>
                    <a:pt x="32" y="8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96" name="Freeform 193"/>
            <p:cNvSpPr>
              <a:spLocks/>
            </p:cNvSpPr>
            <p:nvPr/>
          </p:nvSpPr>
          <p:spPr bwMode="auto">
            <a:xfrm>
              <a:off x="3709" y="1713"/>
              <a:ext cx="41" cy="64"/>
            </a:xfrm>
            <a:custGeom>
              <a:avLst/>
              <a:gdLst/>
              <a:ahLst/>
              <a:cxnLst>
                <a:cxn ang="0">
                  <a:pos x="9" y="62"/>
                </a:cxn>
                <a:cxn ang="0">
                  <a:pos x="19" y="59"/>
                </a:cxn>
                <a:cxn ang="0">
                  <a:pos x="27" y="55"/>
                </a:cxn>
                <a:cxn ang="0">
                  <a:pos x="33" y="49"/>
                </a:cxn>
                <a:cxn ang="0">
                  <a:pos x="36" y="42"/>
                </a:cxn>
                <a:cxn ang="0">
                  <a:pos x="39" y="34"/>
                </a:cxn>
                <a:cxn ang="0">
                  <a:pos x="39" y="25"/>
                </a:cxn>
                <a:cxn ang="0">
                  <a:pos x="40" y="16"/>
                </a:cxn>
                <a:cxn ang="0">
                  <a:pos x="39" y="4"/>
                </a:cxn>
                <a:cxn ang="0">
                  <a:pos x="22" y="0"/>
                </a:cxn>
                <a:cxn ang="0">
                  <a:pos x="24" y="11"/>
                </a:cxn>
                <a:cxn ang="0">
                  <a:pos x="24" y="19"/>
                </a:cxn>
                <a:cxn ang="0">
                  <a:pos x="22" y="26"/>
                </a:cxn>
                <a:cxn ang="0">
                  <a:pos x="20" y="31"/>
                </a:cxn>
                <a:cxn ang="0">
                  <a:pos x="17" y="37"/>
                </a:cxn>
                <a:cxn ang="0">
                  <a:pos x="13" y="41"/>
                </a:cxn>
                <a:cxn ang="0">
                  <a:pos x="7" y="45"/>
                </a:cxn>
                <a:cxn ang="0">
                  <a:pos x="0" y="47"/>
                </a:cxn>
                <a:cxn ang="0">
                  <a:pos x="9" y="62"/>
                </a:cxn>
              </a:cxnLst>
              <a:rect l="0" t="0" r="r" b="b"/>
              <a:pathLst>
                <a:path w="41" h="63">
                  <a:moveTo>
                    <a:pt x="9" y="62"/>
                  </a:moveTo>
                  <a:lnTo>
                    <a:pt x="19" y="59"/>
                  </a:lnTo>
                  <a:lnTo>
                    <a:pt x="27" y="55"/>
                  </a:lnTo>
                  <a:lnTo>
                    <a:pt x="33" y="49"/>
                  </a:lnTo>
                  <a:lnTo>
                    <a:pt x="36" y="42"/>
                  </a:lnTo>
                  <a:lnTo>
                    <a:pt x="39" y="34"/>
                  </a:lnTo>
                  <a:lnTo>
                    <a:pt x="39" y="25"/>
                  </a:lnTo>
                  <a:lnTo>
                    <a:pt x="40" y="16"/>
                  </a:lnTo>
                  <a:lnTo>
                    <a:pt x="39" y="4"/>
                  </a:lnTo>
                  <a:lnTo>
                    <a:pt x="22" y="0"/>
                  </a:lnTo>
                  <a:lnTo>
                    <a:pt x="24" y="11"/>
                  </a:lnTo>
                  <a:lnTo>
                    <a:pt x="24" y="19"/>
                  </a:lnTo>
                  <a:lnTo>
                    <a:pt x="22" y="26"/>
                  </a:lnTo>
                  <a:lnTo>
                    <a:pt x="20" y="31"/>
                  </a:lnTo>
                  <a:lnTo>
                    <a:pt x="17" y="37"/>
                  </a:lnTo>
                  <a:lnTo>
                    <a:pt x="13" y="41"/>
                  </a:lnTo>
                  <a:lnTo>
                    <a:pt x="7" y="45"/>
                  </a:lnTo>
                  <a:lnTo>
                    <a:pt x="0" y="47"/>
                  </a:lnTo>
                  <a:lnTo>
                    <a:pt x="9" y="62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97" name="Freeform 194"/>
            <p:cNvSpPr>
              <a:spLocks/>
            </p:cNvSpPr>
            <p:nvPr/>
          </p:nvSpPr>
          <p:spPr bwMode="auto">
            <a:xfrm>
              <a:off x="3406" y="1761"/>
              <a:ext cx="314" cy="93"/>
            </a:xfrm>
            <a:custGeom>
              <a:avLst/>
              <a:gdLst/>
              <a:ahLst/>
              <a:cxnLst>
                <a:cxn ang="0">
                  <a:pos x="21" y="92"/>
                </a:cxn>
                <a:cxn ang="0">
                  <a:pos x="40" y="87"/>
                </a:cxn>
                <a:cxn ang="0">
                  <a:pos x="57" y="82"/>
                </a:cxn>
                <a:cxn ang="0">
                  <a:pos x="75" y="77"/>
                </a:cxn>
                <a:cxn ang="0">
                  <a:pos x="94" y="71"/>
                </a:cxn>
                <a:cxn ang="0">
                  <a:pos x="111" y="66"/>
                </a:cxn>
                <a:cxn ang="0">
                  <a:pos x="128" y="60"/>
                </a:cxn>
                <a:cxn ang="0">
                  <a:pos x="147" y="56"/>
                </a:cxn>
                <a:cxn ang="0">
                  <a:pos x="164" y="51"/>
                </a:cxn>
                <a:cxn ang="0">
                  <a:pos x="182" y="46"/>
                </a:cxn>
                <a:cxn ang="0">
                  <a:pos x="201" y="41"/>
                </a:cxn>
                <a:cxn ang="0">
                  <a:pos x="220" y="37"/>
                </a:cxn>
                <a:cxn ang="0">
                  <a:pos x="239" y="33"/>
                </a:cxn>
                <a:cxn ang="0">
                  <a:pos x="260" y="27"/>
                </a:cxn>
                <a:cxn ang="0">
                  <a:pos x="281" y="22"/>
                </a:cxn>
                <a:cxn ang="0">
                  <a:pos x="303" y="18"/>
                </a:cxn>
                <a:cxn ang="0">
                  <a:pos x="304" y="0"/>
                </a:cxn>
                <a:cxn ang="0">
                  <a:pos x="282" y="4"/>
                </a:cxn>
                <a:cxn ang="0">
                  <a:pos x="261" y="10"/>
                </a:cxn>
                <a:cxn ang="0">
                  <a:pos x="240" y="14"/>
                </a:cxn>
                <a:cxn ang="0">
                  <a:pos x="220" y="19"/>
                </a:cxn>
                <a:cxn ang="0">
                  <a:pos x="201" y="25"/>
                </a:cxn>
                <a:cxn ang="0">
                  <a:pos x="182" y="29"/>
                </a:cxn>
                <a:cxn ang="0">
                  <a:pos x="164" y="33"/>
                </a:cxn>
                <a:cxn ang="0">
                  <a:pos x="146" y="38"/>
                </a:cxn>
                <a:cxn ang="0">
                  <a:pos x="128" y="43"/>
                </a:cxn>
                <a:cxn ang="0">
                  <a:pos x="109" y="48"/>
                </a:cxn>
                <a:cxn ang="0">
                  <a:pos x="92" y="53"/>
                </a:cxn>
                <a:cxn ang="0">
                  <a:pos x="75" y="58"/>
                </a:cxn>
                <a:cxn ang="0">
                  <a:pos x="56" y="63"/>
                </a:cxn>
                <a:cxn ang="0">
                  <a:pos x="38" y="70"/>
                </a:cxn>
                <a:cxn ang="0">
                  <a:pos x="20" y="74"/>
                </a:cxn>
                <a:cxn ang="0">
                  <a:pos x="0" y="80"/>
                </a:cxn>
              </a:cxnLst>
              <a:rect l="0" t="0" r="r" b="b"/>
              <a:pathLst>
                <a:path w="314" h="96">
                  <a:moveTo>
                    <a:pt x="10" y="95"/>
                  </a:moveTo>
                  <a:lnTo>
                    <a:pt x="21" y="92"/>
                  </a:lnTo>
                  <a:lnTo>
                    <a:pt x="29" y="89"/>
                  </a:lnTo>
                  <a:lnTo>
                    <a:pt x="40" y="87"/>
                  </a:lnTo>
                  <a:lnTo>
                    <a:pt x="48" y="84"/>
                  </a:lnTo>
                  <a:lnTo>
                    <a:pt x="57" y="82"/>
                  </a:lnTo>
                  <a:lnTo>
                    <a:pt x="67" y="78"/>
                  </a:lnTo>
                  <a:lnTo>
                    <a:pt x="75" y="77"/>
                  </a:lnTo>
                  <a:lnTo>
                    <a:pt x="85" y="73"/>
                  </a:lnTo>
                  <a:lnTo>
                    <a:pt x="94" y="71"/>
                  </a:lnTo>
                  <a:lnTo>
                    <a:pt x="102" y="68"/>
                  </a:lnTo>
                  <a:lnTo>
                    <a:pt x="111" y="66"/>
                  </a:lnTo>
                  <a:lnTo>
                    <a:pt x="121" y="63"/>
                  </a:lnTo>
                  <a:lnTo>
                    <a:pt x="128" y="60"/>
                  </a:lnTo>
                  <a:lnTo>
                    <a:pt x="137" y="58"/>
                  </a:lnTo>
                  <a:lnTo>
                    <a:pt x="147" y="56"/>
                  </a:lnTo>
                  <a:lnTo>
                    <a:pt x="155" y="53"/>
                  </a:lnTo>
                  <a:lnTo>
                    <a:pt x="164" y="51"/>
                  </a:lnTo>
                  <a:lnTo>
                    <a:pt x="173" y="48"/>
                  </a:lnTo>
                  <a:lnTo>
                    <a:pt x="182" y="46"/>
                  </a:lnTo>
                  <a:lnTo>
                    <a:pt x="192" y="44"/>
                  </a:lnTo>
                  <a:lnTo>
                    <a:pt x="201" y="41"/>
                  </a:lnTo>
                  <a:lnTo>
                    <a:pt x="210" y="39"/>
                  </a:lnTo>
                  <a:lnTo>
                    <a:pt x="220" y="37"/>
                  </a:lnTo>
                  <a:lnTo>
                    <a:pt x="230" y="34"/>
                  </a:lnTo>
                  <a:lnTo>
                    <a:pt x="239" y="33"/>
                  </a:lnTo>
                  <a:lnTo>
                    <a:pt x="249" y="30"/>
                  </a:lnTo>
                  <a:lnTo>
                    <a:pt x="260" y="27"/>
                  </a:lnTo>
                  <a:lnTo>
                    <a:pt x="270" y="25"/>
                  </a:lnTo>
                  <a:lnTo>
                    <a:pt x="281" y="22"/>
                  </a:lnTo>
                  <a:lnTo>
                    <a:pt x="291" y="19"/>
                  </a:lnTo>
                  <a:lnTo>
                    <a:pt x="303" y="18"/>
                  </a:lnTo>
                  <a:lnTo>
                    <a:pt x="313" y="15"/>
                  </a:lnTo>
                  <a:lnTo>
                    <a:pt x="304" y="0"/>
                  </a:lnTo>
                  <a:lnTo>
                    <a:pt x="293" y="4"/>
                  </a:lnTo>
                  <a:lnTo>
                    <a:pt x="282" y="4"/>
                  </a:lnTo>
                  <a:lnTo>
                    <a:pt x="271" y="8"/>
                  </a:lnTo>
                  <a:lnTo>
                    <a:pt x="261" y="10"/>
                  </a:lnTo>
                  <a:lnTo>
                    <a:pt x="250" y="11"/>
                  </a:lnTo>
                  <a:lnTo>
                    <a:pt x="240" y="14"/>
                  </a:lnTo>
                  <a:lnTo>
                    <a:pt x="230" y="16"/>
                  </a:lnTo>
                  <a:lnTo>
                    <a:pt x="220" y="19"/>
                  </a:lnTo>
                  <a:lnTo>
                    <a:pt x="210" y="21"/>
                  </a:lnTo>
                  <a:lnTo>
                    <a:pt x="201" y="25"/>
                  </a:lnTo>
                  <a:lnTo>
                    <a:pt x="191" y="26"/>
                  </a:lnTo>
                  <a:lnTo>
                    <a:pt x="182" y="29"/>
                  </a:lnTo>
                  <a:lnTo>
                    <a:pt x="173" y="31"/>
                  </a:lnTo>
                  <a:lnTo>
                    <a:pt x="164" y="33"/>
                  </a:lnTo>
                  <a:lnTo>
                    <a:pt x="155" y="35"/>
                  </a:lnTo>
                  <a:lnTo>
                    <a:pt x="146" y="38"/>
                  </a:lnTo>
                  <a:lnTo>
                    <a:pt x="136" y="41"/>
                  </a:lnTo>
                  <a:lnTo>
                    <a:pt x="128" y="43"/>
                  </a:lnTo>
                  <a:lnTo>
                    <a:pt x="119" y="45"/>
                  </a:lnTo>
                  <a:lnTo>
                    <a:pt x="109" y="48"/>
                  </a:lnTo>
                  <a:lnTo>
                    <a:pt x="101" y="50"/>
                  </a:lnTo>
                  <a:lnTo>
                    <a:pt x="92" y="53"/>
                  </a:lnTo>
                  <a:lnTo>
                    <a:pt x="83" y="55"/>
                  </a:lnTo>
                  <a:lnTo>
                    <a:pt x="75" y="58"/>
                  </a:lnTo>
                  <a:lnTo>
                    <a:pt x="65" y="61"/>
                  </a:lnTo>
                  <a:lnTo>
                    <a:pt x="56" y="63"/>
                  </a:lnTo>
                  <a:lnTo>
                    <a:pt x="48" y="66"/>
                  </a:lnTo>
                  <a:lnTo>
                    <a:pt x="38" y="70"/>
                  </a:lnTo>
                  <a:lnTo>
                    <a:pt x="29" y="72"/>
                  </a:lnTo>
                  <a:lnTo>
                    <a:pt x="20" y="74"/>
                  </a:lnTo>
                  <a:lnTo>
                    <a:pt x="10" y="78"/>
                  </a:lnTo>
                  <a:lnTo>
                    <a:pt x="0" y="80"/>
                  </a:lnTo>
                  <a:lnTo>
                    <a:pt x="10" y="95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98" name="Freeform 195"/>
            <p:cNvSpPr>
              <a:spLocks/>
            </p:cNvSpPr>
            <p:nvPr/>
          </p:nvSpPr>
          <p:spPr bwMode="auto">
            <a:xfrm>
              <a:off x="3376" y="1836"/>
              <a:ext cx="41" cy="23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5" y="10"/>
                </a:cxn>
                <a:cxn ang="0">
                  <a:pos x="9" y="14"/>
                </a:cxn>
                <a:cxn ang="0">
                  <a:pos x="15" y="17"/>
                </a:cxn>
                <a:cxn ang="0">
                  <a:pos x="20" y="19"/>
                </a:cxn>
                <a:cxn ang="0">
                  <a:pos x="25" y="20"/>
                </a:cxn>
                <a:cxn ang="0">
                  <a:pos x="32" y="22"/>
                </a:cxn>
                <a:cxn ang="0">
                  <a:pos x="36" y="21"/>
                </a:cxn>
                <a:cxn ang="0">
                  <a:pos x="40" y="20"/>
                </a:cxn>
                <a:cxn ang="0">
                  <a:pos x="30" y="5"/>
                </a:cxn>
                <a:cxn ang="0">
                  <a:pos x="29" y="5"/>
                </a:cxn>
                <a:cxn ang="0">
                  <a:pos x="26" y="6"/>
                </a:cxn>
                <a:cxn ang="0">
                  <a:pos x="24" y="5"/>
                </a:cxn>
                <a:cxn ang="0">
                  <a:pos x="21" y="4"/>
                </a:cxn>
                <a:cxn ang="0">
                  <a:pos x="17" y="3"/>
                </a:cxn>
                <a:cxn ang="0">
                  <a:pos x="15" y="2"/>
                </a:cxn>
                <a:cxn ang="0">
                  <a:pos x="14" y="2"/>
                </a:cxn>
                <a:cxn ang="0">
                  <a:pos x="13" y="0"/>
                </a:cxn>
                <a:cxn ang="0">
                  <a:pos x="0" y="4"/>
                </a:cxn>
              </a:cxnLst>
              <a:rect l="0" t="0" r="r" b="b"/>
              <a:pathLst>
                <a:path w="41" h="23">
                  <a:moveTo>
                    <a:pt x="0" y="4"/>
                  </a:moveTo>
                  <a:lnTo>
                    <a:pt x="5" y="10"/>
                  </a:lnTo>
                  <a:lnTo>
                    <a:pt x="9" y="14"/>
                  </a:lnTo>
                  <a:lnTo>
                    <a:pt x="15" y="17"/>
                  </a:lnTo>
                  <a:lnTo>
                    <a:pt x="20" y="19"/>
                  </a:lnTo>
                  <a:lnTo>
                    <a:pt x="25" y="20"/>
                  </a:lnTo>
                  <a:lnTo>
                    <a:pt x="32" y="22"/>
                  </a:lnTo>
                  <a:lnTo>
                    <a:pt x="36" y="21"/>
                  </a:lnTo>
                  <a:lnTo>
                    <a:pt x="40" y="20"/>
                  </a:lnTo>
                  <a:lnTo>
                    <a:pt x="30" y="5"/>
                  </a:lnTo>
                  <a:lnTo>
                    <a:pt x="29" y="5"/>
                  </a:lnTo>
                  <a:lnTo>
                    <a:pt x="26" y="6"/>
                  </a:lnTo>
                  <a:lnTo>
                    <a:pt x="24" y="5"/>
                  </a:lnTo>
                  <a:lnTo>
                    <a:pt x="21" y="4"/>
                  </a:lnTo>
                  <a:lnTo>
                    <a:pt x="17" y="3"/>
                  </a:lnTo>
                  <a:lnTo>
                    <a:pt x="15" y="2"/>
                  </a:lnTo>
                  <a:lnTo>
                    <a:pt x="14" y="2"/>
                  </a:lnTo>
                  <a:lnTo>
                    <a:pt x="13" y="0"/>
                  </a:lnTo>
                  <a:lnTo>
                    <a:pt x="0" y="4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199" name="Freeform 196"/>
            <p:cNvSpPr>
              <a:spLocks/>
            </p:cNvSpPr>
            <p:nvPr/>
          </p:nvSpPr>
          <p:spPr bwMode="auto">
            <a:xfrm>
              <a:off x="3372" y="1804"/>
              <a:ext cx="17" cy="36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1" y="7"/>
                </a:cxn>
                <a:cxn ang="0">
                  <a:pos x="2" y="9"/>
                </a:cxn>
                <a:cxn ang="0">
                  <a:pos x="2" y="11"/>
                </a:cxn>
                <a:cxn ang="0">
                  <a:pos x="0" y="14"/>
                </a:cxn>
                <a:cxn ang="0">
                  <a:pos x="1" y="18"/>
                </a:cxn>
                <a:cxn ang="0">
                  <a:pos x="0" y="24"/>
                </a:cxn>
                <a:cxn ang="0">
                  <a:pos x="1" y="30"/>
                </a:cxn>
                <a:cxn ang="0">
                  <a:pos x="4" y="36"/>
                </a:cxn>
                <a:cxn ang="0">
                  <a:pos x="17" y="32"/>
                </a:cxn>
                <a:cxn ang="0">
                  <a:pos x="17" y="31"/>
                </a:cxn>
                <a:cxn ang="0">
                  <a:pos x="16" y="28"/>
                </a:cxn>
                <a:cxn ang="0">
                  <a:pos x="16" y="26"/>
                </a:cxn>
                <a:cxn ang="0">
                  <a:pos x="17" y="22"/>
                </a:cxn>
                <a:cxn ang="0">
                  <a:pos x="17" y="18"/>
                </a:cxn>
                <a:cxn ang="0">
                  <a:pos x="17" y="13"/>
                </a:cxn>
                <a:cxn ang="0">
                  <a:pos x="16" y="7"/>
                </a:cxn>
                <a:cxn ang="0">
                  <a:pos x="13" y="0"/>
                </a:cxn>
                <a:cxn ang="0">
                  <a:pos x="12" y="0"/>
                </a:cxn>
                <a:cxn ang="0">
                  <a:pos x="0" y="6"/>
                </a:cxn>
              </a:cxnLst>
              <a:rect l="0" t="0" r="r" b="b"/>
              <a:pathLst>
                <a:path w="18" h="37">
                  <a:moveTo>
                    <a:pt x="0" y="6"/>
                  </a:moveTo>
                  <a:lnTo>
                    <a:pt x="1" y="7"/>
                  </a:lnTo>
                  <a:lnTo>
                    <a:pt x="2" y="9"/>
                  </a:lnTo>
                  <a:lnTo>
                    <a:pt x="2" y="11"/>
                  </a:lnTo>
                  <a:lnTo>
                    <a:pt x="0" y="14"/>
                  </a:lnTo>
                  <a:lnTo>
                    <a:pt x="1" y="18"/>
                  </a:lnTo>
                  <a:lnTo>
                    <a:pt x="0" y="24"/>
                  </a:lnTo>
                  <a:lnTo>
                    <a:pt x="1" y="30"/>
                  </a:lnTo>
                  <a:lnTo>
                    <a:pt x="4" y="36"/>
                  </a:lnTo>
                  <a:lnTo>
                    <a:pt x="17" y="32"/>
                  </a:lnTo>
                  <a:lnTo>
                    <a:pt x="17" y="31"/>
                  </a:lnTo>
                  <a:lnTo>
                    <a:pt x="16" y="28"/>
                  </a:lnTo>
                  <a:lnTo>
                    <a:pt x="16" y="26"/>
                  </a:lnTo>
                  <a:lnTo>
                    <a:pt x="17" y="22"/>
                  </a:lnTo>
                  <a:lnTo>
                    <a:pt x="17" y="18"/>
                  </a:lnTo>
                  <a:lnTo>
                    <a:pt x="17" y="13"/>
                  </a:lnTo>
                  <a:lnTo>
                    <a:pt x="16" y="7"/>
                  </a:lnTo>
                  <a:lnTo>
                    <a:pt x="13" y="0"/>
                  </a:lnTo>
                  <a:lnTo>
                    <a:pt x="12" y="0"/>
                  </a:lnTo>
                  <a:lnTo>
                    <a:pt x="0" y="6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200" name="Freeform 197"/>
            <p:cNvSpPr>
              <a:spLocks/>
            </p:cNvSpPr>
            <p:nvPr/>
          </p:nvSpPr>
          <p:spPr bwMode="auto">
            <a:xfrm>
              <a:off x="3322" y="1759"/>
              <a:ext cx="60" cy="52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0" y="9"/>
                </a:cxn>
                <a:cxn ang="0">
                  <a:pos x="3" y="13"/>
                </a:cxn>
                <a:cxn ang="0">
                  <a:pos x="6" y="17"/>
                </a:cxn>
                <a:cxn ang="0">
                  <a:pos x="9" y="21"/>
                </a:cxn>
                <a:cxn ang="0">
                  <a:pos x="13" y="25"/>
                </a:cxn>
                <a:cxn ang="0">
                  <a:pos x="17" y="27"/>
                </a:cxn>
                <a:cxn ang="0">
                  <a:pos x="20" y="29"/>
                </a:cxn>
                <a:cxn ang="0">
                  <a:pos x="24" y="32"/>
                </a:cxn>
                <a:cxn ang="0">
                  <a:pos x="27" y="34"/>
                </a:cxn>
                <a:cxn ang="0">
                  <a:pos x="30" y="36"/>
                </a:cxn>
                <a:cxn ang="0">
                  <a:pos x="34" y="38"/>
                </a:cxn>
                <a:cxn ang="0">
                  <a:pos x="36" y="40"/>
                </a:cxn>
                <a:cxn ang="0">
                  <a:pos x="40" y="42"/>
                </a:cxn>
                <a:cxn ang="0">
                  <a:pos x="43" y="44"/>
                </a:cxn>
                <a:cxn ang="0">
                  <a:pos x="44" y="46"/>
                </a:cxn>
                <a:cxn ang="0">
                  <a:pos x="47" y="48"/>
                </a:cxn>
                <a:cxn ang="0">
                  <a:pos x="48" y="50"/>
                </a:cxn>
                <a:cxn ang="0">
                  <a:pos x="60" y="44"/>
                </a:cxn>
                <a:cxn ang="0">
                  <a:pos x="57" y="40"/>
                </a:cxn>
                <a:cxn ang="0">
                  <a:pos x="53" y="37"/>
                </a:cxn>
                <a:cxn ang="0">
                  <a:pos x="50" y="33"/>
                </a:cxn>
                <a:cxn ang="0">
                  <a:pos x="46" y="31"/>
                </a:cxn>
                <a:cxn ang="0">
                  <a:pos x="43" y="29"/>
                </a:cxn>
                <a:cxn ang="0">
                  <a:pos x="40" y="26"/>
                </a:cxn>
                <a:cxn ang="0">
                  <a:pos x="36" y="24"/>
                </a:cxn>
                <a:cxn ang="0">
                  <a:pos x="32" y="22"/>
                </a:cxn>
                <a:cxn ang="0">
                  <a:pos x="29" y="20"/>
                </a:cxn>
                <a:cxn ang="0">
                  <a:pos x="26" y="18"/>
                </a:cxn>
                <a:cxn ang="0">
                  <a:pos x="23" y="16"/>
                </a:cxn>
                <a:cxn ang="0">
                  <a:pos x="21" y="14"/>
                </a:cxn>
                <a:cxn ang="0">
                  <a:pos x="20" y="12"/>
                </a:cxn>
                <a:cxn ang="0">
                  <a:pos x="18" y="11"/>
                </a:cxn>
                <a:cxn ang="0">
                  <a:pos x="16" y="9"/>
                </a:cxn>
                <a:cxn ang="0">
                  <a:pos x="15" y="7"/>
                </a:cxn>
                <a:cxn ang="0">
                  <a:pos x="10" y="16"/>
                </a:cxn>
                <a:cxn ang="0">
                  <a:pos x="6" y="0"/>
                </a:cxn>
              </a:cxnLst>
              <a:rect l="0" t="0" r="r" b="b"/>
              <a:pathLst>
                <a:path w="61" h="51">
                  <a:moveTo>
                    <a:pt x="6" y="0"/>
                  </a:moveTo>
                  <a:lnTo>
                    <a:pt x="0" y="9"/>
                  </a:lnTo>
                  <a:lnTo>
                    <a:pt x="3" y="13"/>
                  </a:lnTo>
                  <a:lnTo>
                    <a:pt x="6" y="17"/>
                  </a:lnTo>
                  <a:lnTo>
                    <a:pt x="9" y="21"/>
                  </a:lnTo>
                  <a:lnTo>
                    <a:pt x="13" y="25"/>
                  </a:lnTo>
                  <a:lnTo>
                    <a:pt x="17" y="27"/>
                  </a:lnTo>
                  <a:lnTo>
                    <a:pt x="20" y="29"/>
                  </a:lnTo>
                  <a:lnTo>
                    <a:pt x="24" y="32"/>
                  </a:lnTo>
                  <a:lnTo>
                    <a:pt x="27" y="34"/>
                  </a:lnTo>
                  <a:lnTo>
                    <a:pt x="30" y="36"/>
                  </a:lnTo>
                  <a:lnTo>
                    <a:pt x="34" y="38"/>
                  </a:lnTo>
                  <a:lnTo>
                    <a:pt x="36" y="40"/>
                  </a:lnTo>
                  <a:lnTo>
                    <a:pt x="40" y="42"/>
                  </a:lnTo>
                  <a:lnTo>
                    <a:pt x="43" y="44"/>
                  </a:lnTo>
                  <a:lnTo>
                    <a:pt x="44" y="46"/>
                  </a:lnTo>
                  <a:lnTo>
                    <a:pt x="47" y="48"/>
                  </a:lnTo>
                  <a:lnTo>
                    <a:pt x="48" y="50"/>
                  </a:lnTo>
                  <a:lnTo>
                    <a:pt x="60" y="44"/>
                  </a:lnTo>
                  <a:lnTo>
                    <a:pt x="57" y="40"/>
                  </a:lnTo>
                  <a:lnTo>
                    <a:pt x="53" y="37"/>
                  </a:lnTo>
                  <a:lnTo>
                    <a:pt x="50" y="33"/>
                  </a:lnTo>
                  <a:lnTo>
                    <a:pt x="46" y="31"/>
                  </a:lnTo>
                  <a:lnTo>
                    <a:pt x="43" y="29"/>
                  </a:lnTo>
                  <a:lnTo>
                    <a:pt x="40" y="26"/>
                  </a:lnTo>
                  <a:lnTo>
                    <a:pt x="36" y="24"/>
                  </a:lnTo>
                  <a:lnTo>
                    <a:pt x="32" y="22"/>
                  </a:lnTo>
                  <a:lnTo>
                    <a:pt x="29" y="20"/>
                  </a:lnTo>
                  <a:lnTo>
                    <a:pt x="26" y="18"/>
                  </a:lnTo>
                  <a:lnTo>
                    <a:pt x="23" y="16"/>
                  </a:lnTo>
                  <a:lnTo>
                    <a:pt x="21" y="14"/>
                  </a:lnTo>
                  <a:lnTo>
                    <a:pt x="20" y="12"/>
                  </a:lnTo>
                  <a:lnTo>
                    <a:pt x="18" y="11"/>
                  </a:lnTo>
                  <a:lnTo>
                    <a:pt x="16" y="9"/>
                  </a:lnTo>
                  <a:lnTo>
                    <a:pt x="15" y="7"/>
                  </a:lnTo>
                  <a:lnTo>
                    <a:pt x="10" y="16"/>
                  </a:lnTo>
                  <a:lnTo>
                    <a:pt x="6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201" name="Freeform 198"/>
            <p:cNvSpPr>
              <a:spLocks/>
            </p:cNvSpPr>
            <p:nvPr/>
          </p:nvSpPr>
          <p:spPr bwMode="auto">
            <a:xfrm>
              <a:off x="3329" y="1729"/>
              <a:ext cx="30" cy="48"/>
            </a:xfrm>
            <a:custGeom>
              <a:avLst/>
              <a:gdLst/>
              <a:ahLst/>
              <a:cxnLst>
                <a:cxn ang="0">
                  <a:pos x="12" y="0"/>
                </a:cxn>
                <a:cxn ang="0">
                  <a:pos x="5" y="8"/>
                </a:cxn>
                <a:cxn ang="0">
                  <a:pos x="9" y="18"/>
                </a:cxn>
                <a:cxn ang="0">
                  <a:pos x="12" y="24"/>
                </a:cxn>
                <a:cxn ang="0">
                  <a:pos x="14" y="29"/>
                </a:cxn>
                <a:cxn ang="0">
                  <a:pos x="14" y="31"/>
                </a:cxn>
                <a:cxn ang="0">
                  <a:pos x="13" y="32"/>
                </a:cxn>
                <a:cxn ang="0">
                  <a:pos x="12" y="32"/>
                </a:cxn>
                <a:cxn ang="0">
                  <a:pos x="8" y="32"/>
                </a:cxn>
                <a:cxn ang="0">
                  <a:pos x="0" y="31"/>
                </a:cxn>
                <a:cxn ang="0">
                  <a:pos x="4" y="47"/>
                </a:cxn>
                <a:cxn ang="0">
                  <a:pos x="13" y="48"/>
                </a:cxn>
                <a:cxn ang="0">
                  <a:pos x="21" y="47"/>
                </a:cxn>
                <a:cxn ang="0">
                  <a:pos x="26" y="45"/>
                </a:cxn>
                <a:cxn ang="0">
                  <a:pos x="30" y="40"/>
                </a:cxn>
                <a:cxn ang="0">
                  <a:pos x="30" y="33"/>
                </a:cxn>
                <a:cxn ang="0">
                  <a:pos x="29" y="25"/>
                </a:cxn>
                <a:cxn ang="0">
                  <a:pos x="25" y="17"/>
                </a:cxn>
                <a:cxn ang="0">
                  <a:pos x="21" y="7"/>
                </a:cxn>
                <a:cxn ang="0">
                  <a:pos x="13" y="15"/>
                </a:cxn>
                <a:cxn ang="0">
                  <a:pos x="12" y="0"/>
                </a:cxn>
              </a:cxnLst>
              <a:rect l="0" t="0" r="r" b="b"/>
              <a:pathLst>
                <a:path w="31" h="49">
                  <a:moveTo>
                    <a:pt x="12" y="0"/>
                  </a:moveTo>
                  <a:lnTo>
                    <a:pt x="5" y="8"/>
                  </a:lnTo>
                  <a:lnTo>
                    <a:pt x="9" y="18"/>
                  </a:lnTo>
                  <a:lnTo>
                    <a:pt x="12" y="24"/>
                  </a:lnTo>
                  <a:lnTo>
                    <a:pt x="14" y="29"/>
                  </a:lnTo>
                  <a:lnTo>
                    <a:pt x="14" y="31"/>
                  </a:lnTo>
                  <a:lnTo>
                    <a:pt x="13" y="32"/>
                  </a:lnTo>
                  <a:lnTo>
                    <a:pt x="12" y="32"/>
                  </a:lnTo>
                  <a:lnTo>
                    <a:pt x="8" y="32"/>
                  </a:lnTo>
                  <a:lnTo>
                    <a:pt x="0" y="31"/>
                  </a:lnTo>
                  <a:lnTo>
                    <a:pt x="4" y="47"/>
                  </a:lnTo>
                  <a:lnTo>
                    <a:pt x="13" y="48"/>
                  </a:lnTo>
                  <a:lnTo>
                    <a:pt x="21" y="47"/>
                  </a:lnTo>
                  <a:lnTo>
                    <a:pt x="26" y="45"/>
                  </a:lnTo>
                  <a:lnTo>
                    <a:pt x="30" y="40"/>
                  </a:lnTo>
                  <a:lnTo>
                    <a:pt x="30" y="33"/>
                  </a:lnTo>
                  <a:lnTo>
                    <a:pt x="29" y="25"/>
                  </a:lnTo>
                  <a:lnTo>
                    <a:pt x="25" y="17"/>
                  </a:lnTo>
                  <a:lnTo>
                    <a:pt x="21" y="7"/>
                  </a:lnTo>
                  <a:lnTo>
                    <a:pt x="13" y="15"/>
                  </a:lnTo>
                  <a:lnTo>
                    <a:pt x="12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202" name="Freeform 199"/>
            <p:cNvSpPr>
              <a:spLocks/>
            </p:cNvSpPr>
            <p:nvPr/>
          </p:nvSpPr>
          <p:spPr bwMode="auto">
            <a:xfrm>
              <a:off x="3339" y="1693"/>
              <a:ext cx="54" cy="52"/>
            </a:xfrm>
            <a:custGeom>
              <a:avLst/>
              <a:gdLst/>
              <a:ahLst/>
              <a:cxnLst>
                <a:cxn ang="0">
                  <a:pos x="24" y="0"/>
                </a:cxn>
                <a:cxn ang="0">
                  <a:pos x="25" y="14"/>
                </a:cxn>
                <a:cxn ang="0">
                  <a:pos x="31" y="19"/>
                </a:cxn>
                <a:cxn ang="0">
                  <a:pos x="34" y="24"/>
                </a:cxn>
                <a:cxn ang="0">
                  <a:pos x="35" y="27"/>
                </a:cxn>
                <a:cxn ang="0">
                  <a:pos x="33" y="31"/>
                </a:cxn>
                <a:cxn ang="0">
                  <a:pos x="29" y="35"/>
                </a:cxn>
                <a:cxn ang="0">
                  <a:pos x="22" y="36"/>
                </a:cxn>
                <a:cxn ang="0">
                  <a:pos x="13" y="37"/>
                </a:cxn>
                <a:cxn ang="0">
                  <a:pos x="0" y="35"/>
                </a:cxn>
                <a:cxn ang="0">
                  <a:pos x="2" y="50"/>
                </a:cxn>
                <a:cxn ang="0">
                  <a:pos x="17" y="53"/>
                </a:cxn>
                <a:cxn ang="0">
                  <a:pos x="31" y="52"/>
                </a:cxn>
                <a:cxn ang="0">
                  <a:pos x="41" y="49"/>
                </a:cxn>
                <a:cxn ang="0">
                  <a:pos x="49" y="42"/>
                </a:cxn>
                <a:cxn ang="0">
                  <a:pos x="52" y="35"/>
                </a:cxn>
                <a:cxn ang="0">
                  <a:pos x="50" y="23"/>
                </a:cxn>
                <a:cxn ang="0">
                  <a:pos x="43" y="13"/>
                </a:cxn>
                <a:cxn ang="0">
                  <a:pos x="31" y="3"/>
                </a:cxn>
                <a:cxn ang="0">
                  <a:pos x="30" y="16"/>
                </a:cxn>
                <a:cxn ang="0">
                  <a:pos x="24" y="0"/>
                </a:cxn>
              </a:cxnLst>
              <a:rect l="0" t="0" r="r" b="b"/>
              <a:pathLst>
                <a:path w="53" h="54">
                  <a:moveTo>
                    <a:pt x="24" y="0"/>
                  </a:moveTo>
                  <a:lnTo>
                    <a:pt x="25" y="14"/>
                  </a:lnTo>
                  <a:lnTo>
                    <a:pt x="31" y="19"/>
                  </a:lnTo>
                  <a:lnTo>
                    <a:pt x="34" y="24"/>
                  </a:lnTo>
                  <a:lnTo>
                    <a:pt x="35" y="27"/>
                  </a:lnTo>
                  <a:lnTo>
                    <a:pt x="33" y="31"/>
                  </a:lnTo>
                  <a:lnTo>
                    <a:pt x="29" y="35"/>
                  </a:lnTo>
                  <a:lnTo>
                    <a:pt x="22" y="36"/>
                  </a:lnTo>
                  <a:lnTo>
                    <a:pt x="13" y="37"/>
                  </a:lnTo>
                  <a:lnTo>
                    <a:pt x="0" y="35"/>
                  </a:lnTo>
                  <a:lnTo>
                    <a:pt x="2" y="50"/>
                  </a:lnTo>
                  <a:lnTo>
                    <a:pt x="17" y="53"/>
                  </a:lnTo>
                  <a:lnTo>
                    <a:pt x="31" y="52"/>
                  </a:lnTo>
                  <a:lnTo>
                    <a:pt x="41" y="49"/>
                  </a:lnTo>
                  <a:lnTo>
                    <a:pt x="49" y="42"/>
                  </a:lnTo>
                  <a:lnTo>
                    <a:pt x="52" y="35"/>
                  </a:lnTo>
                  <a:lnTo>
                    <a:pt x="50" y="23"/>
                  </a:lnTo>
                  <a:lnTo>
                    <a:pt x="43" y="13"/>
                  </a:lnTo>
                  <a:lnTo>
                    <a:pt x="31" y="3"/>
                  </a:lnTo>
                  <a:lnTo>
                    <a:pt x="30" y="16"/>
                  </a:lnTo>
                  <a:lnTo>
                    <a:pt x="24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203" name="Freeform 200"/>
            <p:cNvSpPr>
              <a:spLocks/>
            </p:cNvSpPr>
            <p:nvPr/>
          </p:nvSpPr>
          <p:spPr bwMode="auto">
            <a:xfrm>
              <a:off x="3363" y="1688"/>
              <a:ext cx="58" cy="20"/>
            </a:xfrm>
            <a:custGeom>
              <a:avLst/>
              <a:gdLst/>
              <a:ahLst/>
              <a:cxnLst>
                <a:cxn ang="0">
                  <a:pos x="50" y="0"/>
                </a:cxn>
                <a:cxn ang="0">
                  <a:pos x="43" y="1"/>
                </a:cxn>
                <a:cxn ang="0">
                  <a:pos x="37" y="1"/>
                </a:cxn>
                <a:cxn ang="0">
                  <a:pos x="31" y="1"/>
                </a:cxn>
                <a:cxn ang="0">
                  <a:pos x="25" y="2"/>
                </a:cxn>
                <a:cxn ang="0">
                  <a:pos x="19" y="3"/>
                </a:cxn>
                <a:cxn ang="0">
                  <a:pos x="13" y="2"/>
                </a:cxn>
                <a:cxn ang="0">
                  <a:pos x="6" y="3"/>
                </a:cxn>
                <a:cxn ang="0">
                  <a:pos x="0" y="3"/>
                </a:cxn>
                <a:cxn ang="0">
                  <a:pos x="6" y="19"/>
                </a:cxn>
                <a:cxn ang="0">
                  <a:pos x="14" y="19"/>
                </a:cxn>
                <a:cxn ang="0">
                  <a:pos x="19" y="19"/>
                </a:cxn>
                <a:cxn ang="0">
                  <a:pos x="25" y="18"/>
                </a:cxn>
                <a:cxn ang="0">
                  <a:pos x="32" y="18"/>
                </a:cxn>
                <a:cxn ang="0">
                  <a:pos x="39" y="17"/>
                </a:cxn>
                <a:cxn ang="0">
                  <a:pos x="44" y="17"/>
                </a:cxn>
                <a:cxn ang="0">
                  <a:pos x="52" y="16"/>
                </a:cxn>
                <a:cxn ang="0">
                  <a:pos x="57" y="16"/>
                </a:cxn>
                <a:cxn ang="0">
                  <a:pos x="50" y="0"/>
                </a:cxn>
              </a:cxnLst>
              <a:rect l="0" t="0" r="r" b="b"/>
              <a:pathLst>
                <a:path w="58" h="20">
                  <a:moveTo>
                    <a:pt x="50" y="0"/>
                  </a:moveTo>
                  <a:lnTo>
                    <a:pt x="43" y="1"/>
                  </a:lnTo>
                  <a:lnTo>
                    <a:pt x="37" y="1"/>
                  </a:lnTo>
                  <a:lnTo>
                    <a:pt x="31" y="1"/>
                  </a:lnTo>
                  <a:lnTo>
                    <a:pt x="25" y="2"/>
                  </a:lnTo>
                  <a:lnTo>
                    <a:pt x="19" y="3"/>
                  </a:lnTo>
                  <a:lnTo>
                    <a:pt x="13" y="2"/>
                  </a:lnTo>
                  <a:lnTo>
                    <a:pt x="6" y="3"/>
                  </a:lnTo>
                  <a:lnTo>
                    <a:pt x="0" y="3"/>
                  </a:lnTo>
                  <a:lnTo>
                    <a:pt x="6" y="19"/>
                  </a:lnTo>
                  <a:lnTo>
                    <a:pt x="14" y="19"/>
                  </a:lnTo>
                  <a:lnTo>
                    <a:pt x="19" y="19"/>
                  </a:lnTo>
                  <a:lnTo>
                    <a:pt x="25" y="18"/>
                  </a:lnTo>
                  <a:lnTo>
                    <a:pt x="32" y="18"/>
                  </a:lnTo>
                  <a:lnTo>
                    <a:pt x="39" y="17"/>
                  </a:lnTo>
                  <a:lnTo>
                    <a:pt x="44" y="17"/>
                  </a:lnTo>
                  <a:lnTo>
                    <a:pt x="52" y="16"/>
                  </a:lnTo>
                  <a:lnTo>
                    <a:pt x="57" y="16"/>
                  </a:lnTo>
                  <a:lnTo>
                    <a:pt x="50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204" name="Freeform 201"/>
            <p:cNvSpPr>
              <a:spLocks/>
            </p:cNvSpPr>
            <p:nvPr/>
          </p:nvSpPr>
          <p:spPr bwMode="auto">
            <a:xfrm>
              <a:off x="3412" y="1688"/>
              <a:ext cx="52" cy="25"/>
            </a:xfrm>
            <a:custGeom>
              <a:avLst/>
              <a:gdLst/>
              <a:ahLst/>
              <a:cxnLst>
                <a:cxn ang="0">
                  <a:pos x="50" y="18"/>
                </a:cxn>
                <a:cxn ang="0">
                  <a:pos x="47" y="15"/>
                </a:cxn>
                <a:cxn ang="0">
                  <a:pos x="41" y="11"/>
                </a:cxn>
                <a:cxn ang="0">
                  <a:pos x="34" y="6"/>
                </a:cxn>
                <a:cxn ang="0">
                  <a:pos x="27" y="3"/>
                </a:cxn>
                <a:cxn ang="0">
                  <a:pos x="20" y="1"/>
                </a:cxn>
                <a:cxn ang="0">
                  <a:pos x="15" y="0"/>
                </a:cxn>
                <a:cxn ang="0">
                  <a:pos x="9" y="0"/>
                </a:cxn>
                <a:cxn ang="0">
                  <a:pos x="4" y="0"/>
                </a:cxn>
                <a:cxn ang="0">
                  <a:pos x="0" y="0"/>
                </a:cxn>
                <a:cxn ang="0">
                  <a:pos x="7" y="16"/>
                </a:cxn>
                <a:cxn ang="0">
                  <a:pos x="11" y="15"/>
                </a:cxn>
                <a:cxn ang="0">
                  <a:pos x="14" y="16"/>
                </a:cxn>
                <a:cxn ang="0">
                  <a:pos x="19" y="16"/>
                </a:cxn>
                <a:cxn ang="0">
                  <a:pos x="23" y="17"/>
                </a:cxn>
                <a:cxn ang="0">
                  <a:pos x="27" y="19"/>
                </a:cxn>
                <a:cxn ang="0">
                  <a:pos x="31" y="20"/>
                </a:cxn>
                <a:cxn ang="0">
                  <a:pos x="35" y="22"/>
                </a:cxn>
                <a:cxn ang="0">
                  <a:pos x="39" y="25"/>
                </a:cxn>
                <a:cxn ang="0">
                  <a:pos x="37" y="22"/>
                </a:cxn>
                <a:cxn ang="0">
                  <a:pos x="50" y="18"/>
                </a:cxn>
              </a:cxnLst>
              <a:rect l="0" t="0" r="r" b="b"/>
              <a:pathLst>
                <a:path w="51" h="26">
                  <a:moveTo>
                    <a:pt x="50" y="18"/>
                  </a:moveTo>
                  <a:lnTo>
                    <a:pt x="47" y="15"/>
                  </a:lnTo>
                  <a:lnTo>
                    <a:pt x="41" y="11"/>
                  </a:lnTo>
                  <a:lnTo>
                    <a:pt x="34" y="6"/>
                  </a:lnTo>
                  <a:lnTo>
                    <a:pt x="27" y="3"/>
                  </a:lnTo>
                  <a:lnTo>
                    <a:pt x="20" y="1"/>
                  </a:lnTo>
                  <a:lnTo>
                    <a:pt x="15" y="0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7" y="16"/>
                  </a:lnTo>
                  <a:lnTo>
                    <a:pt x="11" y="15"/>
                  </a:lnTo>
                  <a:lnTo>
                    <a:pt x="14" y="16"/>
                  </a:lnTo>
                  <a:lnTo>
                    <a:pt x="19" y="16"/>
                  </a:lnTo>
                  <a:lnTo>
                    <a:pt x="23" y="17"/>
                  </a:lnTo>
                  <a:lnTo>
                    <a:pt x="27" y="19"/>
                  </a:lnTo>
                  <a:lnTo>
                    <a:pt x="31" y="20"/>
                  </a:lnTo>
                  <a:lnTo>
                    <a:pt x="35" y="22"/>
                  </a:lnTo>
                  <a:lnTo>
                    <a:pt x="39" y="25"/>
                  </a:lnTo>
                  <a:lnTo>
                    <a:pt x="37" y="22"/>
                  </a:lnTo>
                  <a:lnTo>
                    <a:pt x="50" y="18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205" name="Freeform 202"/>
            <p:cNvSpPr>
              <a:spLocks/>
            </p:cNvSpPr>
            <p:nvPr/>
          </p:nvSpPr>
          <p:spPr bwMode="auto">
            <a:xfrm>
              <a:off x="3449" y="1686"/>
              <a:ext cx="88" cy="52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70" y="4"/>
                </a:cxn>
                <a:cxn ang="0">
                  <a:pos x="64" y="7"/>
                </a:cxn>
                <a:cxn ang="0">
                  <a:pos x="59" y="11"/>
                </a:cxn>
                <a:cxn ang="0">
                  <a:pos x="55" y="15"/>
                </a:cxn>
                <a:cxn ang="0">
                  <a:pos x="51" y="19"/>
                </a:cxn>
                <a:cxn ang="0">
                  <a:pos x="46" y="24"/>
                </a:cxn>
                <a:cxn ang="0">
                  <a:pos x="42" y="27"/>
                </a:cxn>
                <a:cxn ang="0">
                  <a:pos x="38" y="30"/>
                </a:cxn>
                <a:cxn ang="0">
                  <a:pos x="34" y="32"/>
                </a:cxn>
                <a:cxn ang="0">
                  <a:pos x="31" y="33"/>
                </a:cxn>
                <a:cxn ang="0">
                  <a:pos x="28" y="34"/>
                </a:cxn>
                <a:cxn ang="0">
                  <a:pos x="26" y="33"/>
                </a:cxn>
                <a:cxn ang="0">
                  <a:pos x="24" y="33"/>
                </a:cxn>
                <a:cxn ang="0">
                  <a:pos x="21" y="31"/>
                </a:cxn>
                <a:cxn ang="0">
                  <a:pos x="18" y="27"/>
                </a:cxn>
                <a:cxn ang="0">
                  <a:pos x="13" y="20"/>
                </a:cxn>
                <a:cxn ang="0">
                  <a:pos x="0" y="25"/>
                </a:cxn>
                <a:cxn ang="0">
                  <a:pos x="6" y="33"/>
                </a:cxn>
                <a:cxn ang="0">
                  <a:pos x="13" y="39"/>
                </a:cxn>
                <a:cxn ang="0">
                  <a:pos x="20" y="46"/>
                </a:cxn>
                <a:cxn ang="0">
                  <a:pos x="27" y="49"/>
                </a:cxn>
                <a:cxn ang="0">
                  <a:pos x="34" y="49"/>
                </a:cxn>
                <a:cxn ang="0">
                  <a:pos x="41" y="49"/>
                </a:cxn>
                <a:cxn ang="0">
                  <a:pos x="46" y="46"/>
                </a:cxn>
                <a:cxn ang="0">
                  <a:pos x="51" y="43"/>
                </a:cxn>
                <a:cxn ang="0">
                  <a:pos x="55" y="40"/>
                </a:cxn>
                <a:cxn ang="0">
                  <a:pos x="59" y="36"/>
                </a:cxn>
                <a:cxn ang="0">
                  <a:pos x="64" y="32"/>
                </a:cxn>
                <a:cxn ang="0">
                  <a:pos x="69" y="28"/>
                </a:cxn>
                <a:cxn ang="0">
                  <a:pos x="73" y="24"/>
                </a:cxn>
                <a:cxn ang="0">
                  <a:pos x="77" y="20"/>
                </a:cxn>
                <a:cxn ang="0">
                  <a:pos x="81" y="17"/>
                </a:cxn>
                <a:cxn ang="0">
                  <a:pos x="86" y="15"/>
                </a:cxn>
                <a:cxn ang="0">
                  <a:pos x="75" y="0"/>
                </a:cxn>
              </a:cxnLst>
              <a:rect l="0" t="0" r="r" b="b"/>
              <a:pathLst>
                <a:path w="87" h="50">
                  <a:moveTo>
                    <a:pt x="75" y="0"/>
                  </a:moveTo>
                  <a:lnTo>
                    <a:pt x="70" y="4"/>
                  </a:lnTo>
                  <a:lnTo>
                    <a:pt x="64" y="7"/>
                  </a:lnTo>
                  <a:lnTo>
                    <a:pt x="59" y="11"/>
                  </a:lnTo>
                  <a:lnTo>
                    <a:pt x="55" y="15"/>
                  </a:lnTo>
                  <a:lnTo>
                    <a:pt x="51" y="19"/>
                  </a:lnTo>
                  <a:lnTo>
                    <a:pt x="46" y="24"/>
                  </a:lnTo>
                  <a:lnTo>
                    <a:pt x="42" y="27"/>
                  </a:lnTo>
                  <a:lnTo>
                    <a:pt x="38" y="30"/>
                  </a:lnTo>
                  <a:lnTo>
                    <a:pt x="34" y="32"/>
                  </a:lnTo>
                  <a:lnTo>
                    <a:pt x="31" y="33"/>
                  </a:lnTo>
                  <a:lnTo>
                    <a:pt x="28" y="34"/>
                  </a:lnTo>
                  <a:lnTo>
                    <a:pt x="26" y="33"/>
                  </a:lnTo>
                  <a:lnTo>
                    <a:pt x="24" y="33"/>
                  </a:lnTo>
                  <a:lnTo>
                    <a:pt x="21" y="31"/>
                  </a:lnTo>
                  <a:lnTo>
                    <a:pt x="18" y="27"/>
                  </a:lnTo>
                  <a:lnTo>
                    <a:pt x="13" y="20"/>
                  </a:lnTo>
                  <a:lnTo>
                    <a:pt x="0" y="25"/>
                  </a:lnTo>
                  <a:lnTo>
                    <a:pt x="6" y="33"/>
                  </a:lnTo>
                  <a:lnTo>
                    <a:pt x="13" y="39"/>
                  </a:lnTo>
                  <a:lnTo>
                    <a:pt x="20" y="46"/>
                  </a:lnTo>
                  <a:lnTo>
                    <a:pt x="27" y="49"/>
                  </a:lnTo>
                  <a:lnTo>
                    <a:pt x="34" y="49"/>
                  </a:lnTo>
                  <a:lnTo>
                    <a:pt x="41" y="49"/>
                  </a:lnTo>
                  <a:lnTo>
                    <a:pt x="46" y="46"/>
                  </a:lnTo>
                  <a:lnTo>
                    <a:pt x="51" y="43"/>
                  </a:lnTo>
                  <a:lnTo>
                    <a:pt x="55" y="40"/>
                  </a:lnTo>
                  <a:lnTo>
                    <a:pt x="59" y="36"/>
                  </a:lnTo>
                  <a:lnTo>
                    <a:pt x="64" y="32"/>
                  </a:lnTo>
                  <a:lnTo>
                    <a:pt x="69" y="28"/>
                  </a:lnTo>
                  <a:lnTo>
                    <a:pt x="73" y="24"/>
                  </a:lnTo>
                  <a:lnTo>
                    <a:pt x="77" y="20"/>
                  </a:lnTo>
                  <a:lnTo>
                    <a:pt x="81" y="17"/>
                  </a:lnTo>
                  <a:lnTo>
                    <a:pt x="86" y="15"/>
                  </a:lnTo>
                  <a:lnTo>
                    <a:pt x="75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206" name="Freeform 203"/>
            <p:cNvSpPr>
              <a:spLocks/>
            </p:cNvSpPr>
            <p:nvPr/>
          </p:nvSpPr>
          <p:spPr bwMode="auto">
            <a:xfrm>
              <a:off x="3524" y="1686"/>
              <a:ext cx="67" cy="20"/>
            </a:xfrm>
            <a:custGeom>
              <a:avLst/>
              <a:gdLst/>
              <a:ahLst/>
              <a:cxnLst>
                <a:cxn ang="0">
                  <a:pos x="57" y="17"/>
                </a:cxn>
                <a:cxn ang="0">
                  <a:pos x="57" y="4"/>
                </a:cxn>
                <a:cxn ang="0">
                  <a:pos x="51" y="4"/>
                </a:cxn>
                <a:cxn ang="0">
                  <a:pos x="45" y="3"/>
                </a:cxn>
                <a:cxn ang="0">
                  <a:pos x="37" y="3"/>
                </a:cxn>
                <a:cxn ang="0">
                  <a:pos x="31" y="2"/>
                </a:cxn>
                <a:cxn ang="0">
                  <a:pos x="23" y="0"/>
                </a:cxn>
                <a:cxn ang="0">
                  <a:pos x="15" y="0"/>
                </a:cxn>
                <a:cxn ang="0">
                  <a:pos x="7" y="1"/>
                </a:cxn>
                <a:cxn ang="0">
                  <a:pos x="0" y="2"/>
                </a:cxn>
                <a:cxn ang="0">
                  <a:pos x="11" y="17"/>
                </a:cxn>
                <a:cxn ang="0">
                  <a:pos x="16" y="15"/>
                </a:cxn>
                <a:cxn ang="0">
                  <a:pos x="21" y="16"/>
                </a:cxn>
                <a:cxn ang="0">
                  <a:pos x="27" y="16"/>
                </a:cxn>
                <a:cxn ang="0">
                  <a:pos x="34" y="17"/>
                </a:cxn>
                <a:cxn ang="0">
                  <a:pos x="41" y="18"/>
                </a:cxn>
                <a:cxn ang="0">
                  <a:pos x="49" y="19"/>
                </a:cxn>
                <a:cxn ang="0">
                  <a:pos x="57" y="20"/>
                </a:cxn>
                <a:cxn ang="0">
                  <a:pos x="65" y="19"/>
                </a:cxn>
                <a:cxn ang="0">
                  <a:pos x="65" y="6"/>
                </a:cxn>
                <a:cxn ang="0">
                  <a:pos x="57" y="17"/>
                </a:cxn>
              </a:cxnLst>
              <a:rect l="0" t="0" r="r" b="b"/>
              <a:pathLst>
                <a:path w="66" h="21">
                  <a:moveTo>
                    <a:pt x="57" y="17"/>
                  </a:moveTo>
                  <a:lnTo>
                    <a:pt x="57" y="4"/>
                  </a:lnTo>
                  <a:lnTo>
                    <a:pt x="51" y="4"/>
                  </a:lnTo>
                  <a:lnTo>
                    <a:pt x="45" y="3"/>
                  </a:lnTo>
                  <a:lnTo>
                    <a:pt x="37" y="3"/>
                  </a:lnTo>
                  <a:lnTo>
                    <a:pt x="31" y="2"/>
                  </a:lnTo>
                  <a:lnTo>
                    <a:pt x="23" y="0"/>
                  </a:lnTo>
                  <a:lnTo>
                    <a:pt x="15" y="0"/>
                  </a:lnTo>
                  <a:lnTo>
                    <a:pt x="7" y="1"/>
                  </a:lnTo>
                  <a:lnTo>
                    <a:pt x="0" y="2"/>
                  </a:lnTo>
                  <a:lnTo>
                    <a:pt x="11" y="17"/>
                  </a:lnTo>
                  <a:lnTo>
                    <a:pt x="16" y="15"/>
                  </a:lnTo>
                  <a:lnTo>
                    <a:pt x="21" y="16"/>
                  </a:lnTo>
                  <a:lnTo>
                    <a:pt x="27" y="16"/>
                  </a:lnTo>
                  <a:lnTo>
                    <a:pt x="34" y="17"/>
                  </a:lnTo>
                  <a:lnTo>
                    <a:pt x="41" y="18"/>
                  </a:lnTo>
                  <a:lnTo>
                    <a:pt x="49" y="19"/>
                  </a:lnTo>
                  <a:lnTo>
                    <a:pt x="57" y="20"/>
                  </a:lnTo>
                  <a:lnTo>
                    <a:pt x="65" y="19"/>
                  </a:lnTo>
                  <a:lnTo>
                    <a:pt x="65" y="6"/>
                  </a:lnTo>
                  <a:lnTo>
                    <a:pt x="57" y="17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207" name="Freeform 204"/>
            <p:cNvSpPr>
              <a:spLocks/>
            </p:cNvSpPr>
            <p:nvPr/>
          </p:nvSpPr>
          <p:spPr bwMode="auto">
            <a:xfrm>
              <a:off x="3548" y="1661"/>
              <a:ext cx="43" cy="41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13"/>
                </a:cxn>
                <a:cxn ang="0">
                  <a:pos x="5" y="17"/>
                </a:cxn>
                <a:cxn ang="0">
                  <a:pos x="10" y="21"/>
                </a:cxn>
                <a:cxn ang="0">
                  <a:pos x="15" y="26"/>
                </a:cxn>
                <a:cxn ang="0">
                  <a:pos x="19" y="29"/>
                </a:cxn>
                <a:cxn ang="0">
                  <a:pos x="22" y="32"/>
                </a:cxn>
                <a:cxn ang="0">
                  <a:pos x="26" y="35"/>
                </a:cxn>
                <a:cxn ang="0">
                  <a:pos x="30" y="39"/>
                </a:cxn>
                <a:cxn ang="0">
                  <a:pos x="34" y="42"/>
                </a:cxn>
                <a:cxn ang="0">
                  <a:pos x="42" y="31"/>
                </a:cxn>
                <a:cxn ang="0">
                  <a:pos x="38" y="28"/>
                </a:cxn>
                <a:cxn ang="0">
                  <a:pos x="34" y="25"/>
                </a:cxn>
                <a:cxn ang="0">
                  <a:pos x="30" y="21"/>
                </a:cxn>
                <a:cxn ang="0">
                  <a:pos x="26" y="18"/>
                </a:cxn>
                <a:cxn ang="0">
                  <a:pos x="22" y="15"/>
                </a:cxn>
                <a:cxn ang="0">
                  <a:pos x="19" y="12"/>
                </a:cxn>
                <a:cxn ang="0">
                  <a:pos x="14" y="7"/>
                </a:cxn>
                <a:cxn ang="0">
                  <a:pos x="9" y="3"/>
                </a:cxn>
                <a:cxn ang="0">
                  <a:pos x="6" y="15"/>
                </a:cxn>
                <a:cxn ang="0">
                  <a:pos x="2" y="0"/>
                </a:cxn>
              </a:cxnLst>
              <a:rect l="0" t="0" r="r" b="b"/>
              <a:pathLst>
                <a:path w="43" h="43">
                  <a:moveTo>
                    <a:pt x="2" y="0"/>
                  </a:moveTo>
                  <a:lnTo>
                    <a:pt x="0" y="13"/>
                  </a:lnTo>
                  <a:lnTo>
                    <a:pt x="5" y="17"/>
                  </a:lnTo>
                  <a:lnTo>
                    <a:pt x="10" y="21"/>
                  </a:lnTo>
                  <a:lnTo>
                    <a:pt x="15" y="26"/>
                  </a:lnTo>
                  <a:lnTo>
                    <a:pt x="19" y="29"/>
                  </a:lnTo>
                  <a:lnTo>
                    <a:pt x="22" y="32"/>
                  </a:lnTo>
                  <a:lnTo>
                    <a:pt x="26" y="35"/>
                  </a:lnTo>
                  <a:lnTo>
                    <a:pt x="30" y="39"/>
                  </a:lnTo>
                  <a:lnTo>
                    <a:pt x="34" y="42"/>
                  </a:lnTo>
                  <a:lnTo>
                    <a:pt x="42" y="31"/>
                  </a:lnTo>
                  <a:lnTo>
                    <a:pt x="38" y="28"/>
                  </a:lnTo>
                  <a:lnTo>
                    <a:pt x="34" y="25"/>
                  </a:lnTo>
                  <a:lnTo>
                    <a:pt x="30" y="21"/>
                  </a:lnTo>
                  <a:lnTo>
                    <a:pt x="26" y="18"/>
                  </a:lnTo>
                  <a:lnTo>
                    <a:pt x="22" y="15"/>
                  </a:lnTo>
                  <a:lnTo>
                    <a:pt x="19" y="12"/>
                  </a:lnTo>
                  <a:lnTo>
                    <a:pt x="14" y="7"/>
                  </a:lnTo>
                  <a:lnTo>
                    <a:pt x="9" y="3"/>
                  </a:lnTo>
                  <a:lnTo>
                    <a:pt x="6" y="15"/>
                  </a:lnTo>
                  <a:lnTo>
                    <a:pt x="2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208" name="Freeform 205"/>
            <p:cNvSpPr>
              <a:spLocks/>
            </p:cNvSpPr>
            <p:nvPr/>
          </p:nvSpPr>
          <p:spPr bwMode="auto">
            <a:xfrm>
              <a:off x="3550" y="1661"/>
              <a:ext cx="69" cy="23"/>
            </a:xfrm>
            <a:custGeom>
              <a:avLst/>
              <a:gdLst/>
              <a:ahLst/>
              <a:cxnLst>
                <a:cxn ang="0">
                  <a:pos x="57" y="8"/>
                </a:cxn>
                <a:cxn ang="0">
                  <a:pos x="60" y="7"/>
                </a:cxn>
                <a:cxn ang="0">
                  <a:pos x="56" y="7"/>
                </a:cxn>
                <a:cxn ang="0">
                  <a:pos x="53" y="6"/>
                </a:cxn>
                <a:cxn ang="0">
                  <a:pos x="49" y="5"/>
                </a:cxn>
                <a:cxn ang="0">
                  <a:pos x="45" y="5"/>
                </a:cxn>
                <a:cxn ang="0">
                  <a:pos x="41" y="4"/>
                </a:cxn>
                <a:cxn ang="0">
                  <a:pos x="37" y="4"/>
                </a:cxn>
                <a:cxn ang="0">
                  <a:pos x="34" y="4"/>
                </a:cxn>
                <a:cxn ang="0">
                  <a:pos x="30" y="4"/>
                </a:cxn>
                <a:cxn ang="0">
                  <a:pos x="26" y="4"/>
                </a:cxn>
                <a:cxn ang="0">
                  <a:pos x="22" y="3"/>
                </a:cxn>
                <a:cxn ang="0">
                  <a:pos x="19" y="3"/>
                </a:cxn>
                <a:cxn ang="0">
                  <a:pos x="14" y="2"/>
                </a:cxn>
                <a:cxn ang="0">
                  <a:pos x="11" y="2"/>
                </a:cxn>
                <a:cxn ang="0">
                  <a:pos x="7" y="1"/>
                </a:cxn>
                <a:cxn ang="0">
                  <a:pos x="4" y="1"/>
                </a:cxn>
                <a:cxn ang="0">
                  <a:pos x="0" y="0"/>
                </a:cxn>
                <a:cxn ang="0">
                  <a:pos x="4" y="15"/>
                </a:cxn>
                <a:cxn ang="0">
                  <a:pos x="8" y="16"/>
                </a:cxn>
                <a:cxn ang="0">
                  <a:pos x="12" y="17"/>
                </a:cxn>
                <a:cxn ang="0">
                  <a:pos x="15" y="17"/>
                </a:cxn>
                <a:cxn ang="0">
                  <a:pos x="19" y="18"/>
                </a:cxn>
                <a:cxn ang="0">
                  <a:pos x="22" y="18"/>
                </a:cxn>
                <a:cxn ang="0">
                  <a:pos x="26" y="19"/>
                </a:cxn>
                <a:cxn ang="0">
                  <a:pos x="30" y="19"/>
                </a:cxn>
                <a:cxn ang="0">
                  <a:pos x="33" y="20"/>
                </a:cxn>
                <a:cxn ang="0">
                  <a:pos x="37" y="19"/>
                </a:cxn>
                <a:cxn ang="0">
                  <a:pos x="41" y="20"/>
                </a:cxn>
                <a:cxn ang="0">
                  <a:pos x="45" y="20"/>
                </a:cxn>
                <a:cxn ang="0">
                  <a:pos x="49" y="20"/>
                </a:cxn>
                <a:cxn ang="0">
                  <a:pos x="53" y="21"/>
                </a:cxn>
                <a:cxn ang="0">
                  <a:pos x="57" y="21"/>
                </a:cxn>
                <a:cxn ang="0">
                  <a:pos x="61" y="22"/>
                </a:cxn>
                <a:cxn ang="0">
                  <a:pos x="64" y="23"/>
                </a:cxn>
                <a:cxn ang="0">
                  <a:pos x="66" y="23"/>
                </a:cxn>
                <a:cxn ang="0">
                  <a:pos x="57" y="8"/>
                </a:cxn>
              </a:cxnLst>
              <a:rect l="0" t="0" r="r" b="b"/>
              <a:pathLst>
                <a:path w="67" h="24">
                  <a:moveTo>
                    <a:pt x="57" y="8"/>
                  </a:moveTo>
                  <a:lnTo>
                    <a:pt x="60" y="7"/>
                  </a:lnTo>
                  <a:lnTo>
                    <a:pt x="56" y="7"/>
                  </a:lnTo>
                  <a:lnTo>
                    <a:pt x="53" y="6"/>
                  </a:lnTo>
                  <a:lnTo>
                    <a:pt x="49" y="5"/>
                  </a:lnTo>
                  <a:lnTo>
                    <a:pt x="45" y="5"/>
                  </a:lnTo>
                  <a:lnTo>
                    <a:pt x="41" y="4"/>
                  </a:lnTo>
                  <a:lnTo>
                    <a:pt x="37" y="4"/>
                  </a:lnTo>
                  <a:lnTo>
                    <a:pt x="34" y="4"/>
                  </a:lnTo>
                  <a:lnTo>
                    <a:pt x="30" y="4"/>
                  </a:lnTo>
                  <a:lnTo>
                    <a:pt x="26" y="4"/>
                  </a:lnTo>
                  <a:lnTo>
                    <a:pt x="22" y="3"/>
                  </a:lnTo>
                  <a:lnTo>
                    <a:pt x="19" y="3"/>
                  </a:lnTo>
                  <a:lnTo>
                    <a:pt x="14" y="2"/>
                  </a:lnTo>
                  <a:lnTo>
                    <a:pt x="11" y="2"/>
                  </a:lnTo>
                  <a:lnTo>
                    <a:pt x="7" y="1"/>
                  </a:lnTo>
                  <a:lnTo>
                    <a:pt x="4" y="1"/>
                  </a:lnTo>
                  <a:lnTo>
                    <a:pt x="0" y="0"/>
                  </a:lnTo>
                  <a:lnTo>
                    <a:pt x="4" y="15"/>
                  </a:lnTo>
                  <a:lnTo>
                    <a:pt x="8" y="16"/>
                  </a:lnTo>
                  <a:lnTo>
                    <a:pt x="12" y="17"/>
                  </a:lnTo>
                  <a:lnTo>
                    <a:pt x="15" y="17"/>
                  </a:lnTo>
                  <a:lnTo>
                    <a:pt x="19" y="18"/>
                  </a:lnTo>
                  <a:lnTo>
                    <a:pt x="22" y="18"/>
                  </a:lnTo>
                  <a:lnTo>
                    <a:pt x="26" y="19"/>
                  </a:lnTo>
                  <a:lnTo>
                    <a:pt x="30" y="19"/>
                  </a:lnTo>
                  <a:lnTo>
                    <a:pt x="33" y="20"/>
                  </a:lnTo>
                  <a:lnTo>
                    <a:pt x="37" y="19"/>
                  </a:lnTo>
                  <a:lnTo>
                    <a:pt x="41" y="20"/>
                  </a:lnTo>
                  <a:lnTo>
                    <a:pt x="45" y="20"/>
                  </a:lnTo>
                  <a:lnTo>
                    <a:pt x="49" y="20"/>
                  </a:lnTo>
                  <a:lnTo>
                    <a:pt x="53" y="21"/>
                  </a:lnTo>
                  <a:lnTo>
                    <a:pt x="57" y="21"/>
                  </a:lnTo>
                  <a:lnTo>
                    <a:pt x="61" y="22"/>
                  </a:lnTo>
                  <a:lnTo>
                    <a:pt x="64" y="23"/>
                  </a:lnTo>
                  <a:lnTo>
                    <a:pt x="66" y="23"/>
                  </a:lnTo>
                  <a:lnTo>
                    <a:pt x="57" y="8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209" name="Freeform 206"/>
            <p:cNvSpPr>
              <a:spLocks/>
            </p:cNvSpPr>
            <p:nvPr/>
          </p:nvSpPr>
          <p:spPr bwMode="auto">
            <a:xfrm>
              <a:off x="3606" y="1631"/>
              <a:ext cx="127" cy="52"/>
            </a:xfrm>
            <a:custGeom>
              <a:avLst/>
              <a:gdLst/>
              <a:ahLst/>
              <a:cxnLst>
                <a:cxn ang="0">
                  <a:pos x="124" y="7"/>
                </a:cxn>
                <a:cxn ang="0">
                  <a:pos x="112" y="0"/>
                </a:cxn>
                <a:cxn ang="0">
                  <a:pos x="105" y="2"/>
                </a:cxn>
                <a:cxn ang="0">
                  <a:pos x="98" y="4"/>
                </a:cxn>
                <a:cxn ang="0">
                  <a:pos x="91" y="7"/>
                </a:cxn>
                <a:cxn ang="0">
                  <a:pos x="84" y="10"/>
                </a:cxn>
                <a:cxn ang="0">
                  <a:pos x="77" y="11"/>
                </a:cxn>
                <a:cxn ang="0">
                  <a:pos x="70" y="14"/>
                </a:cxn>
                <a:cxn ang="0">
                  <a:pos x="64" y="18"/>
                </a:cxn>
                <a:cxn ang="0">
                  <a:pos x="57" y="20"/>
                </a:cxn>
                <a:cxn ang="0">
                  <a:pos x="50" y="23"/>
                </a:cxn>
                <a:cxn ang="0">
                  <a:pos x="43" y="25"/>
                </a:cxn>
                <a:cxn ang="0">
                  <a:pos x="37" y="26"/>
                </a:cxn>
                <a:cxn ang="0">
                  <a:pos x="29" y="28"/>
                </a:cxn>
                <a:cxn ang="0">
                  <a:pos x="22" y="31"/>
                </a:cxn>
                <a:cxn ang="0">
                  <a:pos x="15" y="34"/>
                </a:cxn>
                <a:cxn ang="0">
                  <a:pos x="7" y="34"/>
                </a:cxn>
                <a:cxn ang="0">
                  <a:pos x="0" y="37"/>
                </a:cxn>
                <a:cxn ang="0">
                  <a:pos x="9" y="52"/>
                </a:cxn>
                <a:cxn ang="0">
                  <a:pos x="17" y="50"/>
                </a:cxn>
                <a:cxn ang="0">
                  <a:pos x="25" y="49"/>
                </a:cxn>
                <a:cxn ang="0">
                  <a:pos x="32" y="47"/>
                </a:cxn>
                <a:cxn ang="0">
                  <a:pos x="40" y="44"/>
                </a:cxn>
                <a:cxn ang="0">
                  <a:pos x="47" y="42"/>
                </a:cxn>
                <a:cxn ang="0">
                  <a:pos x="54" y="40"/>
                </a:cxn>
                <a:cxn ang="0">
                  <a:pos x="61" y="37"/>
                </a:cxn>
                <a:cxn ang="0">
                  <a:pos x="68" y="34"/>
                </a:cxn>
                <a:cxn ang="0">
                  <a:pos x="75" y="33"/>
                </a:cxn>
                <a:cxn ang="0">
                  <a:pos x="81" y="29"/>
                </a:cxn>
                <a:cxn ang="0">
                  <a:pos x="88" y="27"/>
                </a:cxn>
                <a:cxn ang="0">
                  <a:pos x="95" y="24"/>
                </a:cxn>
                <a:cxn ang="0">
                  <a:pos x="101" y="21"/>
                </a:cxn>
                <a:cxn ang="0">
                  <a:pos x="108" y="19"/>
                </a:cxn>
                <a:cxn ang="0">
                  <a:pos x="115" y="17"/>
                </a:cxn>
                <a:cxn ang="0">
                  <a:pos x="122" y="15"/>
                </a:cxn>
                <a:cxn ang="0">
                  <a:pos x="109" y="7"/>
                </a:cxn>
                <a:cxn ang="0">
                  <a:pos x="124" y="7"/>
                </a:cxn>
              </a:cxnLst>
              <a:rect l="0" t="0" r="r" b="b"/>
              <a:pathLst>
                <a:path w="125" h="53">
                  <a:moveTo>
                    <a:pt x="124" y="7"/>
                  </a:moveTo>
                  <a:lnTo>
                    <a:pt x="112" y="0"/>
                  </a:lnTo>
                  <a:lnTo>
                    <a:pt x="105" y="2"/>
                  </a:lnTo>
                  <a:lnTo>
                    <a:pt x="98" y="4"/>
                  </a:lnTo>
                  <a:lnTo>
                    <a:pt x="91" y="7"/>
                  </a:lnTo>
                  <a:lnTo>
                    <a:pt x="84" y="10"/>
                  </a:lnTo>
                  <a:lnTo>
                    <a:pt x="77" y="11"/>
                  </a:lnTo>
                  <a:lnTo>
                    <a:pt x="70" y="14"/>
                  </a:lnTo>
                  <a:lnTo>
                    <a:pt x="64" y="18"/>
                  </a:lnTo>
                  <a:lnTo>
                    <a:pt x="57" y="20"/>
                  </a:lnTo>
                  <a:lnTo>
                    <a:pt x="50" y="23"/>
                  </a:lnTo>
                  <a:lnTo>
                    <a:pt x="43" y="25"/>
                  </a:lnTo>
                  <a:lnTo>
                    <a:pt x="37" y="26"/>
                  </a:lnTo>
                  <a:lnTo>
                    <a:pt x="29" y="28"/>
                  </a:lnTo>
                  <a:lnTo>
                    <a:pt x="22" y="31"/>
                  </a:lnTo>
                  <a:lnTo>
                    <a:pt x="15" y="34"/>
                  </a:lnTo>
                  <a:lnTo>
                    <a:pt x="7" y="34"/>
                  </a:lnTo>
                  <a:lnTo>
                    <a:pt x="0" y="37"/>
                  </a:lnTo>
                  <a:lnTo>
                    <a:pt x="9" y="52"/>
                  </a:lnTo>
                  <a:lnTo>
                    <a:pt x="17" y="50"/>
                  </a:lnTo>
                  <a:lnTo>
                    <a:pt x="25" y="49"/>
                  </a:lnTo>
                  <a:lnTo>
                    <a:pt x="32" y="47"/>
                  </a:lnTo>
                  <a:lnTo>
                    <a:pt x="40" y="44"/>
                  </a:lnTo>
                  <a:lnTo>
                    <a:pt x="47" y="42"/>
                  </a:lnTo>
                  <a:lnTo>
                    <a:pt x="54" y="40"/>
                  </a:lnTo>
                  <a:lnTo>
                    <a:pt x="61" y="37"/>
                  </a:lnTo>
                  <a:lnTo>
                    <a:pt x="68" y="34"/>
                  </a:lnTo>
                  <a:lnTo>
                    <a:pt x="75" y="33"/>
                  </a:lnTo>
                  <a:lnTo>
                    <a:pt x="81" y="29"/>
                  </a:lnTo>
                  <a:lnTo>
                    <a:pt x="88" y="27"/>
                  </a:lnTo>
                  <a:lnTo>
                    <a:pt x="95" y="24"/>
                  </a:lnTo>
                  <a:lnTo>
                    <a:pt x="101" y="21"/>
                  </a:lnTo>
                  <a:lnTo>
                    <a:pt x="108" y="19"/>
                  </a:lnTo>
                  <a:lnTo>
                    <a:pt x="115" y="17"/>
                  </a:lnTo>
                  <a:lnTo>
                    <a:pt x="122" y="15"/>
                  </a:lnTo>
                  <a:lnTo>
                    <a:pt x="109" y="7"/>
                  </a:lnTo>
                  <a:lnTo>
                    <a:pt x="124" y="7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210" name="Freeform 207"/>
            <p:cNvSpPr>
              <a:spLocks/>
            </p:cNvSpPr>
            <p:nvPr/>
          </p:nvSpPr>
          <p:spPr bwMode="auto">
            <a:xfrm>
              <a:off x="3668" y="1577"/>
              <a:ext cx="19" cy="18"/>
            </a:xfrm>
            <a:custGeom>
              <a:avLst/>
              <a:gdLst/>
              <a:ahLst/>
              <a:cxnLst>
                <a:cxn ang="0">
                  <a:pos x="17" y="16"/>
                </a:cxn>
                <a:cxn ang="0">
                  <a:pos x="18" y="12"/>
                </a:cxn>
                <a:cxn ang="0">
                  <a:pos x="17" y="7"/>
                </a:cxn>
                <a:cxn ang="0">
                  <a:pos x="16" y="4"/>
                </a:cxn>
                <a:cxn ang="0">
                  <a:pos x="13" y="1"/>
                </a:cxn>
                <a:cxn ang="0">
                  <a:pos x="10" y="0"/>
                </a:cxn>
                <a:cxn ang="0">
                  <a:pos x="6" y="1"/>
                </a:cxn>
                <a:cxn ang="0">
                  <a:pos x="3" y="3"/>
                </a:cxn>
                <a:cxn ang="0">
                  <a:pos x="0" y="8"/>
                </a:cxn>
                <a:cxn ang="0">
                  <a:pos x="17" y="16"/>
                </a:cxn>
              </a:cxnLst>
              <a:rect l="0" t="0" r="r" b="b"/>
              <a:pathLst>
                <a:path w="19" h="17">
                  <a:moveTo>
                    <a:pt x="17" y="16"/>
                  </a:moveTo>
                  <a:lnTo>
                    <a:pt x="18" y="12"/>
                  </a:lnTo>
                  <a:lnTo>
                    <a:pt x="17" y="7"/>
                  </a:lnTo>
                  <a:lnTo>
                    <a:pt x="16" y="4"/>
                  </a:lnTo>
                  <a:lnTo>
                    <a:pt x="13" y="1"/>
                  </a:lnTo>
                  <a:lnTo>
                    <a:pt x="10" y="0"/>
                  </a:lnTo>
                  <a:lnTo>
                    <a:pt x="6" y="1"/>
                  </a:lnTo>
                  <a:lnTo>
                    <a:pt x="3" y="3"/>
                  </a:lnTo>
                  <a:lnTo>
                    <a:pt x="0" y="8"/>
                  </a:lnTo>
                  <a:lnTo>
                    <a:pt x="17" y="16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211" name="Freeform 208"/>
            <p:cNvSpPr>
              <a:spLocks/>
            </p:cNvSpPr>
            <p:nvPr/>
          </p:nvSpPr>
          <p:spPr bwMode="auto">
            <a:xfrm>
              <a:off x="3645" y="1579"/>
              <a:ext cx="45" cy="45"/>
            </a:xfrm>
            <a:custGeom>
              <a:avLst/>
              <a:gdLst/>
              <a:ahLst/>
              <a:cxnLst>
                <a:cxn ang="0">
                  <a:pos x="10" y="44"/>
                </a:cxn>
                <a:cxn ang="0">
                  <a:pos x="17" y="41"/>
                </a:cxn>
                <a:cxn ang="0">
                  <a:pos x="22" y="37"/>
                </a:cxn>
                <a:cxn ang="0">
                  <a:pos x="28" y="34"/>
                </a:cxn>
                <a:cxn ang="0">
                  <a:pos x="31" y="30"/>
                </a:cxn>
                <a:cxn ang="0">
                  <a:pos x="35" y="26"/>
                </a:cxn>
                <a:cxn ang="0">
                  <a:pos x="39" y="20"/>
                </a:cxn>
                <a:cxn ang="0">
                  <a:pos x="41" y="15"/>
                </a:cxn>
                <a:cxn ang="0">
                  <a:pos x="44" y="10"/>
                </a:cxn>
                <a:cxn ang="0">
                  <a:pos x="27" y="0"/>
                </a:cxn>
                <a:cxn ang="0">
                  <a:pos x="25" y="4"/>
                </a:cxn>
                <a:cxn ang="0">
                  <a:pos x="22" y="10"/>
                </a:cxn>
                <a:cxn ang="0">
                  <a:pos x="20" y="14"/>
                </a:cxn>
                <a:cxn ang="0">
                  <a:pos x="17" y="18"/>
                </a:cxn>
                <a:cxn ang="0">
                  <a:pos x="14" y="20"/>
                </a:cxn>
                <a:cxn ang="0">
                  <a:pos x="10" y="24"/>
                </a:cxn>
                <a:cxn ang="0">
                  <a:pos x="5" y="27"/>
                </a:cxn>
                <a:cxn ang="0">
                  <a:pos x="0" y="29"/>
                </a:cxn>
                <a:cxn ang="0">
                  <a:pos x="10" y="44"/>
                </a:cxn>
              </a:cxnLst>
              <a:rect l="0" t="0" r="r" b="b"/>
              <a:pathLst>
                <a:path w="45" h="45">
                  <a:moveTo>
                    <a:pt x="10" y="44"/>
                  </a:moveTo>
                  <a:lnTo>
                    <a:pt x="17" y="41"/>
                  </a:lnTo>
                  <a:lnTo>
                    <a:pt x="22" y="37"/>
                  </a:lnTo>
                  <a:lnTo>
                    <a:pt x="28" y="34"/>
                  </a:lnTo>
                  <a:lnTo>
                    <a:pt x="31" y="30"/>
                  </a:lnTo>
                  <a:lnTo>
                    <a:pt x="35" y="26"/>
                  </a:lnTo>
                  <a:lnTo>
                    <a:pt x="39" y="20"/>
                  </a:lnTo>
                  <a:lnTo>
                    <a:pt x="41" y="15"/>
                  </a:lnTo>
                  <a:lnTo>
                    <a:pt x="44" y="10"/>
                  </a:lnTo>
                  <a:lnTo>
                    <a:pt x="27" y="0"/>
                  </a:lnTo>
                  <a:lnTo>
                    <a:pt x="25" y="4"/>
                  </a:lnTo>
                  <a:lnTo>
                    <a:pt x="22" y="10"/>
                  </a:lnTo>
                  <a:lnTo>
                    <a:pt x="20" y="14"/>
                  </a:lnTo>
                  <a:lnTo>
                    <a:pt x="17" y="18"/>
                  </a:lnTo>
                  <a:lnTo>
                    <a:pt x="14" y="20"/>
                  </a:lnTo>
                  <a:lnTo>
                    <a:pt x="10" y="24"/>
                  </a:lnTo>
                  <a:lnTo>
                    <a:pt x="5" y="27"/>
                  </a:lnTo>
                  <a:lnTo>
                    <a:pt x="0" y="29"/>
                  </a:lnTo>
                  <a:lnTo>
                    <a:pt x="10" y="44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212" name="Freeform 209"/>
            <p:cNvSpPr>
              <a:spLocks/>
            </p:cNvSpPr>
            <p:nvPr/>
          </p:nvSpPr>
          <p:spPr bwMode="auto">
            <a:xfrm>
              <a:off x="3520" y="1609"/>
              <a:ext cx="135" cy="43"/>
            </a:xfrm>
            <a:custGeom>
              <a:avLst/>
              <a:gdLst/>
              <a:ahLst/>
              <a:cxnLst>
                <a:cxn ang="0">
                  <a:pos x="10" y="41"/>
                </a:cxn>
                <a:cxn ang="0">
                  <a:pos x="18" y="39"/>
                </a:cxn>
                <a:cxn ang="0">
                  <a:pos x="25" y="38"/>
                </a:cxn>
                <a:cxn ang="0">
                  <a:pos x="32" y="36"/>
                </a:cxn>
                <a:cxn ang="0">
                  <a:pos x="40" y="34"/>
                </a:cxn>
                <a:cxn ang="0">
                  <a:pos x="48" y="32"/>
                </a:cxn>
                <a:cxn ang="0">
                  <a:pos x="56" y="31"/>
                </a:cxn>
                <a:cxn ang="0">
                  <a:pos x="64" y="30"/>
                </a:cxn>
                <a:cxn ang="0">
                  <a:pos x="72" y="29"/>
                </a:cxn>
                <a:cxn ang="0">
                  <a:pos x="81" y="27"/>
                </a:cxn>
                <a:cxn ang="0">
                  <a:pos x="89" y="26"/>
                </a:cxn>
                <a:cxn ang="0">
                  <a:pos x="97" y="24"/>
                </a:cxn>
                <a:cxn ang="0">
                  <a:pos x="105" y="23"/>
                </a:cxn>
                <a:cxn ang="0">
                  <a:pos x="113" y="21"/>
                </a:cxn>
                <a:cxn ang="0">
                  <a:pos x="120" y="19"/>
                </a:cxn>
                <a:cxn ang="0">
                  <a:pos x="128" y="17"/>
                </a:cxn>
                <a:cxn ang="0">
                  <a:pos x="136" y="15"/>
                </a:cxn>
                <a:cxn ang="0">
                  <a:pos x="126" y="0"/>
                </a:cxn>
                <a:cxn ang="0">
                  <a:pos x="118" y="2"/>
                </a:cxn>
                <a:cxn ang="0">
                  <a:pos x="112" y="4"/>
                </a:cxn>
                <a:cxn ang="0">
                  <a:pos x="104" y="6"/>
                </a:cxn>
                <a:cxn ang="0">
                  <a:pos x="97" y="8"/>
                </a:cxn>
                <a:cxn ang="0">
                  <a:pos x="88" y="9"/>
                </a:cxn>
                <a:cxn ang="0">
                  <a:pos x="81" y="11"/>
                </a:cxn>
                <a:cxn ang="0">
                  <a:pos x="73" y="11"/>
                </a:cxn>
                <a:cxn ang="0">
                  <a:pos x="64" y="13"/>
                </a:cxn>
                <a:cxn ang="0">
                  <a:pos x="56" y="15"/>
                </a:cxn>
                <a:cxn ang="0">
                  <a:pos x="48" y="17"/>
                </a:cxn>
                <a:cxn ang="0">
                  <a:pos x="40" y="17"/>
                </a:cxn>
                <a:cxn ang="0">
                  <a:pos x="32" y="18"/>
                </a:cxn>
                <a:cxn ang="0">
                  <a:pos x="23" y="20"/>
                </a:cxn>
                <a:cxn ang="0">
                  <a:pos x="16" y="22"/>
                </a:cxn>
                <a:cxn ang="0">
                  <a:pos x="7" y="24"/>
                </a:cxn>
                <a:cxn ang="0">
                  <a:pos x="0" y="26"/>
                </a:cxn>
                <a:cxn ang="0">
                  <a:pos x="10" y="41"/>
                </a:cxn>
              </a:cxnLst>
              <a:rect l="0" t="0" r="r" b="b"/>
              <a:pathLst>
                <a:path w="137" h="42">
                  <a:moveTo>
                    <a:pt x="10" y="41"/>
                  </a:moveTo>
                  <a:lnTo>
                    <a:pt x="18" y="39"/>
                  </a:lnTo>
                  <a:lnTo>
                    <a:pt x="25" y="38"/>
                  </a:lnTo>
                  <a:lnTo>
                    <a:pt x="32" y="36"/>
                  </a:lnTo>
                  <a:lnTo>
                    <a:pt x="40" y="34"/>
                  </a:lnTo>
                  <a:lnTo>
                    <a:pt x="48" y="32"/>
                  </a:lnTo>
                  <a:lnTo>
                    <a:pt x="56" y="31"/>
                  </a:lnTo>
                  <a:lnTo>
                    <a:pt x="64" y="30"/>
                  </a:lnTo>
                  <a:lnTo>
                    <a:pt x="72" y="29"/>
                  </a:lnTo>
                  <a:lnTo>
                    <a:pt x="81" y="27"/>
                  </a:lnTo>
                  <a:lnTo>
                    <a:pt x="89" y="26"/>
                  </a:lnTo>
                  <a:lnTo>
                    <a:pt x="97" y="24"/>
                  </a:lnTo>
                  <a:lnTo>
                    <a:pt x="105" y="23"/>
                  </a:lnTo>
                  <a:lnTo>
                    <a:pt x="113" y="21"/>
                  </a:lnTo>
                  <a:lnTo>
                    <a:pt x="120" y="19"/>
                  </a:lnTo>
                  <a:lnTo>
                    <a:pt x="128" y="17"/>
                  </a:lnTo>
                  <a:lnTo>
                    <a:pt x="136" y="15"/>
                  </a:lnTo>
                  <a:lnTo>
                    <a:pt x="126" y="0"/>
                  </a:lnTo>
                  <a:lnTo>
                    <a:pt x="118" y="2"/>
                  </a:lnTo>
                  <a:lnTo>
                    <a:pt x="112" y="4"/>
                  </a:lnTo>
                  <a:lnTo>
                    <a:pt x="104" y="6"/>
                  </a:lnTo>
                  <a:lnTo>
                    <a:pt x="97" y="8"/>
                  </a:lnTo>
                  <a:lnTo>
                    <a:pt x="88" y="9"/>
                  </a:lnTo>
                  <a:lnTo>
                    <a:pt x="81" y="11"/>
                  </a:lnTo>
                  <a:lnTo>
                    <a:pt x="73" y="11"/>
                  </a:lnTo>
                  <a:lnTo>
                    <a:pt x="64" y="13"/>
                  </a:lnTo>
                  <a:lnTo>
                    <a:pt x="56" y="15"/>
                  </a:lnTo>
                  <a:lnTo>
                    <a:pt x="48" y="17"/>
                  </a:lnTo>
                  <a:lnTo>
                    <a:pt x="40" y="17"/>
                  </a:lnTo>
                  <a:lnTo>
                    <a:pt x="32" y="18"/>
                  </a:lnTo>
                  <a:lnTo>
                    <a:pt x="23" y="20"/>
                  </a:lnTo>
                  <a:lnTo>
                    <a:pt x="16" y="22"/>
                  </a:lnTo>
                  <a:lnTo>
                    <a:pt x="7" y="24"/>
                  </a:lnTo>
                  <a:lnTo>
                    <a:pt x="0" y="26"/>
                  </a:lnTo>
                  <a:lnTo>
                    <a:pt x="10" y="41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213" name="Freeform 210"/>
            <p:cNvSpPr>
              <a:spLocks/>
            </p:cNvSpPr>
            <p:nvPr/>
          </p:nvSpPr>
          <p:spPr bwMode="auto">
            <a:xfrm>
              <a:off x="3395" y="1636"/>
              <a:ext cx="135" cy="75"/>
            </a:xfrm>
            <a:custGeom>
              <a:avLst/>
              <a:gdLst/>
              <a:ahLst/>
              <a:cxnLst>
                <a:cxn ang="0">
                  <a:pos x="11" y="73"/>
                </a:cxn>
                <a:cxn ang="0">
                  <a:pos x="19" y="69"/>
                </a:cxn>
                <a:cxn ang="0">
                  <a:pos x="27" y="65"/>
                </a:cxn>
                <a:cxn ang="0">
                  <a:pos x="35" y="61"/>
                </a:cxn>
                <a:cxn ang="0">
                  <a:pos x="42" y="58"/>
                </a:cxn>
                <a:cxn ang="0">
                  <a:pos x="50" y="53"/>
                </a:cxn>
                <a:cxn ang="0">
                  <a:pos x="58" y="50"/>
                </a:cxn>
                <a:cxn ang="0">
                  <a:pos x="64" y="46"/>
                </a:cxn>
                <a:cxn ang="0">
                  <a:pos x="72" y="42"/>
                </a:cxn>
                <a:cxn ang="0">
                  <a:pos x="79" y="39"/>
                </a:cxn>
                <a:cxn ang="0">
                  <a:pos x="87" y="35"/>
                </a:cxn>
                <a:cxn ang="0">
                  <a:pos x="95" y="31"/>
                </a:cxn>
                <a:cxn ang="0">
                  <a:pos x="103" y="28"/>
                </a:cxn>
                <a:cxn ang="0">
                  <a:pos x="111" y="25"/>
                </a:cxn>
                <a:cxn ang="0">
                  <a:pos x="118" y="21"/>
                </a:cxn>
                <a:cxn ang="0">
                  <a:pos x="127" y="18"/>
                </a:cxn>
                <a:cxn ang="0">
                  <a:pos x="134" y="15"/>
                </a:cxn>
                <a:cxn ang="0">
                  <a:pos x="124" y="0"/>
                </a:cxn>
                <a:cxn ang="0">
                  <a:pos x="116" y="4"/>
                </a:cxn>
                <a:cxn ang="0">
                  <a:pos x="107" y="6"/>
                </a:cxn>
                <a:cxn ang="0">
                  <a:pos x="100" y="10"/>
                </a:cxn>
                <a:cxn ang="0">
                  <a:pos x="91" y="13"/>
                </a:cxn>
                <a:cxn ang="0">
                  <a:pos x="83" y="17"/>
                </a:cxn>
                <a:cxn ang="0">
                  <a:pos x="76" y="21"/>
                </a:cxn>
                <a:cxn ang="0">
                  <a:pos x="68" y="24"/>
                </a:cxn>
                <a:cxn ang="0">
                  <a:pos x="61" y="28"/>
                </a:cxn>
                <a:cxn ang="0">
                  <a:pos x="53" y="31"/>
                </a:cxn>
                <a:cxn ang="0">
                  <a:pos x="46" y="36"/>
                </a:cxn>
                <a:cxn ang="0">
                  <a:pos x="38" y="39"/>
                </a:cxn>
                <a:cxn ang="0">
                  <a:pos x="30" y="43"/>
                </a:cxn>
                <a:cxn ang="0">
                  <a:pos x="23" y="47"/>
                </a:cxn>
                <a:cxn ang="0">
                  <a:pos x="15" y="50"/>
                </a:cxn>
                <a:cxn ang="0">
                  <a:pos x="7" y="54"/>
                </a:cxn>
                <a:cxn ang="0">
                  <a:pos x="0" y="58"/>
                </a:cxn>
                <a:cxn ang="0">
                  <a:pos x="11" y="73"/>
                </a:cxn>
              </a:cxnLst>
              <a:rect l="0" t="0" r="r" b="b"/>
              <a:pathLst>
                <a:path w="135" h="74">
                  <a:moveTo>
                    <a:pt x="11" y="73"/>
                  </a:moveTo>
                  <a:lnTo>
                    <a:pt x="19" y="69"/>
                  </a:lnTo>
                  <a:lnTo>
                    <a:pt x="27" y="65"/>
                  </a:lnTo>
                  <a:lnTo>
                    <a:pt x="35" y="61"/>
                  </a:lnTo>
                  <a:lnTo>
                    <a:pt x="42" y="58"/>
                  </a:lnTo>
                  <a:lnTo>
                    <a:pt x="50" y="53"/>
                  </a:lnTo>
                  <a:lnTo>
                    <a:pt x="58" y="50"/>
                  </a:lnTo>
                  <a:lnTo>
                    <a:pt x="64" y="46"/>
                  </a:lnTo>
                  <a:lnTo>
                    <a:pt x="72" y="42"/>
                  </a:lnTo>
                  <a:lnTo>
                    <a:pt x="79" y="39"/>
                  </a:lnTo>
                  <a:lnTo>
                    <a:pt x="87" y="35"/>
                  </a:lnTo>
                  <a:lnTo>
                    <a:pt x="95" y="31"/>
                  </a:lnTo>
                  <a:lnTo>
                    <a:pt x="103" y="28"/>
                  </a:lnTo>
                  <a:lnTo>
                    <a:pt x="111" y="25"/>
                  </a:lnTo>
                  <a:lnTo>
                    <a:pt x="118" y="21"/>
                  </a:lnTo>
                  <a:lnTo>
                    <a:pt x="127" y="18"/>
                  </a:lnTo>
                  <a:lnTo>
                    <a:pt x="134" y="15"/>
                  </a:lnTo>
                  <a:lnTo>
                    <a:pt x="124" y="0"/>
                  </a:lnTo>
                  <a:lnTo>
                    <a:pt x="116" y="4"/>
                  </a:lnTo>
                  <a:lnTo>
                    <a:pt x="107" y="6"/>
                  </a:lnTo>
                  <a:lnTo>
                    <a:pt x="100" y="10"/>
                  </a:lnTo>
                  <a:lnTo>
                    <a:pt x="91" y="13"/>
                  </a:lnTo>
                  <a:lnTo>
                    <a:pt x="83" y="17"/>
                  </a:lnTo>
                  <a:lnTo>
                    <a:pt x="76" y="21"/>
                  </a:lnTo>
                  <a:lnTo>
                    <a:pt x="68" y="24"/>
                  </a:lnTo>
                  <a:lnTo>
                    <a:pt x="61" y="28"/>
                  </a:lnTo>
                  <a:lnTo>
                    <a:pt x="53" y="31"/>
                  </a:lnTo>
                  <a:lnTo>
                    <a:pt x="46" y="36"/>
                  </a:lnTo>
                  <a:lnTo>
                    <a:pt x="38" y="39"/>
                  </a:lnTo>
                  <a:lnTo>
                    <a:pt x="30" y="43"/>
                  </a:lnTo>
                  <a:lnTo>
                    <a:pt x="23" y="47"/>
                  </a:lnTo>
                  <a:lnTo>
                    <a:pt x="15" y="50"/>
                  </a:lnTo>
                  <a:lnTo>
                    <a:pt x="7" y="54"/>
                  </a:lnTo>
                  <a:lnTo>
                    <a:pt x="0" y="58"/>
                  </a:lnTo>
                  <a:lnTo>
                    <a:pt x="11" y="73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214" name="Freeform 211"/>
            <p:cNvSpPr>
              <a:spLocks/>
            </p:cNvSpPr>
            <p:nvPr/>
          </p:nvSpPr>
          <p:spPr bwMode="auto">
            <a:xfrm>
              <a:off x="3391" y="1695"/>
              <a:ext cx="13" cy="18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2" y="3"/>
                </a:cxn>
                <a:cxn ang="0">
                  <a:pos x="0" y="7"/>
                </a:cxn>
                <a:cxn ang="0">
                  <a:pos x="0" y="9"/>
                </a:cxn>
                <a:cxn ang="0">
                  <a:pos x="2" y="14"/>
                </a:cxn>
                <a:cxn ang="0">
                  <a:pos x="4" y="16"/>
                </a:cxn>
                <a:cxn ang="0">
                  <a:pos x="7" y="17"/>
                </a:cxn>
                <a:cxn ang="0">
                  <a:pos x="10" y="18"/>
                </a:cxn>
                <a:cxn ang="0">
                  <a:pos x="13" y="17"/>
                </a:cxn>
                <a:cxn ang="0">
                  <a:pos x="4" y="0"/>
                </a:cxn>
              </a:cxnLst>
              <a:rect l="0" t="0" r="r" b="b"/>
              <a:pathLst>
                <a:path w="14" h="19">
                  <a:moveTo>
                    <a:pt x="4" y="0"/>
                  </a:moveTo>
                  <a:lnTo>
                    <a:pt x="2" y="3"/>
                  </a:lnTo>
                  <a:lnTo>
                    <a:pt x="0" y="7"/>
                  </a:lnTo>
                  <a:lnTo>
                    <a:pt x="0" y="9"/>
                  </a:lnTo>
                  <a:lnTo>
                    <a:pt x="2" y="14"/>
                  </a:lnTo>
                  <a:lnTo>
                    <a:pt x="4" y="16"/>
                  </a:lnTo>
                  <a:lnTo>
                    <a:pt x="7" y="17"/>
                  </a:lnTo>
                  <a:lnTo>
                    <a:pt x="10" y="18"/>
                  </a:lnTo>
                  <a:lnTo>
                    <a:pt x="13" y="17"/>
                  </a:lnTo>
                  <a:lnTo>
                    <a:pt x="4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215" name="Freeform 212"/>
            <p:cNvSpPr>
              <a:spLocks/>
            </p:cNvSpPr>
            <p:nvPr/>
          </p:nvSpPr>
          <p:spPr bwMode="auto">
            <a:xfrm>
              <a:off x="3546" y="1663"/>
              <a:ext cx="17" cy="18"/>
            </a:xfrm>
            <a:custGeom>
              <a:avLst/>
              <a:gdLst/>
              <a:ahLst/>
              <a:cxnLst>
                <a:cxn ang="0">
                  <a:pos x="15" y="18"/>
                </a:cxn>
                <a:cxn ang="0">
                  <a:pos x="17" y="12"/>
                </a:cxn>
                <a:cxn ang="0">
                  <a:pos x="17" y="9"/>
                </a:cxn>
                <a:cxn ang="0">
                  <a:pos x="16" y="4"/>
                </a:cxn>
                <a:cxn ang="0">
                  <a:pos x="14" y="2"/>
                </a:cxn>
                <a:cxn ang="0">
                  <a:pos x="11" y="1"/>
                </a:cxn>
                <a:cxn ang="0">
                  <a:pos x="7" y="0"/>
                </a:cxn>
                <a:cxn ang="0">
                  <a:pos x="3" y="2"/>
                </a:cxn>
                <a:cxn ang="0">
                  <a:pos x="0" y="4"/>
                </a:cxn>
                <a:cxn ang="0">
                  <a:pos x="15" y="18"/>
                </a:cxn>
              </a:cxnLst>
              <a:rect l="0" t="0" r="r" b="b"/>
              <a:pathLst>
                <a:path w="18" h="19">
                  <a:moveTo>
                    <a:pt x="15" y="18"/>
                  </a:moveTo>
                  <a:lnTo>
                    <a:pt x="17" y="12"/>
                  </a:lnTo>
                  <a:lnTo>
                    <a:pt x="17" y="9"/>
                  </a:lnTo>
                  <a:lnTo>
                    <a:pt x="16" y="4"/>
                  </a:lnTo>
                  <a:lnTo>
                    <a:pt x="14" y="2"/>
                  </a:lnTo>
                  <a:lnTo>
                    <a:pt x="11" y="1"/>
                  </a:lnTo>
                  <a:lnTo>
                    <a:pt x="7" y="0"/>
                  </a:lnTo>
                  <a:lnTo>
                    <a:pt x="3" y="2"/>
                  </a:lnTo>
                  <a:lnTo>
                    <a:pt x="0" y="4"/>
                  </a:lnTo>
                  <a:lnTo>
                    <a:pt x="15" y="18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216" name="Freeform 213"/>
            <p:cNvSpPr>
              <a:spLocks/>
            </p:cNvSpPr>
            <p:nvPr/>
          </p:nvSpPr>
          <p:spPr bwMode="auto">
            <a:xfrm>
              <a:off x="3520" y="1663"/>
              <a:ext cx="43" cy="48"/>
            </a:xfrm>
            <a:custGeom>
              <a:avLst/>
              <a:gdLst/>
              <a:ahLst/>
              <a:cxnLst>
                <a:cxn ang="0">
                  <a:pos x="10" y="47"/>
                </a:cxn>
                <a:cxn ang="0">
                  <a:pos x="17" y="44"/>
                </a:cxn>
                <a:cxn ang="0">
                  <a:pos x="22" y="40"/>
                </a:cxn>
                <a:cxn ang="0">
                  <a:pos x="27" y="36"/>
                </a:cxn>
                <a:cxn ang="0">
                  <a:pos x="30" y="30"/>
                </a:cxn>
                <a:cxn ang="0">
                  <a:pos x="32" y="26"/>
                </a:cxn>
                <a:cxn ang="0">
                  <a:pos x="35" y="20"/>
                </a:cxn>
                <a:cxn ang="0">
                  <a:pos x="39" y="16"/>
                </a:cxn>
                <a:cxn ang="0">
                  <a:pos x="41" y="12"/>
                </a:cxn>
                <a:cxn ang="0">
                  <a:pos x="26" y="0"/>
                </a:cxn>
                <a:cxn ang="0">
                  <a:pos x="23" y="4"/>
                </a:cxn>
                <a:cxn ang="0">
                  <a:pos x="20" y="10"/>
                </a:cxn>
                <a:cxn ang="0">
                  <a:pos x="17" y="15"/>
                </a:cxn>
                <a:cxn ang="0">
                  <a:pos x="14" y="20"/>
                </a:cxn>
                <a:cxn ang="0">
                  <a:pos x="11" y="24"/>
                </a:cxn>
                <a:cxn ang="0">
                  <a:pos x="9" y="28"/>
                </a:cxn>
                <a:cxn ang="0">
                  <a:pos x="5" y="30"/>
                </a:cxn>
                <a:cxn ang="0">
                  <a:pos x="0" y="32"/>
                </a:cxn>
                <a:cxn ang="0">
                  <a:pos x="10" y="47"/>
                </a:cxn>
              </a:cxnLst>
              <a:rect l="0" t="0" r="r" b="b"/>
              <a:pathLst>
                <a:path w="42" h="48">
                  <a:moveTo>
                    <a:pt x="10" y="47"/>
                  </a:moveTo>
                  <a:lnTo>
                    <a:pt x="17" y="44"/>
                  </a:lnTo>
                  <a:lnTo>
                    <a:pt x="22" y="40"/>
                  </a:lnTo>
                  <a:lnTo>
                    <a:pt x="27" y="36"/>
                  </a:lnTo>
                  <a:lnTo>
                    <a:pt x="30" y="30"/>
                  </a:lnTo>
                  <a:lnTo>
                    <a:pt x="32" y="26"/>
                  </a:lnTo>
                  <a:lnTo>
                    <a:pt x="35" y="20"/>
                  </a:lnTo>
                  <a:lnTo>
                    <a:pt x="39" y="16"/>
                  </a:lnTo>
                  <a:lnTo>
                    <a:pt x="41" y="12"/>
                  </a:lnTo>
                  <a:lnTo>
                    <a:pt x="26" y="0"/>
                  </a:lnTo>
                  <a:lnTo>
                    <a:pt x="23" y="4"/>
                  </a:lnTo>
                  <a:lnTo>
                    <a:pt x="20" y="10"/>
                  </a:lnTo>
                  <a:lnTo>
                    <a:pt x="17" y="15"/>
                  </a:lnTo>
                  <a:lnTo>
                    <a:pt x="14" y="20"/>
                  </a:lnTo>
                  <a:lnTo>
                    <a:pt x="11" y="24"/>
                  </a:lnTo>
                  <a:lnTo>
                    <a:pt x="9" y="28"/>
                  </a:lnTo>
                  <a:lnTo>
                    <a:pt x="5" y="30"/>
                  </a:lnTo>
                  <a:lnTo>
                    <a:pt x="0" y="32"/>
                  </a:lnTo>
                  <a:lnTo>
                    <a:pt x="10" y="47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217" name="Freeform 214"/>
            <p:cNvSpPr>
              <a:spLocks/>
            </p:cNvSpPr>
            <p:nvPr/>
          </p:nvSpPr>
          <p:spPr bwMode="auto">
            <a:xfrm>
              <a:off x="3412" y="1695"/>
              <a:ext cx="118" cy="23"/>
            </a:xfrm>
            <a:custGeom>
              <a:avLst/>
              <a:gdLst/>
              <a:ahLst/>
              <a:cxnLst>
                <a:cxn ang="0">
                  <a:pos x="7" y="23"/>
                </a:cxn>
                <a:cxn ang="0">
                  <a:pos x="13" y="22"/>
                </a:cxn>
                <a:cxn ang="0">
                  <a:pos x="21" y="22"/>
                </a:cxn>
                <a:cxn ang="0">
                  <a:pos x="28" y="22"/>
                </a:cxn>
                <a:cxn ang="0">
                  <a:pos x="35" y="22"/>
                </a:cxn>
                <a:cxn ang="0">
                  <a:pos x="42" y="22"/>
                </a:cxn>
                <a:cxn ang="0">
                  <a:pos x="49" y="22"/>
                </a:cxn>
                <a:cxn ang="0">
                  <a:pos x="56" y="22"/>
                </a:cxn>
                <a:cxn ang="0">
                  <a:pos x="63" y="22"/>
                </a:cxn>
                <a:cxn ang="0">
                  <a:pos x="71" y="22"/>
                </a:cxn>
                <a:cxn ang="0">
                  <a:pos x="77" y="21"/>
                </a:cxn>
                <a:cxn ang="0">
                  <a:pos x="84" y="20"/>
                </a:cxn>
                <a:cxn ang="0">
                  <a:pos x="91" y="20"/>
                </a:cxn>
                <a:cxn ang="0">
                  <a:pos x="99" y="20"/>
                </a:cxn>
                <a:cxn ang="0">
                  <a:pos x="106" y="18"/>
                </a:cxn>
                <a:cxn ang="0">
                  <a:pos x="112" y="17"/>
                </a:cxn>
                <a:cxn ang="0">
                  <a:pos x="118" y="15"/>
                </a:cxn>
                <a:cxn ang="0">
                  <a:pos x="108" y="0"/>
                </a:cxn>
                <a:cxn ang="0">
                  <a:pos x="102" y="1"/>
                </a:cxn>
                <a:cxn ang="0">
                  <a:pos x="96" y="2"/>
                </a:cxn>
                <a:cxn ang="0">
                  <a:pos x="90" y="4"/>
                </a:cxn>
                <a:cxn ang="0">
                  <a:pos x="84" y="4"/>
                </a:cxn>
                <a:cxn ang="0">
                  <a:pos x="77" y="5"/>
                </a:cxn>
                <a:cxn ang="0">
                  <a:pos x="70" y="6"/>
                </a:cxn>
                <a:cxn ang="0">
                  <a:pos x="64" y="6"/>
                </a:cxn>
                <a:cxn ang="0">
                  <a:pos x="57" y="7"/>
                </a:cxn>
                <a:cxn ang="0">
                  <a:pos x="50" y="6"/>
                </a:cxn>
                <a:cxn ang="0">
                  <a:pos x="43" y="6"/>
                </a:cxn>
                <a:cxn ang="0">
                  <a:pos x="35" y="6"/>
                </a:cxn>
                <a:cxn ang="0">
                  <a:pos x="28" y="6"/>
                </a:cxn>
                <a:cxn ang="0">
                  <a:pos x="20" y="6"/>
                </a:cxn>
                <a:cxn ang="0">
                  <a:pos x="14" y="7"/>
                </a:cxn>
                <a:cxn ang="0">
                  <a:pos x="6" y="7"/>
                </a:cxn>
                <a:cxn ang="0">
                  <a:pos x="0" y="7"/>
                </a:cxn>
                <a:cxn ang="0">
                  <a:pos x="7" y="23"/>
                </a:cxn>
              </a:cxnLst>
              <a:rect l="0" t="0" r="r" b="b"/>
              <a:pathLst>
                <a:path w="119" h="24">
                  <a:moveTo>
                    <a:pt x="7" y="23"/>
                  </a:moveTo>
                  <a:lnTo>
                    <a:pt x="13" y="22"/>
                  </a:lnTo>
                  <a:lnTo>
                    <a:pt x="21" y="22"/>
                  </a:lnTo>
                  <a:lnTo>
                    <a:pt x="28" y="22"/>
                  </a:lnTo>
                  <a:lnTo>
                    <a:pt x="35" y="22"/>
                  </a:lnTo>
                  <a:lnTo>
                    <a:pt x="42" y="22"/>
                  </a:lnTo>
                  <a:lnTo>
                    <a:pt x="49" y="22"/>
                  </a:lnTo>
                  <a:lnTo>
                    <a:pt x="56" y="22"/>
                  </a:lnTo>
                  <a:lnTo>
                    <a:pt x="63" y="22"/>
                  </a:lnTo>
                  <a:lnTo>
                    <a:pt x="71" y="22"/>
                  </a:lnTo>
                  <a:lnTo>
                    <a:pt x="77" y="21"/>
                  </a:lnTo>
                  <a:lnTo>
                    <a:pt x="84" y="20"/>
                  </a:lnTo>
                  <a:lnTo>
                    <a:pt x="91" y="20"/>
                  </a:lnTo>
                  <a:lnTo>
                    <a:pt x="99" y="20"/>
                  </a:lnTo>
                  <a:lnTo>
                    <a:pt x="106" y="18"/>
                  </a:lnTo>
                  <a:lnTo>
                    <a:pt x="112" y="17"/>
                  </a:lnTo>
                  <a:lnTo>
                    <a:pt x="118" y="15"/>
                  </a:lnTo>
                  <a:lnTo>
                    <a:pt x="108" y="0"/>
                  </a:lnTo>
                  <a:lnTo>
                    <a:pt x="102" y="1"/>
                  </a:lnTo>
                  <a:lnTo>
                    <a:pt x="96" y="2"/>
                  </a:lnTo>
                  <a:lnTo>
                    <a:pt x="90" y="4"/>
                  </a:lnTo>
                  <a:lnTo>
                    <a:pt x="84" y="4"/>
                  </a:lnTo>
                  <a:lnTo>
                    <a:pt x="77" y="5"/>
                  </a:lnTo>
                  <a:lnTo>
                    <a:pt x="70" y="6"/>
                  </a:lnTo>
                  <a:lnTo>
                    <a:pt x="64" y="6"/>
                  </a:lnTo>
                  <a:lnTo>
                    <a:pt x="57" y="7"/>
                  </a:lnTo>
                  <a:lnTo>
                    <a:pt x="50" y="6"/>
                  </a:lnTo>
                  <a:lnTo>
                    <a:pt x="43" y="6"/>
                  </a:lnTo>
                  <a:lnTo>
                    <a:pt x="35" y="6"/>
                  </a:lnTo>
                  <a:lnTo>
                    <a:pt x="28" y="6"/>
                  </a:lnTo>
                  <a:lnTo>
                    <a:pt x="20" y="6"/>
                  </a:lnTo>
                  <a:lnTo>
                    <a:pt x="14" y="7"/>
                  </a:lnTo>
                  <a:lnTo>
                    <a:pt x="6" y="7"/>
                  </a:lnTo>
                  <a:lnTo>
                    <a:pt x="0" y="7"/>
                  </a:lnTo>
                  <a:lnTo>
                    <a:pt x="7" y="23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218" name="Freeform 215"/>
            <p:cNvSpPr>
              <a:spLocks/>
            </p:cNvSpPr>
            <p:nvPr/>
          </p:nvSpPr>
          <p:spPr bwMode="auto">
            <a:xfrm>
              <a:off x="3406" y="1702"/>
              <a:ext cx="15" cy="18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2" y="1"/>
                </a:cxn>
                <a:cxn ang="0">
                  <a:pos x="0" y="4"/>
                </a:cxn>
                <a:cxn ang="0">
                  <a:pos x="0" y="6"/>
                </a:cxn>
                <a:cxn ang="0">
                  <a:pos x="0" y="11"/>
                </a:cxn>
                <a:cxn ang="0">
                  <a:pos x="2" y="13"/>
                </a:cxn>
                <a:cxn ang="0">
                  <a:pos x="4" y="16"/>
                </a:cxn>
                <a:cxn ang="0">
                  <a:pos x="9" y="17"/>
                </a:cxn>
                <a:cxn ang="0">
                  <a:pos x="13" y="17"/>
                </a:cxn>
                <a:cxn ang="0">
                  <a:pos x="5" y="0"/>
                </a:cxn>
              </a:cxnLst>
              <a:rect l="0" t="0" r="r" b="b"/>
              <a:pathLst>
                <a:path w="14" h="18">
                  <a:moveTo>
                    <a:pt x="5" y="0"/>
                  </a:moveTo>
                  <a:lnTo>
                    <a:pt x="2" y="1"/>
                  </a:lnTo>
                  <a:lnTo>
                    <a:pt x="0" y="4"/>
                  </a:lnTo>
                  <a:lnTo>
                    <a:pt x="0" y="6"/>
                  </a:lnTo>
                  <a:lnTo>
                    <a:pt x="0" y="11"/>
                  </a:lnTo>
                  <a:lnTo>
                    <a:pt x="2" y="13"/>
                  </a:lnTo>
                  <a:lnTo>
                    <a:pt x="4" y="16"/>
                  </a:lnTo>
                  <a:lnTo>
                    <a:pt x="9" y="17"/>
                  </a:lnTo>
                  <a:lnTo>
                    <a:pt x="13" y="17"/>
                  </a:lnTo>
                  <a:lnTo>
                    <a:pt x="5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219" name="Freeform 216"/>
            <p:cNvSpPr>
              <a:spLocks/>
            </p:cNvSpPr>
            <p:nvPr/>
          </p:nvSpPr>
          <p:spPr bwMode="auto">
            <a:xfrm>
              <a:off x="3653" y="1561"/>
              <a:ext cx="19" cy="16"/>
            </a:xfrm>
            <a:custGeom>
              <a:avLst/>
              <a:gdLst/>
              <a:ahLst/>
              <a:cxnLst>
                <a:cxn ang="0">
                  <a:pos x="18" y="14"/>
                </a:cxn>
                <a:cxn ang="0">
                  <a:pos x="17" y="7"/>
                </a:cxn>
                <a:cxn ang="0">
                  <a:pos x="15" y="4"/>
                </a:cxn>
                <a:cxn ang="0">
                  <a:pos x="12" y="1"/>
                </a:cxn>
                <a:cxn ang="0">
                  <a:pos x="9" y="0"/>
                </a:cxn>
                <a:cxn ang="0">
                  <a:pos x="5" y="0"/>
                </a:cxn>
                <a:cxn ang="0">
                  <a:pos x="2" y="4"/>
                </a:cxn>
                <a:cxn ang="0">
                  <a:pos x="0" y="7"/>
                </a:cxn>
                <a:cxn ang="0">
                  <a:pos x="0" y="12"/>
                </a:cxn>
                <a:cxn ang="0">
                  <a:pos x="18" y="14"/>
                </a:cxn>
              </a:cxnLst>
              <a:rect l="0" t="0" r="r" b="b"/>
              <a:pathLst>
                <a:path w="19" h="15">
                  <a:moveTo>
                    <a:pt x="18" y="14"/>
                  </a:moveTo>
                  <a:lnTo>
                    <a:pt x="17" y="7"/>
                  </a:lnTo>
                  <a:lnTo>
                    <a:pt x="15" y="4"/>
                  </a:lnTo>
                  <a:lnTo>
                    <a:pt x="12" y="1"/>
                  </a:lnTo>
                  <a:lnTo>
                    <a:pt x="9" y="0"/>
                  </a:lnTo>
                  <a:lnTo>
                    <a:pt x="5" y="0"/>
                  </a:lnTo>
                  <a:lnTo>
                    <a:pt x="2" y="4"/>
                  </a:lnTo>
                  <a:lnTo>
                    <a:pt x="0" y="7"/>
                  </a:lnTo>
                  <a:lnTo>
                    <a:pt x="0" y="12"/>
                  </a:lnTo>
                  <a:lnTo>
                    <a:pt x="18" y="14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220" name="Freeform 217"/>
            <p:cNvSpPr>
              <a:spLocks/>
            </p:cNvSpPr>
            <p:nvPr/>
          </p:nvSpPr>
          <p:spPr bwMode="auto">
            <a:xfrm>
              <a:off x="3643" y="1568"/>
              <a:ext cx="32" cy="30"/>
            </a:xfrm>
            <a:custGeom>
              <a:avLst/>
              <a:gdLst/>
              <a:ahLst/>
              <a:cxnLst>
                <a:cxn ang="0">
                  <a:pos x="12" y="30"/>
                </a:cxn>
                <a:cxn ang="0">
                  <a:pos x="15" y="28"/>
                </a:cxn>
                <a:cxn ang="0">
                  <a:pos x="18" y="27"/>
                </a:cxn>
                <a:cxn ang="0">
                  <a:pos x="21" y="26"/>
                </a:cxn>
                <a:cxn ang="0">
                  <a:pos x="25" y="23"/>
                </a:cxn>
                <a:cxn ang="0">
                  <a:pos x="28" y="19"/>
                </a:cxn>
                <a:cxn ang="0">
                  <a:pos x="30" y="15"/>
                </a:cxn>
                <a:cxn ang="0">
                  <a:pos x="30" y="9"/>
                </a:cxn>
                <a:cxn ang="0">
                  <a:pos x="30" y="3"/>
                </a:cxn>
                <a:cxn ang="0">
                  <a:pos x="13" y="0"/>
                </a:cxn>
                <a:cxn ang="0">
                  <a:pos x="14" y="4"/>
                </a:cxn>
                <a:cxn ang="0">
                  <a:pos x="14" y="7"/>
                </a:cxn>
                <a:cxn ang="0">
                  <a:pos x="13" y="9"/>
                </a:cxn>
                <a:cxn ang="0">
                  <a:pos x="11" y="11"/>
                </a:cxn>
                <a:cxn ang="0">
                  <a:pos x="10" y="12"/>
                </a:cxn>
                <a:cxn ang="0">
                  <a:pos x="7" y="12"/>
                </a:cxn>
                <a:cxn ang="0">
                  <a:pos x="4" y="15"/>
                </a:cxn>
                <a:cxn ang="0">
                  <a:pos x="0" y="15"/>
                </a:cxn>
                <a:cxn ang="0">
                  <a:pos x="12" y="30"/>
                </a:cxn>
              </a:cxnLst>
              <a:rect l="0" t="0" r="r" b="b"/>
              <a:pathLst>
                <a:path w="31" h="31">
                  <a:moveTo>
                    <a:pt x="12" y="30"/>
                  </a:moveTo>
                  <a:lnTo>
                    <a:pt x="15" y="28"/>
                  </a:lnTo>
                  <a:lnTo>
                    <a:pt x="18" y="27"/>
                  </a:lnTo>
                  <a:lnTo>
                    <a:pt x="21" y="26"/>
                  </a:lnTo>
                  <a:lnTo>
                    <a:pt x="25" y="23"/>
                  </a:lnTo>
                  <a:lnTo>
                    <a:pt x="28" y="19"/>
                  </a:lnTo>
                  <a:lnTo>
                    <a:pt x="30" y="15"/>
                  </a:lnTo>
                  <a:lnTo>
                    <a:pt x="30" y="9"/>
                  </a:lnTo>
                  <a:lnTo>
                    <a:pt x="30" y="3"/>
                  </a:lnTo>
                  <a:lnTo>
                    <a:pt x="13" y="0"/>
                  </a:lnTo>
                  <a:lnTo>
                    <a:pt x="14" y="4"/>
                  </a:lnTo>
                  <a:lnTo>
                    <a:pt x="14" y="7"/>
                  </a:lnTo>
                  <a:lnTo>
                    <a:pt x="13" y="9"/>
                  </a:lnTo>
                  <a:lnTo>
                    <a:pt x="11" y="11"/>
                  </a:lnTo>
                  <a:lnTo>
                    <a:pt x="10" y="12"/>
                  </a:lnTo>
                  <a:lnTo>
                    <a:pt x="7" y="12"/>
                  </a:lnTo>
                  <a:lnTo>
                    <a:pt x="4" y="15"/>
                  </a:lnTo>
                  <a:lnTo>
                    <a:pt x="0" y="15"/>
                  </a:lnTo>
                  <a:lnTo>
                    <a:pt x="12" y="3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221" name="Freeform 218"/>
            <p:cNvSpPr>
              <a:spLocks/>
            </p:cNvSpPr>
            <p:nvPr/>
          </p:nvSpPr>
          <p:spPr bwMode="auto">
            <a:xfrm>
              <a:off x="3554" y="1584"/>
              <a:ext cx="101" cy="34"/>
            </a:xfrm>
            <a:custGeom>
              <a:avLst/>
              <a:gdLst/>
              <a:ahLst/>
              <a:cxnLst>
                <a:cxn ang="0">
                  <a:pos x="12" y="33"/>
                </a:cxn>
                <a:cxn ang="0">
                  <a:pos x="17" y="31"/>
                </a:cxn>
                <a:cxn ang="0">
                  <a:pos x="22" y="30"/>
                </a:cxn>
                <a:cxn ang="0">
                  <a:pos x="26" y="29"/>
                </a:cxn>
                <a:cxn ang="0">
                  <a:pos x="32" y="27"/>
                </a:cxn>
                <a:cxn ang="0">
                  <a:pos x="37" y="26"/>
                </a:cxn>
                <a:cxn ang="0">
                  <a:pos x="43" y="26"/>
                </a:cxn>
                <a:cxn ang="0">
                  <a:pos x="49" y="25"/>
                </a:cxn>
                <a:cxn ang="0">
                  <a:pos x="55" y="24"/>
                </a:cxn>
                <a:cxn ang="0">
                  <a:pos x="61" y="24"/>
                </a:cxn>
                <a:cxn ang="0">
                  <a:pos x="67" y="23"/>
                </a:cxn>
                <a:cxn ang="0">
                  <a:pos x="73" y="22"/>
                </a:cxn>
                <a:cxn ang="0">
                  <a:pos x="78" y="21"/>
                </a:cxn>
                <a:cxn ang="0">
                  <a:pos x="84" y="19"/>
                </a:cxn>
                <a:cxn ang="0">
                  <a:pos x="89" y="18"/>
                </a:cxn>
                <a:cxn ang="0">
                  <a:pos x="96" y="17"/>
                </a:cxn>
                <a:cxn ang="0">
                  <a:pos x="101" y="15"/>
                </a:cxn>
                <a:cxn ang="0">
                  <a:pos x="89" y="0"/>
                </a:cxn>
                <a:cxn ang="0">
                  <a:pos x="84" y="2"/>
                </a:cxn>
                <a:cxn ang="0">
                  <a:pos x="80" y="3"/>
                </a:cxn>
                <a:cxn ang="0">
                  <a:pos x="75" y="4"/>
                </a:cxn>
                <a:cxn ang="0">
                  <a:pos x="69" y="6"/>
                </a:cxn>
                <a:cxn ang="0">
                  <a:pos x="65" y="6"/>
                </a:cxn>
                <a:cxn ang="0">
                  <a:pos x="58" y="8"/>
                </a:cxn>
                <a:cxn ang="0">
                  <a:pos x="53" y="8"/>
                </a:cxn>
                <a:cxn ang="0">
                  <a:pos x="46" y="9"/>
                </a:cxn>
                <a:cxn ang="0">
                  <a:pos x="41" y="10"/>
                </a:cxn>
                <a:cxn ang="0">
                  <a:pos x="34" y="10"/>
                </a:cxn>
                <a:cxn ang="0">
                  <a:pos x="29" y="11"/>
                </a:cxn>
                <a:cxn ang="0">
                  <a:pos x="23" y="12"/>
                </a:cxn>
                <a:cxn ang="0">
                  <a:pos x="18" y="13"/>
                </a:cxn>
                <a:cxn ang="0">
                  <a:pos x="12" y="15"/>
                </a:cxn>
                <a:cxn ang="0">
                  <a:pos x="6" y="17"/>
                </a:cxn>
                <a:cxn ang="0">
                  <a:pos x="0" y="18"/>
                </a:cxn>
                <a:cxn ang="0">
                  <a:pos x="12" y="33"/>
                </a:cxn>
              </a:cxnLst>
              <a:rect l="0" t="0" r="r" b="b"/>
              <a:pathLst>
                <a:path w="102" h="34">
                  <a:moveTo>
                    <a:pt x="12" y="33"/>
                  </a:moveTo>
                  <a:lnTo>
                    <a:pt x="17" y="31"/>
                  </a:lnTo>
                  <a:lnTo>
                    <a:pt x="22" y="30"/>
                  </a:lnTo>
                  <a:lnTo>
                    <a:pt x="26" y="29"/>
                  </a:lnTo>
                  <a:lnTo>
                    <a:pt x="32" y="27"/>
                  </a:lnTo>
                  <a:lnTo>
                    <a:pt x="37" y="26"/>
                  </a:lnTo>
                  <a:lnTo>
                    <a:pt x="43" y="26"/>
                  </a:lnTo>
                  <a:lnTo>
                    <a:pt x="49" y="25"/>
                  </a:lnTo>
                  <a:lnTo>
                    <a:pt x="55" y="24"/>
                  </a:lnTo>
                  <a:lnTo>
                    <a:pt x="61" y="24"/>
                  </a:lnTo>
                  <a:lnTo>
                    <a:pt x="67" y="23"/>
                  </a:lnTo>
                  <a:lnTo>
                    <a:pt x="73" y="22"/>
                  </a:lnTo>
                  <a:lnTo>
                    <a:pt x="78" y="21"/>
                  </a:lnTo>
                  <a:lnTo>
                    <a:pt x="84" y="19"/>
                  </a:lnTo>
                  <a:lnTo>
                    <a:pt x="89" y="18"/>
                  </a:lnTo>
                  <a:lnTo>
                    <a:pt x="96" y="17"/>
                  </a:lnTo>
                  <a:lnTo>
                    <a:pt x="101" y="15"/>
                  </a:lnTo>
                  <a:lnTo>
                    <a:pt x="89" y="0"/>
                  </a:lnTo>
                  <a:lnTo>
                    <a:pt x="84" y="2"/>
                  </a:lnTo>
                  <a:lnTo>
                    <a:pt x="80" y="3"/>
                  </a:lnTo>
                  <a:lnTo>
                    <a:pt x="75" y="4"/>
                  </a:lnTo>
                  <a:lnTo>
                    <a:pt x="69" y="6"/>
                  </a:lnTo>
                  <a:lnTo>
                    <a:pt x="65" y="6"/>
                  </a:lnTo>
                  <a:lnTo>
                    <a:pt x="58" y="8"/>
                  </a:lnTo>
                  <a:lnTo>
                    <a:pt x="53" y="8"/>
                  </a:lnTo>
                  <a:lnTo>
                    <a:pt x="46" y="9"/>
                  </a:lnTo>
                  <a:lnTo>
                    <a:pt x="41" y="10"/>
                  </a:lnTo>
                  <a:lnTo>
                    <a:pt x="34" y="10"/>
                  </a:lnTo>
                  <a:lnTo>
                    <a:pt x="29" y="11"/>
                  </a:lnTo>
                  <a:lnTo>
                    <a:pt x="23" y="12"/>
                  </a:lnTo>
                  <a:lnTo>
                    <a:pt x="18" y="13"/>
                  </a:lnTo>
                  <a:lnTo>
                    <a:pt x="12" y="15"/>
                  </a:lnTo>
                  <a:lnTo>
                    <a:pt x="6" y="17"/>
                  </a:lnTo>
                  <a:lnTo>
                    <a:pt x="0" y="18"/>
                  </a:lnTo>
                  <a:lnTo>
                    <a:pt x="12" y="33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222" name="Freeform 219"/>
            <p:cNvSpPr>
              <a:spLocks/>
            </p:cNvSpPr>
            <p:nvPr/>
          </p:nvSpPr>
          <p:spPr bwMode="auto">
            <a:xfrm>
              <a:off x="3522" y="1602"/>
              <a:ext cx="45" cy="39"/>
            </a:xfrm>
            <a:custGeom>
              <a:avLst/>
              <a:gdLst/>
              <a:ahLst/>
              <a:cxnLst>
                <a:cxn ang="0">
                  <a:pos x="10" y="38"/>
                </a:cxn>
                <a:cxn ang="0">
                  <a:pos x="17" y="36"/>
                </a:cxn>
                <a:cxn ang="0">
                  <a:pos x="22" y="33"/>
                </a:cxn>
                <a:cxn ang="0">
                  <a:pos x="25" y="29"/>
                </a:cxn>
                <a:cxn ang="0">
                  <a:pos x="29" y="26"/>
                </a:cxn>
                <a:cxn ang="0">
                  <a:pos x="33" y="22"/>
                </a:cxn>
                <a:cxn ang="0">
                  <a:pos x="37" y="19"/>
                </a:cxn>
                <a:cxn ang="0">
                  <a:pos x="40" y="17"/>
                </a:cxn>
                <a:cxn ang="0">
                  <a:pos x="44" y="15"/>
                </a:cxn>
                <a:cxn ang="0">
                  <a:pos x="32" y="0"/>
                </a:cxn>
                <a:cxn ang="0">
                  <a:pos x="27" y="3"/>
                </a:cxn>
                <a:cxn ang="0">
                  <a:pos x="22" y="5"/>
                </a:cxn>
                <a:cxn ang="0">
                  <a:pos x="18" y="9"/>
                </a:cxn>
                <a:cxn ang="0">
                  <a:pos x="14" y="12"/>
                </a:cxn>
                <a:cxn ang="0">
                  <a:pos x="11" y="17"/>
                </a:cxn>
                <a:cxn ang="0">
                  <a:pos x="7" y="19"/>
                </a:cxn>
                <a:cxn ang="0">
                  <a:pos x="4" y="22"/>
                </a:cxn>
                <a:cxn ang="0">
                  <a:pos x="0" y="24"/>
                </a:cxn>
                <a:cxn ang="0">
                  <a:pos x="10" y="38"/>
                </a:cxn>
              </a:cxnLst>
              <a:rect l="0" t="0" r="r" b="b"/>
              <a:pathLst>
                <a:path w="45" h="39">
                  <a:moveTo>
                    <a:pt x="10" y="38"/>
                  </a:moveTo>
                  <a:lnTo>
                    <a:pt x="17" y="36"/>
                  </a:lnTo>
                  <a:lnTo>
                    <a:pt x="22" y="33"/>
                  </a:lnTo>
                  <a:lnTo>
                    <a:pt x="25" y="29"/>
                  </a:lnTo>
                  <a:lnTo>
                    <a:pt x="29" y="26"/>
                  </a:lnTo>
                  <a:lnTo>
                    <a:pt x="33" y="22"/>
                  </a:lnTo>
                  <a:lnTo>
                    <a:pt x="37" y="19"/>
                  </a:lnTo>
                  <a:lnTo>
                    <a:pt x="40" y="17"/>
                  </a:lnTo>
                  <a:lnTo>
                    <a:pt x="44" y="15"/>
                  </a:lnTo>
                  <a:lnTo>
                    <a:pt x="32" y="0"/>
                  </a:lnTo>
                  <a:lnTo>
                    <a:pt x="27" y="3"/>
                  </a:lnTo>
                  <a:lnTo>
                    <a:pt x="22" y="5"/>
                  </a:lnTo>
                  <a:lnTo>
                    <a:pt x="18" y="9"/>
                  </a:lnTo>
                  <a:lnTo>
                    <a:pt x="14" y="12"/>
                  </a:lnTo>
                  <a:lnTo>
                    <a:pt x="11" y="17"/>
                  </a:lnTo>
                  <a:lnTo>
                    <a:pt x="7" y="19"/>
                  </a:lnTo>
                  <a:lnTo>
                    <a:pt x="4" y="22"/>
                  </a:lnTo>
                  <a:lnTo>
                    <a:pt x="0" y="24"/>
                  </a:lnTo>
                  <a:lnTo>
                    <a:pt x="10" y="38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223" name="Freeform 220"/>
            <p:cNvSpPr>
              <a:spLocks/>
            </p:cNvSpPr>
            <p:nvPr/>
          </p:nvSpPr>
          <p:spPr bwMode="auto">
            <a:xfrm>
              <a:off x="3479" y="1622"/>
              <a:ext cx="54" cy="20"/>
            </a:xfrm>
            <a:custGeom>
              <a:avLst/>
              <a:gdLst/>
              <a:ahLst/>
              <a:cxnLst>
                <a:cxn ang="0">
                  <a:pos x="10" y="16"/>
                </a:cxn>
                <a:cxn ang="0">
                  <a:pos x="14" y="16"/>
                </a:cxn>
                <a:cxn ang="0">
                  <a:pos x="19" y="16"/>
                </a:cxn>
                <a:cxn ang="0">
                  <a:pos x="23" y="16"/>
                </a:cxn>
                <a:cxn ang="0">
                  <a:pos x="29" y="17"/>
                </a:cxn>
                <a:cxn ang="0">
                  <a:pos x="35" y="18"/>
                </a:cxn>
                <a:cxn ang="0">
                  <a:pos x="41" y="18"/>
                </a:cxn>
                <a:cxn ang="0">
                  <a:pos x="47" y="18"/>
                </a:cxn>
                <a:cxn ang="0">
                  <a:pos x="53" y="16"/>
                </a:cxn>
                <a:cxn ang="0">
                  <a:pos x="43" y="3"/>
                </a:cxn>
                <a:cxn ang="0">
                  <a:pos x="40" y="3"/>
                </a:cxn>
                <a:cxn ang="0">
                  <a:pos x="35" y="3"/>
                </a:cxn>
                <a:cxn ang="0">
                  <a:pos x="31" y="3"/>
                </a:cxn>
                <a:cxn ang="0">
                  <a:pos x="25" y="2"/>
                </a:cxn>
                <a:cxn ang="0">
                  <a:pos x="20" y="2"/>
                </a:cxn>
                <a:cxn ang="0">
                  <a:pos x="14" y="0"/>
                </a:cxn>
                <a:cxn ang="0">
                  <a:pos x="7" y="1"/>
                </a:cxn>
                <a:cxn ang="0">
                  <a:pos x="0" y="2"/>
                </a:cxn>
                <a:cxn ang="0">
                  <a:pos x="10" y="16"/>
                </a:cxn>
              </a:cxnLst>
              <a:rect l="0" t="0" r="r" b="b"/>
              <a:pathLst>
                <a:path w="54" h="19">
                  <a:moveTo>
                    <a:pt x="10" y="16"/>
                  </a:moveTo>
                  <a:lnTo>
                    <a:pt x="14" y="16"/>
                  </a:lnTo>
                  <a:lnTo>
                    <a:pt x="19" y="16"/>
                  </a:lnTo>
                  <a:lnTo>
                    <a:pt x="23" y="16"/>
                  </a:lnTo>
                  <a:lnTo>
                    <a:pt x="29" y="17"/>
                  </a:lnTo>
                  <a:lnTo>
                    <a:pt x="35" y="18"/>
                  </a:lnTo>
                  <a:lnTo>
                    <a:pt x="41" y="18"/>
                  </a:lnTo>
                  <a:lnTo>
                    <a:pt x="47" y="18"/>
                  </a:lnTo>
                  <a:lnTo>
                    <a:pt x="53" y="16"/>
                  </a:lnTo>
                  <a:lnTo>
                    <a:pt x="43" y="3"/>
                  </a:lnTo>
                  <a:lnTo>
                    <a:pt x="40" y="3"/>
                  </a:lnTo>
                  <a:lnTo>
                    <a:pt x="35" y="3"/>
                  </a:lnTo>
                  <a:lnTo>
                    <a:pt x="31" y="3"/>
                  </a:lnTo>
                  <a:lnTo>
                    <a:pt x="25" y="2"/>
                  </a:lnTo>
                  <a:lnTo>
                    <a:pt x="20" y="2"/>
                  </a:lnTo>
                  <a:lnTo>
                    <a:pt x="14" y="0"/>
                  </a:lnTo>
                  <a:lnTo>
                    <a:pt x="7" y="1"/>
                  </a:lnTo>
                  <a:lnTo>
                    <a:pt x="0" y="2"/>
                  </a:lnTo>
                  <a:lnTo>
                    <a:pt x="10" y="16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224" name="Freeform 221"/>
            <p:cNvSpPr>
              <a:spLocks/>
            </p:cNvSpPr>
            <p:nvPr/>
          </p:nvSpPr>
          <p:spPr bwMode="auto">
            <a:xfrm>
              <a:off x="3314" y="1625"/>
              <a:ext cx="176" cy="70"/>
            </a:xfrm>
            <a:custGeom>
              <a:avLst/>
              <a:gdLst/>
              <a:ahLst/>
              <a:cxnLst>
                <a:cxn ang="0">
                  <a:pos x="8" y="70"/>
                </a:cxn>
                <a:cxn ang="0">
                  <a:pos x="18" y="67"/>
                </a:cxn>
                <a:cxn ang="0">
                  <a:pos x="29" y="65"/>
                </a:cxn>
                <a:cxn ang="0">
                  <a:pos x="39" y="63"/>
                </a:cxn>
                <a:cxn ang="0">
                  <a:pos x="49" y="59"/>
                </a:cxn>
                <a:cxn ang="0">
                  <a:pos x="59" y="56"/>
                </a:cxn>
                <a:cxn ang="0">
                  <a:pos x="70" y="52"/>
                </a:cxn>
                <a:cxn ang="0">
                  <a:pos x="81" y="49"/>
                </a:cxn>
                <a:cxn ang="0">
                  <a:pos x="91" y="44"/>
                </a:cxn>
                <a:cxn ang="0">
                  <a:pos x="101" y="40"/>
                </a:cxn>
                <a:cxn ang="0">
                  <a:pos x="112" y="36"/>
                </a:cxn>
                <a:cxn ang="0">
                  <a:pos x="123" y="32"/>
                </a:cxn>
                <a:cxn ang="0">
                  <a:pos x="133" y="28"/>
                </a:cxn>
                <a:cxn ang="0">
                  <a:pos x="144" y="25"/>
                </a:cxn>
                <a:cxn ang="0">
                  <a:pos x="155" y="20"/>
                </a:cxn>
                <a:cxn ang="0">
                  <a:pos x="165" y="18"/>
                </a:cxn>
                <a:cxn ang="0">
                  <a:pos x="176" y="15"/>
                </a:cxn>
                <a:cxn ang="0">
                  <a:pos x="166" y="0"/>
                </a:cxn>
                <a:cxn ang="0">
                  <a:pos x="155" y="3"/>
                </a:cxn>
                <a:cxn ang="0">
                  <a:pos x="144" y="6"/>
                </a:cxn>
                <a:cxn ang="0">
                  <a:pos x="133" y="9"/>
                </a:cxn>
                <a:cxn ang="0">
                  <a:pos x="123" y="13"/>
                </a:cxn>
                <a:cxn ang="0">
                  <a:pos x="112" y="18"/>
                </a:cxn>
                <a:cxn ang="0">
                  <a:pos x="100" y="21"/>
                </a:cxn>
                <a:cxn ang="0">
                  <a:pos x="91" y="26"/>
                </a:cxn>
                <a:cxn ang="0">
                  <a:pos x="80" y="29"/>
                </a:cxn>
                <a:cxn ang="0">
                  <a:pos x="70" y="34"/>
                </a:cxn>
                <a:cxn ang="0">
                  <a:pos x="59" y="38"/>
                </a:cxn>
                <a:cxn ang="0">
                  <a:pos x="49" y="42"/>
                </a:cxn>
                <a:cxn ang="0">
                  <a:pos x="39" y="45"/>
                </a:cxn>
                <a:cxn ang="0">
                  <a:pos x="29" y="48"/>
                </a:cxn>
                <a:cxn ang="0">
                  <a:pos x="19" y="51"/>
                </a:cxn>
                <a:cxn ang="0">
                  <a:pos x="10" y="52"/>
                </a:cxn>
                <a:cxn ang="0">
                  <a:pos x="0" y="54"/>
                </a:cxn>
                <a:cxn ang="0">
                  <a:pos x="8" y="70"/>
                </a:cxn>
              </a:cxnLst>
              <a:rect l="0" t="0" r="r" b="b"/>
              <a:pathLst>
                <a:path w="177" h="71">
                  <a:moveTo>
                    <a:pt x="8" y="70"/>
                  </a:moveTo>
                  <a:lnTo>
                    <a:pt x="18" y="67"/>
                  </a:lnTo>
                  <a:lnTo>
                    <a:pt x="29" y="65"/>
                  </a:lnTo>
                  <a:lnTo>
                    <a:pt x="39" y="63"/>
                  </a:lnTo>
                  <a:lnTo>
                    <a:pt x="49" y="59"/>
                  </a:lnTo>
                  <a:lnTo>
                    <a:pt x="59" y="56"/>
                  </a:lnTo>
                  <a:lnTo>
                    <a:pt x="70" y="52"/>
                  </a:lnTo>
                  <a:lnTo>
                    <a:pt x="81" y="49"/>
                  </a:lnTo>
                  <a:lnTo>
                    <a:pt x="91" y="44"/>
                  </a:lnTo>
                  <a:lnTo>
                    <a:pt x="101" y="40"/>
                  </a:lnTo>
                  <a:lnTo>
                    <a:pt x="112" y="36"/>
                  </a:lnTo>
                  <a:lnTo>
                    <a:pt x="123" y="32"/>
                  </a:lnTo>
                  <a:lnTo>
                    <a:pt x="133" y="28"/>
                  </a:lnTo>
                  <a:lnTo>
                    <a:pt x="144" y="25"/>
                  </a:lnTo>
                  <a:lnTo>
                    <a:pt x="155" y="20"/>
                  </a:lnTo>
                  <a:lnTo>
                    <a:pt x="165" y="18"/>
                  </a:lnTo>
                  <a:lnTo>
                    <a:pt x="176" y="15"/>
                  </a:lnTo>
                  <a:lnTo>
                    <a:pt x="166" y="0"/>
                  </a:lnTo>
                  <a:lnTo>
                    <a:pt x="155" y="3"/>
                  </a:lnTo>
                  <a:lnTo>
                    <a:pt x="144" y="6"/>
                  </a:lnTo>
                  <a:lnTo>
                    <a:pt x="133" y="9"/>
                  </a:lnTo>
                  <a:lnTo>
                    <a:pt x="123" y="13"/>
                  </a:lnTo>
                  <a:lnTo>
                    <a:pt x="112" y="18"/>
                  </a:lnTo>
                  <a:lnTo>
                    <a:pt x="100" y="21"/>
                  </a:lnTo>
                  <a:lnTo>
                    <a:pt x="91" y="26"/>
                  </a:lnTo>
                  <a:lnTo>
                    <a:pt x="80" y="29"/>
                  </a:lnTo>
                  <a:lnTo>
                    <a:pt x="70" y="34"/>
                  </a:lnTo>
                  <a:lnTo>
                    <a:pt x="59" y="38"/>
                  </a:lnTo>
                  <a:lnTo>
                    <a:pt x="49" y="42"/>
                  </a:lnTo>
                  <a:lnTo>
                    <a:pt x="39" y="45"/>
                  </a:lnTo>
                  <a:lnTo>
                    <a:pt x="29" y="48"/>
                  </a:lnTo>
                  <a:lnTo>
                    <a:pt x="19" y="51"/>
                  </a:lnTo>
                  <a:lnTo>
                    <a:pt x="10" y="52"/>
                  </a:lnTo>
                  <a:lnTo>
                    <a:pt x="0" y="54"/>
                  </a:lnTo>
                  <a:lnTo>
                    <a:pt x="8" y="7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225" name="Freeform 222"/>
            <p:cNvSpPr>
              <a:spLocks/>
            </p:cNvSpPr>
            <p:nvPr/>
          </p:nvSpPr>
          <p:spPr bwMode="auto">
            <a:xfrm>
              <a:off x="3307" y="1679"/>
              <a:ext cx="13" cy="18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2" y="1"/>
                </a:cxn>
                <a:cxn ang="0">
                  <a:pos x="1" y="3"/>
                </a:cxn>
                <a:cxn ang="0">
                  <a:pos x="0" y="8"/>
                </a:cxn>
                <a:cxn ang="0">
                  <a:pos x="2" y="11"/>
                </a:cxn>
                <a:cxn ang="0">
                  <a:pos x="3" y="15"/>
                </a:cxn>
                <a:cxn ang="0">
                  <a:pos x="5" y="16"/>
                </a:cxn>
                <a:cxn ang="0">
                  <a:pos x="8" y="17"/>
                </a:cxn>
                <a:cxn ang="0">
                  <a:pos x="12" y="17"/>
                </a:cxn>
                <a:cxn ang="0">
                  <a:pos x="5" y="0"/>
                </a:cxn>
              </a:cxnLst>
              <a:rect l="0" t="0" r="r" b="b"/>
              <a:pathLst>
                <a:path w="13" h="18">
                  <a:moveTo>
                    <a:pt x="5" y="0"/>
                  </a:moveTo>
                  <a:lnTo>
                    <a:pt x="2" y="1"/>
                  </a:lnTo>
                  <a:lnTo>
                    <a:pt x="1" y="3"/>
                  </a:lnTo>
                  <a:lnTo>
                    <a:pt x="0" y="8"/>
                  </a:lnTo>
                  <a:lnTo>
                    <a:pt x="2" y="11"/>
                  </a:lnTo>
                  <a:lnTo>
                    <a:pt x="3" y="15"/>
                  </a:lnTo>
                  <a:lnTo>
                    <a:pt x="5" y="16"/>
                  </a:lnTo>
                  <a:lnTo>
                    <a:pt x="8" y="17"/>
                  </a:lnTo>
                  <a:lnTo>
                    <a:pt x="12" y="17"/>
                  </a:lnTo>
                  <a:lnTo>
                    <a:pt x="5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226" name="Freeform 223"/>
            <p:cNvSpPr>
              <a:spLocks/>
            </p:cNvSpPr>
            <p:nvPr/>
          </p:nvSpPr>
          <p:spPr bwMode="auto">
            <a:xfrm>
              <a:off x="3640" y="1545"/>
              <a:ext cx="13" cy="16"/>
            </a:xfrm>
            <a:custGeom>
              <a:avLst/>
              <a:gdLst/>
              <a:ahLst/>
              <a:cxnLst>
                <a:cxn ang="0">
                  <a:pos x="3" y="17"/>
                </a:cxn>
                <a:cxn ang="0">
                  <a:pos x="7" y="16"/>
                </a:cxn>
                <a:cxn ang="0">
                  <a:pos x="11" y="15"/>
                </a:cxn>
                <a:cxn ang="0">
                  <a:pos x="12" y="13"/>
                </a:cxn>
                <a:cxn ang="0">
                  <a:pos x="13" y="9"/>
                </a:cxn>
                <a:cxn ang="0">
                  <a:pos x="11" y="6"/>
                </a:cxn>
                <a:cxn ang="0">
                  <a:pos x="9" y="4"/>
                </a:cxn>
                <a:cxn ang="0">
                  <a:pos x="5" y="2"/>
                </a:cxn>
                <a:cxn ang="0">
                  <a:pos x="0" y="0"/>
                </a:cxn>
                <a:cxn ang="0">
                  <a:pos x="3" y="17"/>
                </a:cxn>
              </a:cxnLst>
              <a:rect l="0" t="0" r="r" b="b"/>
              <a:pathLst>
                <a:path w="14" h="18">
                  <a:moveTo>
                    <a:pt x="3" y="17"/>
                  </a:moveTo>
                  <a:lnTo>
                    <a:pt x="7" y="16"/>
                  </a:lnTo>
                  <a:lnTo>
                    <a:pt x="11" y="15"/>
                  </a:lnTo>
                  <a:lnTo>
                    <a:pt x="12" y="13"/>
                  </a:lnTo>
                  <a:lnTo>
                    <a:pt x="13" y="9"/>
                  </a:lnTo>
                  <a:lnTo>
                    <a:pt x="11" y="6"/>
                  </a:lnTo>
                  <a:lnTo>
                    <a:pt x="9" y="4"/>
                  </a:lnTo>
                  <a:lnTo>
                    <a:pt x="5" y="2"/>
                  </a:lnTo>
                  <a:lnTo>
                    <a:pt x="0" y="0"/>
                  </a:lnTo>
                  <a:lnTo>
                    <a:pt x="3" y="17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227" name="Freeform 224"/>
            <p:cNvSpPr>
              <a:spLocks/>
            </p:cNvSpPr>
            <p:nvPr/>
          </p:nvSpPr>
          <p:spPr bwMode="auto">
            <a:xfrm>
              <a:off x="3554" y="1543"/>
              <a:ext cx="90" cy="25"/>
            </a:xfrm>
            <a:custGeom>
              <a:avLst/>
              <a:gdLst/>
              <a:ahLst/>
              <a:cxnLst>
                <a:cxn ang="0">
                  <a:pos x="10" y="24"/>
                </a:cxn>
                <a:cxn ang="0">
                  <a:pos x="14" y="23"/>
                </a:cxn>
                <a:cxn ang="0">
                  <a:pos x="20" y="21"/>
                </a:cxn>
                <a:cxn ang="0">
                  <a:pos x="24" y="21"/>
                </a:cxn>
                <a:cxn ang="0">
                  <a:pos x="28" y="19"/>
                </a:cxn>
                <a:cxn ang="0">
                  <a:pos x="34" y="19"/>
                </a:cxn>
                <a:cxn ang="0">
                  <a:pos x="39" y="18"/>
                </a:cxn>
                <a:cxn ang="0">
                  <a:pos x="45" y="17"/>
                </a:cxn>
                <a:cxn ang="0">
                  <a:pos x="50" y="16"/>
                </a:cxn>
                <a:cxn ang="0">
                  <a:pos x="54" y="15"/>
                </a:cxn>
                <a:cxn ang="0">
                  <a:pos x="59" y="16"/>
                </a:cxn>
                <a:cxn ang="0">
                  <a:pos x="65" y="15"/>
                </a:cxn>
                <a:cxn ang="0">
                  <a:pos x="69" y="15"/>
                </a:cxn>
                <a:cxn ang="0">
                  <a:pos x="75" y="16"/>
                </a:cxn>
                <a:cxn ang="0">
                  <a:pos x="80" y="16"/>
                </a:cxn>
                <a:cxn ang="0">
                  <a:pos x="84" y="16"/>
                </a:cxn>
                <a:cxn ang="0">
                  <a:pos x="89" y="18"/>
                </a:cxn>
                <a:cxn ang="0">
                  <a:pos x="86" y="2"/>
                </a:cxn>
                <a:cxn ang="0">
                  <a:pos x="81" y="1"/>
                </a:cxn>
                <a:cxn ang="0">
                  <a:pos x="75" y="1"/>
                </a:cxn>
                <a:cxn ang="0">
                  <a:pos x="69" y="0"/>
                </a:cxn>
                <a:cxn ang="0">
                  <a:pos x="64" y="0"/>
                </a:cxn>
                <a:cxn ang="0">
                  <a:pos x="58" y="0"/>
                </a:cxn>
                <a:cxn ang="0">
                  <a:pos x="53" y="0"/>
                </a:cxn>
                <a:cxn ang="0">
                  <a:pos x="47" y="0"/>
                </a:cxn>
                <a:cxn ang="0">
                  <a:pos x="42" y="0"/>
                </a:cxn>
                <a:cxn ang="0">
                  <a:pos x="36" y="2"/>
                </a:cxn>
                <a:cxn ang="0">
                  <a:pos x="32" y="3"/>
                </a:cxn>
                <a:cxn ang="0">
                  <a:pos x="26" y="3"/>
                </a:cxn>
                <a:cxn ang="0">
                  <a:pos x="21" y="4"/>
                </a:cxn>
                <a:cxn ang="0">
                  <a:pos x="15" y="5"/>
                </a:cxn>
                <a:cxn ang="0">
                  <a:pos x="9" y="6"/>
                </a:cxn>
                <a:cxn ang="0">
                  <a:pos x="6" y="7"/>
                </a:cxn>
                <a:cxn ang="0">
                  <a:pos x="0" y="8"/>
                </a:cxn>
                <a:cxn ang="0">
                  <a:pos x="10" y="24"/>
                </a:cxn>
              </a:cxnLst>
              <a:rect l="0" t="0" r="r" b="b"/>
              <a:pathLst>
                <a:path w="90" h="25">
                  <a:moveTo>
                    <a:pt x="10" y="24"/>
                  </a:moveTo>
                  <a:lnTo>
                    <a:pt x="14" y="23"/>
                  </a:lnTo>
                  <a:lnTo>
                    <a:pt x="20" y="21"/>
                  </a:lnTo>
                  <a:lnTo>
                    <a:pt x="24" y="21"/>
                  </a:lnTo>
                  <a:lnTo>
                    <a:pt x="28" y="19"/>
                  </a:lnTo>
                  <a:lnTo>
                    <a:pt x="34" y="19"/>
                  </a:lnTo>
                  <a:lnTo>
                    <a:pt x="39" y="18"/>
                  </a:lnTo>
                  <a:lnTo>
                    <a:pt x="45" y="17"/>
                  </a:lnTo>
                  <a:lnTo>
                    <a:pt x="50" y="16"/>
                  </a:lnTo>
                  <a:lnTo>
                    <a:pt x="54" y="15"/>
                  </a:lnTo>
                  <a:lnTo>
                    <a:pt x="59" y="16"/>
                  </a:lnTo>
                  <a:lnTo>
                    <a:pt x="65" y="15"/>
                  </a:lnTo>
                  <a:lnTo>
                    <a:pt x="69" y="15"/>
                  </a:lnTo>
                  <a:lnTo>
                    <a:pt x="75" y="16"/>
                  </a:lnTo>
                  <a:lnTo>
                    <a:pt x="80" y="16"/>
                  </a:lnTo>
                  <a:lnTo>
                    <a:pt x="84" y="16"/>
                  </a:lnTo>
                  <a:lnTo>
                    <a:pt x="89" y="18"/>
                  </a:lnTo>
                  <a:lnTo>
                    <a:pt x="86" y="2"/>
                  </a:lnTo>
                  <a:lnTo>
                    <a:pt x="81" y="1"/>
                  </a:lnTo>
                  <a:lnTo>
                    <a:pt x="75" y="1"/>
                  </a:lnTo>
                  <a:lnTo>
                    <a:pt x="69" y="0"/>
                  </a:lnTo>
                  <a:lnTo>
                    <a:pt x="64" y="0"/>
                  </a:lnTo>
                  <a:lnTo>
                    <a:pt x="58" y="0"/>
                  </a:lnTo>
                  <a:lnTo>
                    <a:pt x="53" y="0"/>
                  </a:lnTo>
                  <a:lnTo>
                    <a:pt x="47" y="0"/>
                  </a:lnTo>
                  <a:lnTo>
                    <a:pt x="42" y="0"/>
                  </a:lnTo>
                  <a:lnTo>
                    <a:pt x="36" y="2"/>
                  </a:lnTo>
                  <a:lnTo>
                    <a:pt x="32" y="3"/>
                  </a:lnTo>
                  <a:lnTo>
                    <a:pt x="26" y="3"/>
                  </a:lnTo>
                  <a:lnTo>
                    <a:pt x="21" y="4"/>
                  </a:lnTo>
                  <a:lnTo>
                    <a:pt x="15" y="5"/>
                  </a:lnTo>
                  <a:lnTo>
                    <a:pt x="9" y="6"/>
                  </a:lnTo>
                  <a:lnTo>
                    <a:pt x="6" y="7"/>
                  </a:lnTo>
                  <a:lnTo>
                    <a:pt x="0" y="8"/>
                  </a:lnTo>
                  <a:lnTo>
                    <a:pt x="10" y="24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228" name="Freeform 225"/>
            <p:cNvSpPr>
              <a:spLocks/>
            </p:cNvSpPr>
            <p:nvPr/>
          </p:nvSpPr>
          <p:spPr bwMode="auto">
            <a:xfrm>
              <a:off x="3494" y="1550"/>
              <a:ext cx="71" cy="52"/>
            </a:xfrm>
            <a:custGeom>
              <a:avLst/>
              <a:gdLst/>
              <a:ahLst/>
              <a:cxnLst>
                <a:cxn ang="0">
                  <a:pos x="10" y="50"/>
                </a:cxn>
                <a:cxn ang="0">
                  <a:pos x="20" y="47"/>
                </a:cxn>
                <a:cxn ang="0">
                  <a:pos x="28" y="42"/>
                </a:cxn>
                <a:cxn ang="0">
                  <a:pos x="35" y="38"/>
                </a:cxn>
                <a:cxn ang="0">
                  <a:pos x="42" y="32"/>
                </a:cxn>
                <a:cxn ang="0">
                  <a:pos x="50" y="28"/>
                </a:cxn>
                <a:cxn ang="0">
                  <a:pos x="56" y="22"/>
                </a:cxn>
                <a:cxn ang="0">
                  <a:pos x="63" y="18"/>
                </a:cxn>
                <a:cxn ang="0">
                  <a:pos x="71" y="16"/>
                </a:cxn>
                <a:cxn ang="0">
                  <a:pos x="61" y="0"/>
                </a:cxn>
                <a:cxn ang="0">
                  <a:pos x="51" y="4"/>
                </a:cxn>
                <a:cxn ang="0">
                  <a:pos x="43" y="8"/>
                </a:cxn>
                <a:cxn ang="0">
                  <a:pos x="36" y="13"/>
                </a:cxn>
                <a:cxn ang="0">
                  <a:pos x="29" y="19"/>
                </a:cxn>
                <a:cxn ang="0">
                  <a:pos x="22" y="23"/>
                </a:cxn>
                <a:cxn ang="0">
                  <a:pos x="15" y="28"/>
                </a:cxn>
                <a:cxn ang="0">
                  <a:pos x="8" y="32"/>
                </a:cxn>
                <a:cxn ang="0">
                  <a:pos x="0" y="35"/>
                </a:cxn>
                <a:cxn ang="0">
                  <a:pos x="10" y="50"/>
                </a:cxn>
              </a:cxnLst>
              <a:rect l="0" t="0" r="r" b="b"/>
              <a:pathLst>
                <a:path w="72" h="51">
                  <a:moveTo>
                    <a:pt x="10" y="50"/>
                  </a:moveTo>
                  <a:lnTo>
                    <a:pt x="20" y="47"/>
                  </a:lnTo>
                  <a:lnTo>
                    <a:pt x="28" y="42"/>
                  </a:lnTo>
                  <a:lnTo>
                    <a:pt x="35" y="38"/>
                  </a:lnTo>
                  <a:lnTo>
                    <a:pt x="42" y="32"/>
                  </a:lnTo>
                  <a:lnTo>
                    <a:pt x="50" y="28"/>
                  </a:lnTo>
                  <a:lnTo>
                    <a:pt x="56" y="22"/>
                  </a:lnTo>
                  <a:lnTo>
                    <a:pt x="63" y="18"/>
                  </a:lnTo>
                  <a:lnTo>
                    <a:pt x="71" y="16"/>
                  </a:lnTo>
                  <a:lnTo>
                    <a:pt x="61" y="0"/>
                  </a:lnTo>
                  <a:lnTo>
                    <a:pt x="51" y="4"/>
                  </a:lnTo>
                  <a:lnTo>
                    <a:pt x="43" y="8"/>
                  </a:lnTo>
                  <a:lnTo>
                    <a:pt x="36" y="13"/>
                  </a:lnTo>
                  <a:lnTo>
                    <a:pt x="29" y="19"/>
                  </a:lnTo>
                  <a:lnTo>
                    <a:pt x="22" y="23"/>
                  </a:lnTo>
                  <a:lnTo>
                    <a:pt x="15" y="28"/>
                  </a:lnTo>
                  <a:lnTo>
                    <a:pt x="8" y="32"/>
                  </a:lnTo>
                  <a:lnTo>
                    <a:pt x="0" y="35"/>
                  </a:lnTo>
                  <a:lnTo>
                    <a:pt x="10" y="5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229" name="Freeform 226"/>
            <p:cNvSpPr>
              <a:spLocks/>
            </p:cNvSpPr>
            <p:nvPr/>
          </p:nvSpPr>
          <p:spPr bwMode="auto">
            <a:xfrm>
              <a:off x="3421" y="1586"/>
              <a:ext cx="86" cy="20"/>
            </a:xfrm>
            <a:custGeom>
              <a:avLst/>
              <a:gdLst/>
              <a:ahLst/>
              <a:cxnLst>
                <a:cxn ang="0">
                  <a:pos x="11" y="21"/>
                </a:cxn>
                <a:cxn ang="0">
                  <a:pos x="15" y="21"/>
                </a:cxn>
                <a:cxn ang="0">
                  <a:pos x="19" y="19"/>
                </a:cxn>
                <a:cxn ang="0">
                  <a:pos x="22" y="18"/>
                </a:cxn>
                <a:cxn ang="0">
                  <a:pos x="27" y="18"/>
                </a:cxn>
                <a:cxn ang="0">
                  <a:pos x="31" y="18"/>
                </a:cxn>
                <a:cxn ang="0">
                  <a:pos x="35" y="18"/>
                </a:cxn>
                <a:cxn ang="0">
                  <a:pos x="40" y="18"/>
                </a:cxn>
                <a:cxn ang="0">
                  <a:pos x="45" y="18"/>
                </a:cxn>
                <a:cxn ang="0">
                  <a:pos x="49" y="18"/>
                </a:cxn>
                <a:cxn ang="0">
                  <a:pos x="54" y="18"/>
                </a:cxn>
                <a:cxn ang="0">
                  <a:pos x="60" y="18"/>
                </a:cxn>
                <a:cxn ang="0">
                  <a:pos x="64" y="18"/>
                </a:cxn>
                <a:cxn ang="0">
                  <a:pos x="69" y="18"/>
                </a:cxn>
                <a:cxn ang="0">
                  <a:pos x="75" y="18"/>
                </a:cxn>
                <a:cxn ang="0">
                  <a:pos x="79" y="17"/>
                </a:cxn>
                <a:cxn ang="0">
                  <a:pos x="83" y="15"/>
                </a:cxn>
                <a:cxn ang="0">
                  <a:pos x="73" y="0"/>
                </a:cxn>
                <a:cxn ang="0">
                  <a:pos x="70" y="1"/>
                </a:cxn>
                <a:cxn ang="0">
                  <a:pos x="66" y="1"/>
                </a:cxn>
                <a:cxn ang="0">
                  <a:pos x="61" y="3"/>
                </a:cxn>
                <a:cxn ang="0">
                  <a:pos x="57" y="3"/>
                </a:cxn>
                <a:cxn ang="0">
                  <a:pos x="53" y="3"/>
                </a:cxn>
                <a:cxn ang="0">
                  <a:pos x="49" y="3"/>
                </a:cxn>
                <a:cxn ang="0">
                  <a:pos x="44" y="3"/>
                </a:cxn>
                <a:cxn ang="0">
                  <a:pos x="39" y="3"/>
                </a:cxn>
                <a:cxn ang="0">
                  <a:pos x="34" y="2"/>
                </a:cxn>
                <a:cxn ang="0">
                  <a:pos x="29" y="3"/>
                </a:cxn>
                <a:cxn ang="0">
                  <a:pos x="24" y="3"/>
                </a:cxn>
                <a:cxn ang="0">
                  <a:pos x="19" y="3"/>
                </a:cxn>
                <a:cxn ang="0">
                  <a:pos x="14" y="4"/>
                </a:cxn>
                <a:cxn ang="0">
                  <a:pos x="9" y="4"/>
                </a:cxn>
                <a:cxn ang="0">
                  <a:pos x="5" y="5"/>
                </a:cxn>
                <a:cxn ang="0">
                  <a:pos x="0" y="6"/>
                </a:cxn>
                <a:cxn ang="0">
                  <a:pos x="11" y="21"/>
                </a:cxn>
              </a:cxnLst>
              <a:rect l="0" t="0" r="r" b="b"/>
              <a:pathLst>
                <a:path w="84" h="22">
                  <a:moveTo>
                    <a:pt x="11" y="21"/>
                  </a:moveTo>
                  <a:lnTo>
                    <a:pt x="15" y="21"/>
                  </a:lnTo>
                  <a:lnTo>
                    <a:pt x="19" y="19"/>
                  </a:lnTo>
                  <a:lnTo>
                    <a:pt x="22" y="18"/>
                  </a:lnTo>
                  <a:lnTo>
                    <a:pt x="27" y="18"/>
                  </a:lnTo>
                  <a:lnTo>
                    <a:pt x="31" y="18"/>
                  </a:lnTo>
                  <a:lnTo>
                    <a:pt x="35" y="18"/>
                  </a:lnTo>
                  <a:lnTo>
                    <a:pt x="40" y="18"/>
                  </a:lnTo>
                  <a:lnTo>
                    <a:pt x="45" y="18"/>
                  </a:lnTo>
                  <a:lnTo>
                    <a:pt x="49" y="18"/>
                  </a:lnTo>
                  <a:lnTo>
                    <a:pt x="54" y="18"/>
                  </a:lnTo>
                  <a:lnTo>
                    <a:pt x="60" y="18"/>
                  </a:lnTo>
                  <a:lnTo>
                    <a:pt x="64" y="18"/>
                  </a:lnTo>
                  <a:lnTo>
                    <a:pt x="69" y="18"/>
                  </a:lnTo>
                  <a:lnTo>
                    <a:pt x="75" y="18"/>
                  </a:lnTo>
                  <a:lnTo>
                    <a:pt x="79" y="17"/>
                  </a:lnTo>
                  <a:lnTo>
                    <a:pt x="83" y="15"/>
                  </a:lnTo>
                  <a:lnTo>
                    <a:pt x="73" y="0"/>
                  </a:lnTo>
                  <a:lnTo>
                    <a:pt x="70" y="1"/>
                  </a:lnTo>
                  <a:lnTo>
                    <a:pt x="66" y="1"/>
                  </a:lnTo>
                  <a:lnTo>
                    <a:pt x="61" y="3"/>
                  </a:lnTo>
                  <a:lnTo>
                    <a:pt x="57" y="3"/>
                  </a:lnTo>
                  <a:lnTo>
                    <a:pt x="53" y="3"/>
                  </a:lnTo>
                  <a:lnTo>
                    <a:pt x="49" y="3"/>
                  </a:lnTo>
                  <a:lnTo>
                    <a:pt x="44" y="3"/>
                  </a:lnTo>
                  <a:lnTo>
                    <a:pt x="39" y="3"/>
                  </a:lnTo>
                  <a:lnTo>
                    <a:pt x="34" y="2"/>
                  </a:lnTo>
                  <a:lnTo>
                    <a:pt x="29" y="3"/>
                  </a:lnTo>
                  <a:lnTo>
                    <a:pt x="24" y="3"/>
                  </a:lnTo>
                  <a:lnTo>
                    <a:pt x="19" y="3"/>
                  </a:lnTo>
                  <a:lnTo>
                    <a:pt x="14" y="4"/>
                  </a:lnTo>
                  <a:lnTo>
                    <a:pt x="9" y="4"/>
                  </a:lnTo>
                  <a:lnTo>
                    <a:pt x="5" y="5"/>
                  </a:lnTo>
                  <a:lnTo>
                    <a:pt x="0" y="6"/>
                  </a:lnTo>
                  <a:lnTo>
                    <a:pt x="11" y="21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230" name="Freeform 227"/>
            <p:cNvSpPr>
              <a:spLocks/>
            </p:cNvSpPr>
            <p:nvPr/>
          </p:nvSpPr>
          <p:spPr bwMode="auto">
            <a:xfrm>
              <a:off x="3359" y="1591"/>
              <a:ext cx="73" cy="64"/>
            </a:xfrm>
            <a:custGeom>
              <a:avLst/>
              <a:gdLst/>
              <a:ahLst/>
              <a:cxnLst>
                <a:cxn ang="0">
                  <a:pos x="11" y="61"/>
                </a:cxn>
                <a:cxn ang="0">
                  <a:pos x="21" y="56"/>
                </a:cxn>
                <a:cxn ang="0">
                  <a:pos x="28" y="50"/>
                </a:cxn>
                <a:cxn ang="0">
                  <a:pos x="36" y="43"/>
                </a:cxn>
                <a:cxn ang="0">
                  <a:pos x="43" y="36"/>
                </a:cxn>
                <a:cxn ang="0">
                  <a:pos x="50" y="30"/>
                </a:cxn>
                <a:cxn ang="0">
                  <a:pos x="57" y="25"/>
                </a:cxn>
                <a:cxn ang="0">
                  <a:pos x="63" y="19"/>
                </a:cxn>
                <a:cxn ang="0">
                  <a:pos x="71" y="15"/>
                </a:cxn>
                <a:cxn ang="0">
                  <a:pos x="60" y="0"/>
                </a:cxn>
                <a:cxn ang="0">
                  <a:pos x="51" y="5"/>
                </a:cxn>
                <a:cxn ang="0">
                  <a:pos x="43" y="11"/>
                </a:cxn>
                <a:cxn ang="0">
                  <a:pos x="36" y="17"/>
                </a:cxn>
                <a:cxn ang="0">
                  <a:pos x="29" y="24"/>
                </a:cxn>
                <a:cxn ang="0">
                  <a:pos x="22" y="31"/>
                </a:cxn>
                <a:cxn ang="0">
                  <a:pos x="16" y="36"/>
                </a:cxn>
                <a:cxn ang="0">
                  <a:pos x="8" y="42"/>
                </a:cxn>
                <a:cxn ang="0">
                  <a:pos x="0" y="46"/>
                </a:cxn>
                <a:cxn ang="0">
                  <a:pos x="11" y="61"/>
                </a:cxn>
              </a:cxnLst>
              <a:rect l="0" t="0" r="r" b="b"/>
              <a:pathLst>
                <a:path w="72" h="62">
                  <a:moveTo>
                    <a:pt x="11" y="61"/>
                  </a:moveTo>
                  <a:lnTo>
                    <a:pt x="21" y="56"/>
                  </a:lnTo>
                  <a:lnTo>
                    <a:pt x="28" y="50"/>
                  </a:lnTo>
                  <a:lnTo>
                    <a:pt x="36" y="43"/>
                  </a:lnTo>
                  <a:lnTo>
                    <a:pt x="43" y="36"/>
                  </a:lnTo>
                  <a:lnTo>
                    <a:pt x="50" y="30"/>
                  </a:lnTo>
                  <a:lnTo>
                    <a:pt x="57" y="25"/>
                  </a:lnTo>
                  <a:lnTo>
                    <a:pt x="63" y="19"/>
                  </a:lnTo>
                  <a:lnTo>
                    <a:pt x="71" y="15"/>
                  </a:lnTo>
                  <a:lnTo>
                    <a:pt x="60" y="0"/>
                  </a:lnTo>
                  <a:lnTo>
                    <a:pt x="51" y="5"/>
                  </a:lnTo>
                  <a:lnTo>
                    <a:pt x="43" y="11"/>
                  </a:lnTo>
                  <a:lnTo>
                    <a:pt x="36" y="17"/>
                  </a:lnTo>
                  <a:lnTo>
                    <a:pt x="29" y="24"/>
                  </a:lnTo>
                  <a:lnTo>
                    <a:pt x="22" y="31"/>
                  </a:lnTo>
                  <a:lnTo>
                    <a:pt x="16" y="36"/>
                  </a:lnTo>
                  <a:lnTo>
                    <a:pt x="8" y="42"/>
                  </a:lnTo>
                  <a:lnTo>
                    <a:pt x="0" y="46"/>
                  </a:lnTo>
                  <a:lnTo>
                    <a:pt x="11" y="61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231" name="Freeform 228"/>
            <p:cNvSpPr>
              <a:spLocks/>
            </p:cNvSpPr>
            <p:nvPr/>
          </p:nvSpPr>
          <p:spPr bwMode="auto">
            <a:xfrm>
              <a:off x="3324" y="1636"/>
              <a:ext cx="49" cy="20"/>
            </a:xfrm>
            <a:custGeom>
              <a:avLst/>
              <a:gdLst/>
              <a:ahLst/>
              <a:cxnLst>
                <a:cxn ang="0">
                  <a:pos x="0" y="14"/>
                </a:cxn>
                <a:cxn ang="0">
                  <a:pos x="6" y="16"/>
                </a:cxn>
                <a:cxn ang="0">
                  <a:pos x="14" y="17"/>
                </a:cxn>
                <a:cxn ang="0">
                  <a:pos x="19" y="18"/>
                </a:cxn>
                <a:cxn ang="0">
                  <a:pos x="26" y="19"/>
                </a:cxn>
                <a:cxn ang="0">
                  <a:pos x="32" y="19"/>
                </a:cxn>
                <a:cxn ang="0">
                  <a:pos x="37" y="17"/>
                </a:cxn>
                <a:cxn ang="0">
                  <a:pos x="42" y="16"/>
                </a:cxn>
                <a:cxn ang="0">
                  <a:pos x="46" y="15"/>
                </a:cxn>
                <a:cxn ang="0">
                  <a:pos x="35" y="0"/>
                </a:cxn>
                <a:cxn ang="0">
                  <a:pos x="32" y="1"/>
                </a:cxn>
                <a:cxn ang="0">
                  <a:pos x="28" y="3"/>
                </a:cxn>
                <a:cxn ang="0">
                  <a:pos x="24" y="3"/>
                </a:cxn>
                <a:cxn ang="0">
                  <a:pos x="20" y="3"/>
                </a:cxn>
                <a:cxn ang="0">
                  <a:pos x="15" y="3"/>
                </a:cxn>
                <a:cxn ang="0">
                  <a:pos x="11" y="3"/>
                </a:cxn>
                <a:cxn ang="0">
                  <a:pos x="6" y="1"/>
                </a:cxn>
                <a:cxn ang="0">
                  <a:pos x="1" y="0"/>
                </a:cxn>
                <a:cxn ang="0">
                  <a:pos x="0" y="14"/>
                </a:cxn>
              </a:cxnLst>
              <a:rect l="0" t="0" r="r" b="b"/>
              <a:pathLst>
                <a:path w="47" h="20">
                  <a:moveTo>
                    <a:pt x="0" y="14"/>
                  </a:moveTo>
                  <a:lnTo>
                    <a:pt x="6" y="16"/>
                  </a:lnTo>
                  <a:lnTo>
                    <a:pt x="14" y="17"/>
                  </a:lnTo>
                  <a:lnTo>
                    <a:pt x="19" y="18"/>
                  </a:lnTo>
                  <a:lnTo>
                    <a:pt x="26" y="19"/>
                  </a:lnTo>
                  <a:lnTo>
                    <a:pt x="32" y="19"/>
                  </a:lnTo>
                  <a:lnTo>
                    <a:pt x="37" y="17"/>
                  </a:lnTo>
                  <a:lnTo>
                    <a:pt x="42" y="16"/>
                  </a:lnTo>
                  <a:lnTo>
                    <a:pt x="46" y="15"/>
                  </a:lnTo>
                  <a:lnTo>
                    <a:pt x="35" y="0"/>
                  </a:lnTo>
                  <a:lnTo>
                    <a:pt x="32" y="1"/>
                  </a:lnTo>
                  <a:lnTo>
                    <a:pt x="28" y="3"/>
                  </a:lnTo>
                  <a:lnTo>
                    <a:pt x="24" y="3"/>
                  </a:lnTo>
                  <a:lnTo>
                    <a:pt x="20" y="3"/>
                  </a:lnTo>
                  <a:lnTo>
                    <a:pt x="15" y="3"/>
                  </a:lnTo>
                  <a:lnTo>
                    <a:pt x="11" y="3"/>
                  </a:lnTo>
                  <a:lnTo>
                    <a:pt x="6" y="1"/>
                  </a:lnTo>
                  <a:lnTo>
                    <a:pt x="1" y="0"/>
                  </a:lnTo>
                  <a:lnTo>
                    <a:pt x="0" y="14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  <p:sp>
          <p:nvSpPr>
            <p:cNvPr id="232" name="Freeform 229"/>
            <p:cNvSpPr>
              <a:spLocks/>
            </p:cNvSpPr>
            <p:nvPr/>
          </p:nvSpPr>
          <p:spPr bwMode="auto">
            <a:xfrm>
              <a:off x="3316" y="1636"/>
              <a:ext cx="13" cy="18"/>
            </a:xfrm>
            <a:custGeom>
              <a:avLst/>
              <a:gdLst/>
              <a:ahLst/>
              <a:cxnLst>
                <a:cxn ang="0">
                  <a:pos x="12" y="1"/>
                </a:cxn>
                <a:cxn ang="0">
                  <a:pos x="8" y="0"/>
                </a:cxn>
                <a:cxn ang="0">
                  <a:pos x="4" y="1"/>
                </a:cxn>
                <a:cxn ang="0">
                  <a:pos x="1" y="3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2" y="12"/>
                </a:cxn>
                <a:cxn ang="0">
                  <a:pos x="5" y="14"/>
                </a:cxn>
                <a:cxn ang="0">
                  <a:pos x="11" y="16"/>
                </a:cxn>
                <a:cxn ang="0">
                  <a:pos x="12" y="1"/>
                </a:cxn>
              </a:cxnLst>
              <a:rect l="0" t="0" r="r" b="b"/>
              <a:pathLst>
                <a:path w="13" h="17">
                  <a:moveTo>
                    <a:pt x="12" y="1"/>
                  </a:moveTo>
                  <a:lnTo>
                    <a:pt x="8" y="0"/>
                  </a:lnTo>
                  <a:lnTo>
                    <a:pt x="4" y="1"/>
                  </a:lnTo>
                  <a:lnTo>
                    <a:pt x="1" y="3"/>
                  </a:lnTo>
                  <a:lnTo>
                    <a:pt x="0" y="4"/>
                  </a:lnTo>
                  <a:lnTo>
                    <a:pt x="0" y="8"/>
                  </a:lnTo>
                  <a:lnTo>
                    <a:pt x="2" y="12"/>
                  </a:lnTo>
                  <a:lnTo>
                    <a:pt x="5" y="14"/>
                  </a:lnTo>
                  <a:lnTo>
                    <a:pt x="11" y="16"/>
                  </a:lnTo>
                  <a:lnTo>
                    <a:pt x="12" y="1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B68E3E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1350" dirty="0"/>
            </a:p>
          </p:txBody>
        </p:sp>
      </p:grpSp>
      <p:sp>
        <p:nvSpPr>
          <p:cNvPr id="4108" name="Rectangle 5"/>
          <p:cNvSpPr>
            <a:spLocks noChangeArrowheads="1"/>
          </p:cNvSpPr>
          <p:nvPr/>
        </p:nvSpPr>
        <p:spPr bwMode="auto">
          <a:xfrm>
            <a:off x="4514850" y="5143500"/>
            <a:ext cx="3486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100" dirty="0"/>
          </a:p>
        </p:txBody>
      </p:sp>
      <p:pic>
        <p:nvPicPr>
          <p:cNvPr id="239" name="Picture 238" descr="imagesCA6P509V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3289" y="3688055"/>
            <a:ext cx="1793081" cy="800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01927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67</TotalTime>
  <Words>335</Words>
  <Application>Microsoft Office PowerPoint</Application>
  <PresentationFormat>On-screen Show (4:3)</PresentationFormat>
  <Paragraphs>96</Paragraphs>
  <Slides>12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Calibri</vt:lpstr>
      <vt:lpstr>Century Gothic</vt:lpstr>
      <vt:lpstr>Times New Roman</vt:lpstr>
      <vt:lpstr>Wingdings</vt:lpstr>
      <vt:lpstr>Wingdings 3</vt:lpstr>
      <vt:lpstr>Wisp</vt:lpstr>
      <vt:lpstr>Document</vt:lpstr>
      <vt:lpstr>Clip</vt:lpstr>
      <vt:lpstr>The Marketing Mix - Products </vt:lpstr>
      <vt:lpstr>Learning Objectives for the Product Marketing Mix</vt:lpstr>
      <vt:lpstr>What is a product ?</vt:lpstr>
      <vt:lpstr>PowerPoint Presentation</vt:lpstr>
      <vt:lpstr>Levels of product</vt:lpstr>
      <vt:lpstr>3 Primary Classes of Products</vt:lpstr>
      <vt:lpstr>Durable  &amp; Non-Durable Products</vt:lpstr>
      <vt:lpstr>2 Classes of Consumer Products</vt:lpstr>
      <vt:lpstr>CONVENIENCE GOODS</vt:lpstr>
      <vt:lpstr>Key Characteristics of Shopping Products</vt:lpstr>
      <vt:lpstr>Types of Business Products</vt:lpstr>
      <vt:lpstr>So that’s a basic understanding of…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Marketing Mix - Products </dc:title>
  <dc:creator>Tom Tubergen</dc:creator>
  <cp:lastModifiedBy>Tom Tubergen</cp:lastModifiedBy>
  <cp:revision>13</cp:revision>
  <dcterms:created xsi:type="dcterms:W3CDTF">2017-11-16T15:31:33Z</dcterms:created>
  <dcterms:modified xsi:type="dcterms:W3CDTF">2017-12-20T14:44:35Z</dcterms:modified>
</cp:coreProperties>
</file>