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9" r:id="rId4"/>
    <p:sldId id="258" r:id="rId5"/>
    <p:sldId id="261" r:id="rId6"/>
    <p:sldId id="264" r:id="rId7"/>
    <p:sldId id="263" r:id="rId8"/>
    <p:sldId id="267" r:id="rId9"/>
    <p:sldId id="262" r:id="rId10"/>
    <p:sldId id="265" r:id="rId11"/>
    <p:sldId id="266" r:id="rId12"/>
    <p:sldId id="268" r:id="rId13"/>
    <p:sldId id="269" r:id="rId14"/>
    <p:sldId id="270" r:id="rId15"/>
    <p:sldId id="271" r:id="rId16"/>
    <p:sldId id="272"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117" d="100"/>
          <a:sy n="117" d="100"/>
        </p:scale>
        <p:origin x="-62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93D6EB8-63AF-AF46-A8D5-4D71F351482B}" type="datetimeFigureOut">
              <a:rPr lang="en-US" smtClean="0"/>
              <a:pPr/>
              <a:t>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86E03-36C3-704E-A13B-D21D51045C37}"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67970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3D6EB8-63AF-AF46-A8D5-4D71F351482B}" type="datetimeFigureOut">
              <a:rPr lang="en-US" smtClean="0"/>
              <a:pPr/>
              <a:t>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86E03-36C3-704E-A13B-D21D51045C37}"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685279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3D6EB8-63AF-AF46-A8D5-4D71F351482B}" type="datetimeFigureOut">
              <a:rPr lang="en-US" smtClean="0"/>
              <a:pPr/>
              <a:t>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86E03-36C3-704E-A13B-D21D51045C37}"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063826018"/>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3D6EB8-63AF-AF46-A8D5-4D71F351482B}" type="datetimeFigureOut">
              <a:rPr lang="en-US" smtClean="0"/>
              <a:pPr/>
              <a:t>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86E03-36C3-704E-A13B-D21D51045C37}"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360012176"/>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3D6EB8-63AF-AF46-A8D5-4D71F351482B}" type="datetimeFigureOut">
              <a:rPr lang="en-US" smtClean="0"/>
              <a:pPr/>
              <a:t>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86E03-36C3-704E-A13B-D21D51045C37}"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921360297"/>
      </p:ext>
    </p:extLst>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93D6EB8-63AF-AF46-A8D5-4D71F351482B}" type="datetimeFigureOut">
              <a:rPr lang="en-US" smtClean="0"/>
              <a:pPr/>
              <a:t>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86E03-36C3-704E-A13B-D21D51045C37}"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491305485"/>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93D6EB8-63AF-AF46-A8D5-4D71F351482B}" type="datetimeFigureOut">
              <a:rPr lang="en-US" smtClean="0"/>
              <a:pPr/>
              <a:t>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86E03-36C3-704E-A13B-D21D51045C37}"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420689724"/>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93D6EB8-63AF-AF46-A8D5-4D71F351482B}" type="datetimeFigureOut">
              <a:rPr lang="en-US" smtClean="0"/>
              <a:pPr/>
              <a:t>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86E03-36C3-704E-A13B-D21D51045C37}"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916867447"/>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3D6EB8-63AF-AF46-A8D5-4D71F351482B}" type="datetimeFigureOut">
              <a:rPr lang="en-US" smtClean="0"/>
              <a:pPr/>
              <a:t>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86E03-36C3-704E-A13B-D21D51045C37}"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782700984"/>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3D6EB8-63AF-AF46-A8D5-4D71F351482B}" type="datetimeFigureOut">
              <a:rPr lang="en-US" smtClean="0"/>
              <a:pPr/>
              <a:t>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86E03-36C3-704E-A13B-D21D51045C37}"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187202403"/>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3D6EB8-63AF-AF46-A8D5-4D71F351482B}" type="datetimeFigureOut">
              <a:rPr lang="en-US" smtClean="0"/>
              <a:pPr/>
              <a:t>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86E03-36C3-704E-A13B-D21D51045C37}"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17834456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3D6EB8-63AF-AF46-A8D5-4D71F351482B}" type="datetimeFigureOut">
              <a:rPr lang="en-US" smtClean="0"/>
              <a:pPr/>
              <a:t>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86E03-36C3-704E-A13B-D21D51045C37}"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5576241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Family Relationships in the Lord</a:t>
            </a:r>
            <a:endParaRPr lang="en-US" dirty="0"/>
          </a:p>
        </p:txBody>
      </p:sp>
      <p:sp>
        <p:nvSpPr>
          <p:cNvPr id="3" name="Subtitle 2"/>
          <p:cNvSpPr>
            <a:spLocks noGrp="1"/>
          </p:cNvSpPr>
          <p:nvPr>
            <p:ph type="subTitle" idx="1"/>
          </p:nvPr>
        </p:nvSpPr>
        <p:spPr/>
        <p:txBody>
          <a:bodyPr/>
          <a:lstStyle/>
          <a:p>
            <a:r>
              <a:rPr lang="en-US" dirty="0" smtClean="0"/>
              <a:t>Henry Reyenga</a:t>
            </a:r>
          </a:p>
          <a:p>
            <a:r>
              <a:rPr lang="en-US" dirty="0" smtClean="0"/>
              <a:t>Ephesian 6:1-4</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954752570"/>
      </p:ext>
    </p:extLst>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Authoritative Model</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A Model directed by</a:t>
            </a:r>
            <a:r>
              <a:rPr lang="en-US" dirty="0" smtClean="0"/>
              <a:t> heaven </a:t>
            </a:r>
            <a:r>
              <a:rPr lang="en-US" dirty="0" smtClean="0"/>
              <a:t>for parents and children</a:t>
            </a:r>
          </a:p>
          <a:p>
            <a:pPr marL="0" indent="0">
              <a:buNone/>
            </a:pPr>
            <a:r>
              <a:rPr lang="en-US" dirty="0" smtClean="0"/>
              <a:t>Sacred trust of the One in authority! </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791941108"/>
      </p:ext>
    </p:extLst>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Promise of Long Life</a:t>
            </a:r>
            <a:endParaRPr lang="en-US" dirty="0"/>
          </a:p>
        </p:txBody>
      </p:sp>
      <p:sp>
        <p:nvSpPr>
          <p:cNvPr id="3" name="Content Placeholder 2"/>
          <p:cNvSpPr>
            <a:spLocks noGrp="1"/>
          </p:cNvSpPr>
          <p:nvPr>
            <p:ph idx="1"/>
          </p:nvPr>
        </p:nvSpPr>
        <p:spPr/>
        <p:txBody>
          <a:bodyPr/>
          <a:lstStyle/>
          <a:p>
            <a:pPr marL="0" indent="0">
              <a:buNone/>
            </a:pPr>
            <a:r>
              <a:rPr lang="en-US" dirty="0" smtClean="0"/>
              <a:t>This heavenly parent/child </a:t>
            </a:r>
            <a:r>
              <a:rPr lang="en-US" dirty="0"/>
              <a:t>r</a:t>
            </a:r>
            <a:r>
              <a:rPr lang="en-US" dirty="0" smtClean="0"/>
              <a:t>elationship pattern holds great promise and blessing</a:t>
            </a:r>
          </a:p>
          <a:p>
            <a:pPr marL="0" indent="0">
              <a:buNone/>
            </a:pPr>
            <a:endParaRPr lang="en-US" dirty="0"/>
          </a:p>
          <a:p>
            <a:pPr marL="0" indent="0">
              <a:buNone/>
            </a:pPr>
            <a:r>
              <a:rPr lang="en-US" dirty="0"/>
              <a:t>(1)  “Honor your father and mother”—which is the first commandment with a promise— (2)  “that it may go well with you and that you may enjoy long life on the earth.” </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161777458"/>
      </p:ext>
    </p:extLst>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 Will Go Well With You</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Great listeners </a:t>
            </a:r>
            <a:r>
              <a:rPr lang="en-US" dirty="0"/>
              <a:t>d</a:t>
            </a:r>
            <a:r>
              <a:rPr lang="en-US" dirty="0" smtClean="0"/>
              <a:t>o better</a:t>
            </a:r>
          </a:p>
          <a:p>
            <a:pPr marL="0" indent="0">
              <a:buNone/>
            </a:pPr>
            <a:endParaRPr lang="en-US" dirty="0" smtClean="0"/>
          </a:p>
          <a:p>
            <a:pPr marL="0" indent="0">
              <a:buNone/>
            </a:pPr>
            <a:r>
              <a:rPr lang="en-US" dirty="0" smtClean="0"/>
              <a:t>Great learners </a:t>
            </a:r>
            <a:r>
              <a:rPr lang="en-US" dirty="0"/>
              <a:t>l</a:t>
            </a:r>
            <a:r>
              <a:rPr lang="en-US" dirty="0" smtClean="0"/>
              <a:t>ive longer - being more teachable sets you </a:t>
            </a:r>
            <a:r>
              <a:rPr lang="en-US" dirty="0"/>
              <a:t>u</a:t>
            </a:r>
            <a:r>
              <a:rPr lang="en-US" dirty="0" smtClean="0"/>
              <a:t>p for </a:t>
            </a:r>
            <a:r>
              <a:rPr lang="en-US" dirty="0"/>
              <a:t>t</a:t>
            </a:r>
            <a:r>
              <a:rPr lang="en-US" dirty="0" smtClean="0"/>
              <a:t>hriving! </a:t>
            </a:r>
          </a:p>
          <a:p>
            <a:pPr marL="0" indent="0">
              <a:buNone/>
            </a:pPr>
            <a:endParaRPr lang="en-US" dirty="0"/>
          </a:p>
          <a:p>
            <a:pPr marL="0" indent="0">
              <a:buNone/>
            </a:pPr>
            <a:r>
              <a:rPr lang="en-US" dirty="0" smtClean="0"/>
              <a:t>Less stress – You are more desirable to be around and more balanced</a:t>
            </a:r>
          </a:p>
          <a:p>
            <a:pPr marL="0" indent="0">
              <a:buNone/>
            </a:pPr>
            <a:endParaRPr lang="en-US" dirty="0" smtClean="0"/>
          </a:p>
          <a:p>
            <a:pPr marL="0" indent="0">
              <a:buNone/>
            </a:pPr>
            <a:r>
              <a:rPr lang="en-US" dirty="0" smtClean="0"/>
              <a:t>Attractive: drawn to something or someone</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232379284"/>
      </p:ext>
    </p:extLst>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Exasperating Parenting</a:t>
            </a:r>
            <a:endParaRPr lang="en-US" dirty="0"/>
          </a:p>
        </p:txBody>
      </p:sp>
      <p:sp>
        <p:nvSpPr>
          <p:cNvPr id="3" name="Content Placeholder 2"/>
          <p:cNvSpPr>
            <a:spLocks noGrp="1"/>
          </p:cNvSpPr>
          <p:nvPr>
            <p:ph idx="1"/>
          </p:nvPr>
        </p:nvSpPr>
        <p:spPr/>
        <p:txBody>
          <a:bodyPr/>
          <a:lstStyle/>
          <a:p>
            <a:r>
              <a:rPr lang="en-US" dirty="0" smtClean="0"/>
              <a:t>Command Man – Command Woman</a:t>
            </a:r>
          </a:p>
          <a:p>
            <a:r>
              <a:rPr lang="en-US" dirty="0" smtClean="0"/>
              <a:t>Answer Man or Woman</a:t>
            </a:r>
          </a:p>
          <a:p>
            <a:r>
              <a:rPr lang="en-US" dirty="0" smtClean="0"/>
              <a:t>Heavy-</a:t>
            </a:r>
            <a:r>
              <a:rPr lang="en-US" dirty="0"/>
              <a:t>h</a:t>
            </a:r>
            <a:r>
              <a:rPr lang="en-US" dirty="0" smtClean="0"/>
              <a:t>anded</a:t>
            </a:r>
          </a:p>
          <a:p>
            <a:r>
              <a:rPr lang="en-US" dirty="0" smtClean="0"/>
              <a:t>Abusive </a:t>
            </a:r>
          </a:p>
          <a:p>
            <a:r>
              <a:rPr lang="en-US" dirty="0" smtClean="0"/>
              <a:t>Guilt and Shame Parenting</a:t>
            </a:r>
          </a:p>
          <a:p>
            <a:r>
              <a:rPr lang="en-US" dirty="0" smtClean="0"/>
              <a:t>Fear Parenting</a:t>
            </a:r>
          </a:p>
          <a:p>
            <a:r>
              <a:rPr lang="en-US" dirty="0" smtClean="0"/>
              <a:t>Ego-driven Parenting</a:t>
            </a:r>
          </a:p>
          <a:p>
            <a:pPr marL="0" indent="0">
              <a:buNone/>
            </a:pP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644412449"/>
      </p:ext>
    </p:extLst>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“In</a:t>
            </a:r>
            <a:r>
              <a:rPr lang="en-US" dirty="0" smtClean="0"/>
              <a:t> the </a:t>
            </a:r>
            <a:r>
              <a:rPr lang="en-US" dirty="0" smtClean="0"/>
              <a:t>Lord” Way</a:t>
            </a:r>
            <a:endParaRPr lang="en-US" dirty="0"/>
          </a:p>
        </p:txBody>
      </p:sp>
      <p:sp>
        <p:nvSpPr>
          <p:cNvPr id="3" name="Content Placeholder 2"/>
          <p:cNvSpPr>
            <a:spLocks noGrp="1"/>
          </p:cNvSpPr>
          <p:nvPr>
            <p:ph idx="1"/>
          </p:nvPr>
        </p:nvSpPr>
        <p:spPr/>
        <p:txBody>
          <a:bodyPr/>
          <a:lstStyle/>
          <a:p>
            <a:pPr marL="0" indent="0">
              <a:buNone/>
            </a:pPr>
            <a:r>
              <a:rPr lang="en-US" dirty="0" smtClean="0"/>
              <a:t>Relationship with God transforms every relationship</a:t>
            </a:r>
          </a:p>
          <a:p>
            <a:pPr marL="0" indent="0">
              <a:buNone/>
            </a:pPr>
            <a:endParaRPr lang="en-US" dirty="0"/>
          </a:p>
          <a:p>
            <a:pPr marL="0" indent="0">
              <a:buNone/>
            </a:pPr>
            <a:r>
              <a:rPr lang="en-US" dirty="0" smtClean="0"/>
              <a:t>1 Thessalonians 3</a:t>
            </a:r>
            <a:r>
              <a:rPr lang="en-US" dirty="0"/>
              <a:t>:</a:t>
            </a:r>
            <a:r>
              <a:rPr lang="en-US" dirty="0" smtClean="0"/>
              <a:t>8 – For </a:t>
            </a:r>
            <a:r>
              <a:rPr lang="en-US" dirty="0"/>
              <a:t>now we really live, since you are standing firm in the Lord</a:t>
            </a:r>
            <a:r>
              <a:rPr lang="en-US" dirty="0" smtClean="0"/>
              <a:t>. </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340128924"/>
      </p:ext>
    </p:extLst>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“In</a:t>
            </a:r>
            <a:r>
              <a:rPr lang="en-US" dirty="0" smtClean="0"/>
              <a:t> the </a:t>
            </a:r>
            <a:r>
              <a:rPr lang="en-US" dirty="0" smtClean="0"/>
              <a:t>Lord” Way</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Life is beautiful in the </a:t>
            </a:r>
            <a:r>
              <a:rPr lang="en-US" dirty="0" smtClean="0"/>
              <a:t>family.</a:t>
            </a:r>
          </a:p>
          <a:p>
            <a:pPr marL="0" indent="0">
              <a:buNone/>
            </a:pPr>
            <a:endParaRPr lang="en-US" dirty="0"/>
          </a:p>
          <a:p>
            <a:pPr marL="0" indent="0">
              <a:buNone/>
            </a:pPr>
            <a:r>
              <a:rPr lang="en-US" dirty="0" smtClean="0"/>
              <a:t>Philippians 4</a:t>
            </a:r>
            <a:r>
              <a:rPr lang="en-US" dirty="0"/>
              <a:t>:</a:t>
            </a:r>
            <a:r>
              <a:rPr lang="en-US" dirty="0" smtClean="0"/>
              <a:t>4&amp;5 - Rejoice </a:t>
            </a:r>
            <a:r>
              <a:rPr lang="en-US" dirty="0"/>
              <a:t>in the Lord always. I will say it again: Rejoice</a:t>
            </a:r>
            <a:r>
              <a:rPr lang="en-US" dirty="0" smtClean="0"/>
              <a:t>! </a:t>
            </a:r>
            <a:r>
              <a:rPr lang="en-US" dirty="0"/>
              <a:t>Let your gentleness be evident to all. The Lord is near. </a:t>
            </a:r>
            <a:endParaRPr lang="en-US" dirty="0" smtClean="0"/>
          </a:p>
          <a:p>
            <a:pPr marL="0" indent="0">
              <a:buNone/>
            </a:pPr>
            <a:endParaRPr lang="en-US" dirty="0"/>
          </a:p>
          <a:p>
            <a:pPr marL="0" indent="0">
              <a:buNone/>
            </a:pPr>
            <a:r>
              <a:rPr lang="en-US" dirty="0" smtClean="0"/>
              <a:t>More rejoicing and </a:t>
            </a:r>
            <a:r>
              <a:rPr lang="en-US" dirty="0"/>
              <a:t>m</a:t>
            </a:r>
            <a:r>
              <a:rPr lang="en-US" dirty="0" smtClean="0"/>
              <a:t>ore </a:t>
            </a:r>
            <a:r>
              <a:rPr lang="en-US" dirty="0" smtClean="0"/>
              <a:t>gentleness. </a:t>
            </a:r>
            <a:endParaRPr lang="en-US" dirty="0" smtClean="0"/>
          </a:p>
          <a:p>
            <a:pPr marL="0" indent="0">
              <a:buNone/>
            </a:pPr>
            <a:r>
              <a:rPr lang="en-US" dirty="0" smtClean="0"/>
              <a:t>The Lord is near to help </a:t>
            </a:r>
            <a:r>
              <a:rPr lang="en-US" dirty="0"/>
              <a:t>y</a:t>
            </a:r>
            <a:r>
              <a:rPr lang="en-US" dirty="0" smtClean="0"/>
              <a:t>ou! </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070061136"/>
      </p:ext>
    </p:extLst>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“In</a:t>
            </a:r>
            <a:r>
              <a:rPr lang="en-US" dirty="0" smtClean="0"/>
              <a:t> </a:t>
            </a:r>
            <a:r>
              <a:rPr lang="en-US" dirty="0" smtClean="0"/>
              <a:t>t</a:t>
            </a:r>
            <a:r>
              <a:rPr lang="en-US" dirty="0" smtClean="0"/>
              <a:t>he </a:t>
            </a:r>
            <a:r>
              <a:rPr lang="en-US" dirty="0" smtClean="0"/>
              <a:t>Lord” Way</a:t>
            </a:r>
            <a:endParaRPr lang="en-US" dirty="0"/>
          </a:p>
        </p:txBody>
      </p:sp>
      <p:sp>
        <p:nvSpPr>
          <p:cNvPr id="3" name="Content Placeholder 2"/>
          <p:cNvSpPr>
            <a:spLocks noGrp="1"/>
          </p:cNvSpPr>
          <p:nvPr>
            <p:ph idx="1"/>
          </p:nvPr>
        </p:nvSpPr>
        <p:spPr/>
        <p:txBody>
          <a:bodyPr/>
          <a:lstStyle/>
          <a:p>
            <a:pPr marL="0" indent="0">
              <a:buNone/>
            </a:pPr>
            <a:r>
              <a:rPr lang="en-US" dirty="0" smtClean="0"/>
              <a:t>Treat each </a:t>
            </a:r>
            <a:r>
              <a:rPr lang="en-US" dirty="0"/>
              <a:t>o</a:t>
            </a:r>
            <a:r>
              <a:rPr lang="en-US" dirty="0" smtClean="0"/>
              <a:t>ther as family with great love and </a:t>
            </a:r>
            <a:r>
              <a:rPr lang="en-US" dirty="0" smtClean="0"/>
              <a:t>respect.</a:t>
            </a:r>
          </a:p>
          <a:p>
            <a:pPr marL="0" indent="0">
              <a:buNone/>
            </a:pPr>
            <a:endParaRPr lang="en-US" dirty="0" smtClean="0"/>
          </a:p>
          <a:p>
            <a:pPr marL="0" indent="0">
              <a:buNone/>
            </a:pPr>
            <a:r>
              <a:rPr lang="en-US" dirty="0" smtClean="0"/>
              <a:t>Colossians 4</a:t>
            </a:r>
            <a:r>
              <a:rPr lang="en-US" dirty="0"/>
              <a:t>:6 Let your conversation be always full of grace, seasoned with salt, so that you may know how to answer everyone. </a:t>
            </a:r>
            <a:r>
              <a:rPr lang="en-US" dirty="0" smtClean="0"/>
              <a:t>(Including your </a:t>
            </a:r>
            <a:r>
              <a:rPr lang="en-US" dirty="0"/>
              <a:t>o</a:t>
            </a:r>
            <a:r>
              <a:rPr lang="en-US" dirty="0" smtClean="0"/>
              <a:t>wn family).</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13400847"/>
      </p:ext>
    </p:extLst>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Family Relationships</a:t>
            </a:r>
            <a:endParaRPr lang="en-US" dirty="0"/>
          </a:p>
        </p:txBody>
      </p:sp>
      <p:sp>
        <p:nvSpPr>
          <p:cNvPr id="3" name="Content Placeholder 2"/>
          <p:cNvSpPr>
            <a:spLocks noGrp="1"/>
          </p:cNvSpPr>
          <p:nvPr>
            <p:ph idx="1"/>
          </p:nvPr>
        </p:nvSpPr>
        <p:spPr>
          <a:xfrm>
            <a:off x="457200" y="1600200"/>
            <a:ext cx="8229600" cy="4525963"/>
          </a:xfrm>
        </p:spPr>
        <p:txBody>
          <a:bodyPr>
            <a:normAutofit/>
          </a:bodyPr>
          <a:lstStyle/>
          <a:p>
            <a:pPr marL="0" indent="0">
              <a:buNone/>
            </a:pPr>
            <a:r>
              <a:rPr lang="en-US" dirty="0" smtClean="0"/>
              <a:t>Ephesians 6:1-4   Children, obey your parents in the Lord, for this is right. (1)  “Honor your father and mother”—which is the first commandment with a promise— (2)  “that it may go well with you and that you may enjoy long life on the earth.” (3) Fathers, do not exasperate your children; instead, bring them up in the training and instruction of the Lord. (4)</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703019245"/>
      </p:ext>
    </p:extLst>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Epic Modifier – In</a:t>
            </a:r>
            <a:r>
              <a:rPr lang="en-US" dirty="0" smtClean="0"/>
              <a:t> the </a:t>
            </a:r>
            <a:r>
              <a:rPr lang="en-US" dirty="0" smtClean="0"/>
              <a:t>Lord </a:t>
            </a:r>
            <a:endParaRPr lang="en-US" dirty="0"/>
          </a:p>
        </p:txBody>
      </p:sp>
      <p:sp>
        <p:nvSpPr>
          <p:cNvPr id="3" name="Content Placeholder 2"/>
          <p:cNvSpPr>
            <a:spLocks noGrp="1"/>
          </p:cNvSpPr>
          <p:nvPr>
            <p:ph idx="1"/>
          </p:nvPr>
        </p:nvSpPr>
        <p:spPr/>
        <p:txBody>
          <a:bodyPr/>
          <a:lstStyle/>
          <a:p>
            <a:pPr marL="0" indent="0">
              <a:buNone/>
            </a:pPr>
            <a:r>
              <a:rPr lang="en-US" dirty="0" smtClean="0"/>
              <a:t>We have epic modifiers…</a:t>
            </a:r>
          </a:p>
          <a:p>
            <a:pPr marL="0" indent="0">
              <a:buNone/>
            </a:pPr>
            <a:r>
              <a:rPr lang="en-US" dirty="0" smtClean="0"/>
              <a:t>Relationship –  In</a:t>
            </a:r>
            <a:r>
              <a:rPr lang="en-US" dirty="0" smtClean="0"/>
              <a:t> love</a:t>
            </a:r>
            <a:endParaRPr lang="en-US" dirty="0" smtClean="0"/>
          </a:p>
          <a:p>
            <a:pPr marL="0" indent="0">
              <a:buNone/>
            </a:pPr>
            <a:r>
              <a:rPr lang="en-US" dirty="0" smtClean="0"/>
              <a:t>Culture– In</a:t>
            </a:r>
            <a:r>
              <a:rPr lang="en-US" dirty="0" smtClean="0"/>
              <a:t> community</a:t>
            </a:r>
            <a:endParaRPr lang="en-US" dirty="0" smtClean="0"/>
          </a:p>
          <a:p>
            <a:pPr marL="0" indent="0">
              <a:buNone/>
            </a:pPr>
            <a:r>
              <a:rPr lang="en-US" dirty="0" smtClean="0"/>
              <a:t>Music – In</a:t>
            </a:r>
            <a:r>
              <a:rPr lang="en-US" dirty="0" smtClean="0"/>
              <a:t> tune</a:t>
            </a:r>
            <a:endParaRPr lang="en-US" dirty="0" smtClean="0"/>
          </a:p>
          <a:p>
            <a:pPr marL="0" indent="0">
              <a:buNone/>
            </a:pPr>
            <a:r>
              <a:rPr lang="en-US" dirty="0" smtClean="0"/>
              <a:t>Beauty – In</a:t>
            </a:r>
            <a:r>
              <a:rPr lang="en-US" dirty="0" smtClean="0"/>
              <a:t> style</a:t>
            </a:r>
            <a:endParaRPr lang="en-US" dirty="0" smtClean="0"/>
          </a:p>
          <a:p>
            <a:pPr marL="0" indent="0">
              <a:buNone/>
            </a:pPr>
            <a:r>
              <a:rPr lang="en-US" dirty="0" smtClean="0"/>
              <a:t>Real – In</a:t>
            </a:r>
            <a:r>
              <a:rPr lang="en-US" dirty="0" smtClean="0"/>
              <a:t> </a:t>
            </a:r>
            <a:r>
              <a:rPr lang="en-US" dirty="0" smtClean="0"/>
              <a:t>t</a:t>
            </a:r>
            <a:r>
              <a:rPr lang="en-US" dirty="0" smtClean="0"/>
              <a:t>ime </a:t>
            </a:r>
            <a:r>
              <a:rPr lang="en-US" dirty="0" smtClean="0"/>
              <a:t>and</a:t>
            </a:r>
            <a:r>
              <a:rPr lang="en-US" dirty="0" smtClean="0"/>
              <a:t> in space</a:t>
            </a:r>
            <a:endParaRPr lang="en-US" dirty="0" smtClean="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398718709"/>
      </p:ext>
    </p:extLst>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the Lord</a:t>
            </a:r>
            <a:endParaRPr lang="en-US" dirty="0"/>
          </a:p>
        </p:txBody>
      </p:sp>
      <p:sp>
        <p:nvSpPr>
          <p:cNvPr id="3" name="Content Placeholder 2"/>
          <p:cNvSpPr>
            <a:spLocks noGrp="1"/>
          </p:cNvSpPr>
          <p:nvPr>
            <p:ph idx="1"/>
          </p:nvPr>
        </p:nvSpPr>
        <p:spPr/>
        <p:txBody>
          <a:bodyPr/>
          <a:lstStyle/>
          <a:p>
            <a:pPr marL="0" indent="0">
              <a:buNone/>
            </a:pPr>
            <a:r>
              <a:rPr lang="en-US" dirty="0" smtClean="0"/>
              <a:t>Epic Modifier </a:t>
            </a:r>
          </a:p>
          <a:p>
            <a:pPr marL="0" indent="0">
              <a:buNone/>
            </a:pPr>
            <a:r>
              <a:rPr lang="en-US" dirty="0" smtClean="0"/>
              <a:t>Authoritarian Model of</a:t>
            </a:r>
            <a:r>
              <a:rPr lang="en-US" dirty="0" smtClean="0"/>
              <a:t> the parent</a:t>
            </a:r>
            <a:r>
              <a:rPr lang="en-US" dirty="0" smtClean="0"/>
              <a:t>/child </a:t>
            </a:r>
            <a:r>
              <a:rPr lang="en-US" dirty="0"/>
              <a:t>r</a:t>
            </a:r>
            <a:r>
              <a:rPr lang="en-US" dirty="0" smtClean="0"/>
              <a:t>elationship does not get the heart epic modifier </a:t>
            </a:r>
            <a:endParaRPr lang="en-US" dirty="0"/>
          </a:p>
          <a:p>
            <a:pPr marL="0" indent="0">
              <a:buNone/>
            </a:pPr>
            <a:r>
              <a:rPr lang="en-US" dirty="0" smtClean="0"/>
              <a:t>Permissive </a:t>
            </a:r>
            <a:r>
              <a:rPr lang="en-US" dirty="0" smtClean="0"/>
              <a:t>Model of the parent/child relationship is full of half-truth </a:t>
            </a:r>
            <a:r>
              <a:rPr lang="en-US" dirty="0" smtClean="0"/>
              <a:t>i</a:t>
            </a:r>
            <a:r>
              <a:rPr lang="en-US" dirty="0" smtClean="0"/>
              <a:t>nterpretations</a:t>
            </a:r>
            <a:endParaRPr lang="en-US" dirty="0" smtClean="0"/>
          </a:p>
          <a:p>
            <a:pPr marL="0" indent="0">
              <a:buNone/>
            </a:pPr>
            <a:endParaRPr lang="en-US" dirty="0" smtClean="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132148882"/>
      </p:ext>
    </p:extLst>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Old Testament </a:t>
            </a:r>
            <a:r>
              <a:rPr lang="en-US" dirty="0" smtClean="0"/>
              <a:t>Modifier</a:t>
            </a:r>
            <a:endParaRPr lang="en-US" dirty="0"/>
          </a:p>
        </p:txBody>
      </p:sp>
      <p:sp>
        <p:nvSpPr>
          <p:cNvPr id="3" name="Content Placeholder 2"/>
          <p:cNvSpPr>
            <a:spLocks noGrp="1"/>
          </p:cNvSpPr>
          <p:nvPr>
            <p:ph idx="1"/>
          </p:nvPr>
        </p:nvSpPr>
        <p:spPr/>
        <p:txBody>
          <a:bodyPr/>
          <a:lstStyle/>
          <a:p>
            <a:pPr marL="0" indent="0">
              <a:buNone/>
            </a:pPr>
            <a:r>
              <a:rPr lang="en-US" dirty="0" smtClean="0"/>
              <a:t>A </a:t>
            </a:r>
            <a:r>
              <a:rPr lang="en-US" dirty="0"/>
              <a:t>Mother’s Prayer</a:t>
            </a:r>
          </a:p>
          <a:p>
            <a:pPr marL="0" indent="0">
              <a:buNone/>
            </a:pPr>
            <a:r>
              <a:rPr lang="en-US" dirty="0" smtClean="0"/>
              <a:t>1 Samuel 2:1   Then Hannah prayed and said: “My heart rejoices in the LORD; in the LORD my horn is lifted high.</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752664537"/>
      </p:ext>
    </p:extLst>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dirty="0"/>
              <a:t>New Testament Modifier</a:t>
            </a:r>
          </a:p>
        </p:txBody>
      </p:sp>
      <p:sp>
        <p:nvSpPr>
          <p:cNvPr id="3" name="Content Placeholder 2"/>
          <p:cNvSpPr>
            <a:spLocks noGrp="1"/>
          </p:cNvSpPr>
          <p:nvPr>
            <p:ph idx="1"/>
          </p:nvPr>
        </p:nvSpPr>
        <p:spPr/>
        <p:txBody>
          <a:bodyPr/>
          <a:lstStyle/>
          <a:p>
            <a:pPr marL="0" indent="0">
              <a:buNone/>
            </a:pPr>
            <a:r>
              <a:rPr lang="en-US" dirty="0" smtClean="0"/>
              <a:t>Pleasing the Lord </a:t>
            </a:r>
            <a:r>
              <a:rPr lang="en-US" dirty="0" smtClean="0"/>
              <a:t>first, who </a:t>
            </a:r>
            <a:r>
              <a:rPr lang="en-US" dirty="0" smtClean="0"/>
              <a:t>is present in every moment of every relationship</a:t>
            </a:r>
          </a:p>
          <a:p>
            <a:pPr marL="0" indent="0">
              <a:buNone/>
            </a:pPr>
            <a:r>
              <a:rPr lang="en-US" dirty="0" smtClean="0"/>
              <a:t>1 Thessalonians 4</a:t>
            </a:r>
            <a:r>
              <a:rPr lang="en-US" dirty="0"/>
              <a:t>:1  </a:t>
            </a:r>
            <a:r>
              <a:rPr lang="en-US" dirty="0" smtClean="0"/>
              <a:t>-</a:t>
            </a:r>
            <a:r>
              <a:rPr lang="en-US" dirty="0"/>
              <a:t> 	Finally, brothers, we instructed you how to live in order to please God, as in fact you are living. Now we ask you and urge you in the Lord Jesus to do this more and more. </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331078190"/>
      </p:ext>
    </p:extLst>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Avoid the “In the Futility” Way</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Eph</a:t>
            </a:r>
            <a:r>
              <a:rPr lang="en-US" dirty="0"/>
              <a:t>. 4:</a:t>
            </a:r>
            <a:r>
              <a:rPr lang="en-US" dirty="0" smtClean="0"/>
              <a:t>17-19  </a:t>
            </a:r>
            <a:r>
              <a:rPr lang="en-US" dirty="0"/>
              <a:t> </a:t>
            </a:r>
            <a:r>
              <a:rPr lang="en-US" dirty="0" smtClean="0"/>
              <a:t>So </a:t>
            </a:r>
            <a:r>
              <a:rPr lang="en-US" dirty="0"/>
              <a:t>I tell you this, and insist on it i</a:t>
            </a:r>
            <a:r>
              <a:rPr lang="en-US" u="sng" dirty="0"/>
              <a:t>n the Lord, </a:t>
            </a:r>
            <a:r>
              <a:rPr lang="en-US" dirty="0"/>
              <a:t>that you must no longer live as the Gentiles do, </a:t>
            </a:r>
            <a:r>
              <a:rPr lang="en-US" u="sng" dirty="0"/>
              <a:t>in the futility </a:t>
            </a:r>
            <a:r>
              <a:rPr lang="en-US" dirty="0"/>
              <a:t>of their thinking. </a:t>
            </a:r>
            <a:r>
              <a:rPr lang="en-US" dirty="0" smtClean="0"/>
              <a:t>(17) They </a:t>
            </a:r>
            <a:r>
              <a:rPr lang="en-US" dirty="0"/>
              <a:t>are darkened in their understanding and separated from the life of God because of the ignorance that is in them due to the hardening of their hearts</a:t>
            </a:r>
            <a:r>
              <a:rPr lang="en-US" dirty="0" smtClean="0"/>
              <a:t>. (18) Having </a:t>
            </a:r>
            <a:r>
              <a:rPr lang="en-US" dirty="0"/>
              <a:t>lost all sensitivity, they have given themselves over to sensuality so as to indulge in every kind of impurity, with a continual lust for more. </a:t>
            </a:r>
            <a:r>
              <a:rPr lang="en-US" dirty="0" smtClean="0"/>
              <a:t>(19)</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300373176"/>
      </p:ext>
    </p:extLst>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Obey in the Lord</a:t>
            </a:r>
            <a:endParaRPr lang="en-US" dirty="0"/>
          </a:p>
        </p:txBody>
      </p:sp>
      <p:sp>
        <p:nvSpPr>
          <p:cNvPr id="3" name="Content Placeholder 2"/>
          <p:cNvSpPr>
            <a:spLocks noGrp="1"/>
          </p:cNvSpPr>
          <p:nvPr>
            <p:ph idx="1"/>
          </p:nvPr>
        </p:nvSpPr>
        <p:spPr>
          <a:xfrm>
            <a:off x="457200" y="1600200"/>
            <a:ext cx="8229600" cy="4764245"/>
          </a:xfrm>
        </p:spPr>
        <p:txBody>
          <a:bodyPr>
            <a:normAutofit fontScale="92500" lnSpcReduction="10000"/>
          </a:bodyPr>
          <a:lstStyle/>
          <a:p>
            <a:pPr marL="0" indent="0">
              <a:buNone/>
            </a:pPr>
            <a:r>
              <a:rPr lang="en-US" dirty="0" smtClean="0"/>
              <a:t>The Greek word means “</a:t>
            </a:r>
            <a:r>
              <a:rPr lang="en-US" dirty="0"/>
              <a:t>h</a:t>
            </a:r>
            <a:r>
              <a:rPr lang="en-US" dirty="0" smtClean="0"/>
              <a:t>ear under:” </a:t>
            </a:r>
          </a:p>
          <a:p>
            <a:r>
              <a:rPr lang="en-US" dirty="0" smtClean="0"/>
              <a:t>Listen intently</a:t>
            </a:r>
          </a:p>
          <a:p>
            <a:r>
              <a:rPr lang="en-US" dirty="0" smtClean="0"/>
              <a:t>Care deeply about what your parents are saying</a:t>
            </a:r>
          </a:p>
          <a:p>
            <a:r>
              <a:rPr lang="en-US" dirty="0" smtClean="0"/>
              <a:t>Don’t let your inexperience trip you up</a:t>
            </a:r>
          </a:p>
          <a:p>
            <a:r>
              <a:rPr lang="en-US" dirty="0" smtClean="0"/>
              <a:t>The world is a harsh place…there are a lot of things that you have to know to stay alive and do well. </a:t>
            </a:r>
          </a:p>
          <a:p>
            <a:r>
              <a:rPr lang="en-US" dirty="0" smtClean="0"/>
              <a:t>What are you doing that makes it hard for them to do their calling as parents. </a:t>
            </a:r>
          </a:p>
          <a:p>
            <a:r>
              <a:rPr lang="en-US" dirty="0" smtClean="0"/>
              <a:t>And remember it’s “in the Lord” - He is there! </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24826650"/>
      </p:ext>
    </p:extLst>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Authoritative Model</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A Model </a:t>
            </a:r>
            <a:r>
              <a:rPr lang="en-US" dirty="0"/>
              <a:t>d</a:t>
            </a:r>
            <a:r>
              <a:rPr lang="en-US" dirty="0" smtClean="0"/>
              <a:t>irected by</a:t>
            </a:r>
            <a:r>
              <a:rPr lang="en-US" dirty="0" smtClean="0"/>
              <a:t> heaven </a:t>
            </a:r>
            <a:r>
              <a:rPr lang="en-US" dirty="0" smtClean="0"/>
              <a:t>for parents and children</a:t>
            </a:r>
          </a:p>
          <a:p>
            <a:r>
              <a:rPr lang="en-US" dirty="0" smtClean="0"/>
              <a:t>Children</a:t>
            </a:r>
            <a:r>
              <a:rPr lang="en-US" dirty="0" smtClean="0"/>
              <a:t> in </a:t>
            </a:r>
            <a:r>
              <a:rPr lang="en-US" dirty="0" smtClean="0"/>
              <a:t>the Lord – a reproducible pattern</a:t>
            </a:r>
          </a:p>
          <a:p>
            <a:r>
              <a:rPr lang="en-US" dirty="0" smtClean="0"/>
              <a:t>The Lord has placed authority in a child’s life</a:t>
            </a:r>
          </a:p>
          <a:p>
            <a:r>
              <a:rPr lang="en-US" dirty="0" smtClean="0"/>
              <a:t>Parents are representatives of God’s authority </a:t>
            </a:r>
          </a:p>
          <a:p>
            <a:r>
              <a:rPr lang="en-US" dirty="0" smtClean="0"/>
              <a:t>Management – Leadership – Encouragement</a:t>
            </a:r>
          </a:p>
          <a:p>
            <a:r>
              <a:rPr lang="en-US" dirty="0" smtClean="0"/>
              <a:t>Guided by love and truth</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7386683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1416</TotalTime>
  <Words>821</Words>
  <Application>Microsoft Macintosh PowerPoint</Application>
  <PresentationFormat>On-screen Show (4:3)</PresentationFormat>
  <Paragraphs>78</Paragraphs>
  <Slides>16</Slides>
  <Notes>0</Notes>
  <HiddenSlides>0</HiddenSlides>
  <MMClips>0</MMClips>
  <ScaleCrop>false</ScaleCrop>
  <HeadingPairs>
    <vt:vector size="4" baseType="variant">
      <vt:variant>
        <vt:lpstr>Design Template</vt:lpstr>
      </vt:variant>
      <vt:variant>
        <vt:i4>1</vt:i4>
      </vt:variant>
      <vt:variant>
        <vt:lpstr>Slide Titles</vt:lpstr>
      </vt:variant>
      <vt:variant>
        <vt:i4>16</vt:i4>
      </vt:variant>
    </vt:vector>
  </HeadingPairs>
  <TitlesOfParts>
    <vt:vector size="17" baseType="lpstr">
      <vt:lpstr>Office Theme</vt:lpstr>
      <vt:lpstr>Family Relationships in the Lord</vt:lpstr>
      <vt:lpstr>Family Relationships</vt:lpstr>
      <vt:lpstr>Epic Modifier – In the Lord </vt:lpstr>
      <vt:lpstr>In the Lord</vt:lpstr>
      <vt:lpstr>Old Testament Modifier</vt:lpstr>
      <vt:lpstr>New Testament Modifier</vt:lpstr>
      <vt:lpstr>Avoid the “In the Futility” Way</vt:lpstr>
      <vt:lpstr>Obey in the Lord</vt:lpstr>
      <vt:lpstr>Authoritative Model</vt:lpstr>
      <vt:lpstr>Authoritative Model</vt:lpstr>
      <vt:lpstr>The Promise of Long Life</vt:lpstr>
      <vt:lpstr>It Will Go Well With You</vt:lpstr>
      <vt:lpstr>Exasperating Parenting</vt:lpstr>
      <vt:lpstr>The “In the Lord” Way</vt:lpstr>
      <vt:lpstr>The “In the Lord” Way</vt:lpstr>
      <vt:lpstr>The “In the Lord” Way</vt:lpstr>
    </vt:vector>
  </TitlesOfParts>
  <Company>Christian Leaders Institute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Family in the Lord</dc:title>
  <dc:creator>Henry Reyenga</dc:creator>
  <cp:lastModifiedBy>Brianna Prince</cp:lastModifiedBy>
  <cp:revision>27</cp:revision>
  <dcterms:created xsi:type="dcterms:W3CDTF">2015-04-20T12:40:04Z</dcterms:created>
  <dcterms:modified xsi:type="dcterms:W3CDTF">2015-04-20T13:24:58Z</dcterms:modified>
</cp:coreProperties>
</file>