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9" r:id="rId3"/>
    <p:sldId id="305" r:id="rId4"/>
    <p:sldId id="297" r:id="rId5"/>
    <p:sldId id="279" r:id="rId6"/>
    <p:sldId id="304" r:id="rId7"/>
    <p:sldId id="306" r:id="rId8"/>
    <p:sldId id="302" r:id="rId9"/>
    <p:sldId id="307" r:id="rId10"/>
    <p:sldId id="303" r:id="rId11"/>
    <p:sldId id="292" r:id="rId12"/>
    <p:sldId id="282" r:id="rId13"/>
    <p:sldId id="299" r:id="rId14"/>
  </p:sldIdLst>
  <p:sldSz cx="9144000" cy="5143500" type="screen16x9"/>
  <p:notesSz cx="6858000" cy="9144000"/>
  <p:embeddedFontLst>
    <p:embeddedFont>
      <p:font typeface="Roboto Slab" charset="0"/>
      <p:regular r:id="rId16"/>
      <p:bold r:id="rId17"/>
    </p:embeddedFont>
    <p:embeddedFont>
      <p:font typeface="Impact" pitchFamily="34" charset="0"/>
      <p:regular r:id="rId18"/>
    </p:embeddedFont>
    <p:embeddedFont>
      <p:font typeface="Nixie One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089" autoAdjust="0"/>
  </p:normalViewPr>
  <p:slideViewPr>
    <p:cSldViewPr showGuides="1">
      <p:cViewPr>
        <p:scale>
          <a:sx n="60" d="100"/>
          <a:sy n="60" d="100"/>
        </p:scale>
        <p:origin x="-786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8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Cuarto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2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Él es el Señor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3035736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Él es el Hijo de Dios</a:t>
            </a:r>
          </a:p>
        </p:txBody>
      </p:sp>
      <p:sp>
        <p:nvSpPr>
          <p:cNvPr id="45" name="44 Rectángulo"/>
          <p:cNvSpPr/>
          <p:nvPr/>
        </p:nvSpPr>
        <p:spPr>
          <a:xfrm>
            <a:off x="5292083" y="4227934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Él es la luz, es salvador, es restaurador</a:t>
            </a:r>
            <a:endParaRPr lang="es-MX" dirty="0"/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como </a:t>
            </a:r>
            <a:b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Hijo de Dios</a:t>
            </a:r>
          </a:p>
        </p:txBody>
      </p:sp>
    </p:spTree>
    <p:extLst>
      <p:ext uri="{BB962C8B-B14F-4D97-AF65-F5344CB8AC3E}">
        <p14:creationId xmlns:p14="http://schemas.microsoft.com/office/powerpoint/2010/main" val="28394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El resultado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88;p20"/>
          <p:cNvSpPr txBox="1">
            <a:spLocks noGrp="1"/>
          </p:cNvSpPr>
          <p:nvPr/>
        </p:nvSpPr>
        <p:spPr>
          <a:xfrm>
            <a:off x="323528" y="1645298"/>
            <a:ext cx="4392488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▪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▫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●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○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ixie One"/>
              <a:buChar char="■"/>
              <a:defRPr sz="2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Seguridad en Jesús (obedeció)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Seguridad ante la gente (Yo soy)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Seguridad ante los fariseos (Ustedes no saben…)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endParaRPr lang="es-MX" sz="1800" dirty="0">
              <a:solidFill>
                <a:srgbClr val="080808"/>
              </a:solidFill>
              <a:latin typeface="Calibri" pitchFamily="34" charset="0"/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s-MX" sz="1800" dirty="0" smtClean="0">
                <a:solidFill>
                  <a:srgbClr val="080808"/>
                </a:solidFill>
                <a:latin typeface="Calibri" pitchFamily="34" charset="0"/>
              </a:rPr>
              <a:t>Seguridad ante la situación (expulsado)</a:t>
            </a:r>
            <a:endParaRPr sz="1800" dirty="0">
              <a:solidFill>
                <a:srgbClr val="080808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148064" y="1347614"/>
            <a:ext cx="3240000" cy="26102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Rectángulo"/>
          <p:cNvSpPr/>
          <p:nvPr/>
        </p:nvSpPr>
        <p:spPr>
          <a:xfrm>
            <a:off x="2718487" y="4871521"/>
            <a:ext cx="64620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1000" dirty="0" err="1" smtClean="0">
                <a:latin typeface="Calibri" pitchFamily="34" charset="0"/>
              </a:rPr>
              <a:t>from</a:t>
            </a:r>
            <a:r>
              <a:rPr lang="es-MX" sz="1000" dirty="0">
                <a:latin typeface="Calibri" pitchFamily="34" charset="0"/>
              </a:rPr>
              <a:t> </a:t>
            </a:r>
            <a:r>
              <a:rPr lang="es-MX" sz="1000" dirty="0">
                <a:latin typeface="Calibri" pitchFamily="34" charset="0"/>
              </a:rPr>
              <a:t>https://assetsnffrgf-a.akamaihd.net/assets/m/1102014791/univ/art/1102014791_univ_lsr_xl.jpg</a:t>
            </a:r>
            <a:endParaRPr lang="es-MX" sz="1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¿Y el evangelismo?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731656" y="1269227"/>
            <a:ext cx="4160823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50800" indent="0" algn="ctr">
              <a:buNone/>
            </a:pPr>
            <a:r>
              <a:rPr lang="es-MX" sz="2200" baseline="30000" dirty="0" smtClean="0">
                <a:latin typeface="Calibri" pitchFamily="34" charset="0"/>
              </a:rPr>
              <a:t> </a:t>
            </a:r>
            <a:r>
              <a:rPr lang="es-MX" sz="2400" dirty="0" smtClean="0">
                <a:latin typeface="Calibri" pitchFamily="34" charset="0"/>
              </a:rPr>
              <a:t>La seguridad del ciego fue afirmada ante su propio testimonio y su acercamiento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a Jesucristo.</a:t>
            </a:r>
          </a:p>
          <a:p>
            <a:pPr marL="50800" indent="0" algn="ctr">
              <a:buNone/>
            </a:pPr>
            <a:endParaRPr lang="es-MX" sz="2400" dirty="0">
              <a:latin typeface="Calibri" pitchFamily="34" charset="0"/>
            </a:endParaRPr>
          </a:p>
          <a:p>
            <a:pPr marL="50800" indent="0" algn="ctr">
              <a:buNone/>
            </a:pPr>
            <a:r>
              <a:rPr lang="es-MX" sz="2400" dirty="0" smtClean="0">
                <a:latin typeface="Calibri" pitchFamily="34" charset="0"/>
              </a:rPr>
              <a:t>¿Cómo puede este pasaje ayudarle a encontrar seguridad?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Melanie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Wasser</a:t>
            </a:r>
            <a:r>
              <a:rPr lang="en-US" sz="100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https://unsplash.com/photos/j8a-TEakg78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XI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el capítulo «La Teología de dormir: La evangelización según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Jesucristo»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(1-20) en el libro “La Evangelización” (20 págs.)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Evangelización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y la seguridad: El ciego sanado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793732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XI: Superación de obstáculos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33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79512" y="2254682"/>
            <a:ext cx="880214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Al </a:t>
            </a:r>
            <a:r>
              <a:rPr lang="es-MX" dirty="0">
                <a:latin typeface="Calibri" pitchFamily="34" charset="0"/>
              </a:rPr>
              <a:t>pasar Jesús, vio a un hombre </a:t>
            </a:r>
            <a:r>
              <a:rPr lang="es-MX" b="1" dirty="0">
                <a:latin typeface="Calibri" pitchFamily="34" charset="0"/>
              </a:rPr>
              <a:t>ciego de </a:t>
            </a:r>
            <a:r>
              <a:rPr lang="es-MX" b="1" dirty="0" smtClean="0">
                <a:latin typeface="Calibri" pitchFamily="34" charset="0"/>
              </a:rPr>
              <a:t>nacimiento</a:t>
            </a:r>
            <a:r>
              <a:rPr lang="es-MX" dirty="0" smtClean="0">
                <a:latin typeface="Calibri" pitchFamily="34" charset="0"/>
              </a:rPr>
              <a:t>. Y </a:t>
            </a:r>
            <a:r>
              <a:rPr lang="es-MX" dirty="0">
                <a:latin typeface="Calibri" pitchFamily="34" charset="0"/>
              </a:rPr>
              <a:t>le preguntaron sus discípulos, diciendo: Rabí, ¿</a:t>
            </a:r>
            <a:r>
              <a:rPr lang="es-MX" b="1" dirty="0">
                <a:latin typeface="Calibri" pitchFamily="34" charset="0"/>
              </a:rPr>
              <a:t>quién pecó</a:t>
            </a:r>
            <a:r>
              <a:rPr lang="es-MX" dirty="0">
                <a:latin typeface="Calibri" pitchFamily="34" charset="0"/>
              </a:rPr>
              <a:t>, éste o sus padres, para que haya nacido </a:t>
            </a:r>
            <a:r>
              <a:rPr lang="es-MX" dirty="0" smtClean="0">
                <a:latin typeface="Calibri" pitchFamily="34" charset="0"/>
              </a:rPr>
              <a:t>ciego? Respondió </a:t>
            </a:r>
            <a:r>
              <a:rPr lang="es-MX" dirty="0">
                <a:latin typeface="Calibri" pitchFamily="34" charset="0"/>
              </a:rPr>
              <a:t>Jesús: No es que pecó éste, ni sus padres, sino para que </a:t>
            </a:r>
            <a:r>
              <a:rPr lang="es-MX" b="1" dirty="0">
                <a:latin typeface="Calibri" pitchFamily="34" charset="0"/>
              </a:rPr>
              <a:t>las obras de Dios se manifiesten en </a:t>
            </a:r>
            <a:r>
              <a:rPr lang="es-MX" b="1" dirty="0" smtClean="0">
                <a:latin typeface="Calibri" pitchFamily="34" charset="0"/>
              </a:rPr>
              <a:t>él</a:t>
            </a:r>
            <a:r>
              <a:rPr lang="es-MX" dirty="0" smtClean="0">
                <a:latin typeface="Calibri" pitchFamily="34" charset="0"/>
              </a:rPr>
              <a:t>. Me </a:t>
            </a:r>
            <a:r>
              <a:rPr lang="es-MX" dirty="0">
                <a:latin typeface="Calibri" pitchFamily="34" charset="0"/>
              </a:rPr>
              <a:t>es necesario hacer las obras del que me envió, entre tanto que el día dura; la noche viene, cuando nadie puede trabajar. Entre tanto que estoy en el mundo, luz soy del mundo.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9:1-5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4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Primer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59" y="1953725"/>
            <a:ext cx="2520000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289059" y="1635685"/>
            <a:ext cx="1859006" cy="1578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289059" y="3213725"/>
            <a:ext cx="1859008" cy="13125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>
            <a:off x="3289059" y="3213725"/>
            <a:ext cx="1859005" cy="3995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Condición del hombre:</a:t>
            </a:r>
            <a:b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</a:br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Ciego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20072" y="2905799"/>
            <a:ext cx="27721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Su postura social:</a:t>
            </a:r>
            <a:b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Marginado (mendigaba)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220072" y="4227934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Su postura ante la iglesia: pecador</a:t>
            </a:r>
            <a:endParaRPr lang="es-MX" dirty="0"/>
          </a:p>
        </p:txBody>
      </p:sp>
      <p:sp>
        <p:nvSpPr>
          <p:cNvPr id="20" name="19 Rectángulo"/>
          <p:cNvSpPr/>
          <p:nvPr/>
        </p:nvSpPr>
        <p:spPr>
          <a:xfrm>
            <a:off x="251520" y="4917817"/>
            <a:ext cx="74606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000" dirty="0" smtClean="0">
                <a:latin typeface="Calibri" pitchFamily="34" charset="0"/>
              </a:rPr>
              <a:t>Imagen </a:t>
            </a:r>
            <a:r>
              <a:rPr lang="es-MX" sz="1000" dirty="0" err="1" smtClean="0">
                <a:latin typeface="Calibri" pitchFamily="34" charset="0"/>
              </a:rPr>
              <a:t>retrieved</a:t>
            </a:r>
            <a:r>
              <a:rPr lang="es-MX" sz="1000" dirty="0" smtClean="0">
                <a:latin typeface="Calibri" pitchFamily="34" charset="0"/>
              </a:rPr>
              <a:t> </a:t>
            </a:r>
            <a:r>
              <a:rPr lang="es-MX" sz="1000" dirty="0" err="1" smtClean="0">
                <a:latin typeface="Calibri" pitchFamily="34" charset="0"/>
              </a:rPr>
              <a:t>from</a:t>
            </a:r>
            <a:r>
              <a:rPr lang="es-MX" sz="1000" dirty="0">
                <a:latin typeface="Calibri" pitchFamily="34" charset="0"/>
              </a:rPr>
              <a:t> </a:t>
            </a:r>
            <a:r>
              <a:rPr lang="es-MX" sz="1000" dirty="0">
                <a:latin typeface="Calibri" pitchFamily="34" charset="0"/>
              </a:rPr>
              <a:t>https://encrypted-tbn0.gstatic.com/images?q=tbn:ANd9GcTinIVIH0OAwJ33AogUEpidSGgAwTrUBTxx0g&amp;usqp=CAU/</a:t>
            </a:r>
            <a:endParaRPr lang="es-MX" sz="1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07504" y="2254682"/>
            <a:ext cx="885596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Dicho </a:t>
            </a:r>
            <a:r>
              <a:rPr lang="es-MX" dirty="0">
                <a:latin typeface="Calibri" pitchFamily="34" charset="0"/>
              </a:rPr>
              <a:t>esto, escupió en tierra, e hizo lodo con la saliva, y untó con el lodo los ojos del </a:t>
            </a:r>
            <a:r>
              <a:rPr lang="es-MX" dirty="0" smtClean="0">
                <a:latin typeface="Calibri" pitchFamily="34" charset="0"/>
              </a:rPr>
              <a:t>ciego, </a:t>
            </a:r>
            <a:r>
              <a:rPr lang="es-MX" dirty="0">
                <a:latin typeface="Calibri" pitchFamily="34" charset="0"/>
              </a:rPr>
              <a:t>y le dijo: </a:t>
            </a:r>
            <a:r>
              <a:rPr lang="es-MX" b="1" dirty="0">
                <a:latin typeface="Calibri" pitchFamily="34" charset="0"/>
              </a:rPr>
              <a:t>Ve</a:t>
            </a:r>
            <a:r>
              <a:rPr lang="es-MX" dirty="0">
                <a:latin typeface="Calibri" pitchFamily="34" charset="0"/>
              </a:rPr>
              <a:t> a lavarte en el estanque de </a:t>
            </a:r>
            <a:r>
              <a:rPr lang="es-MX" dirty="0" err="1">
                <a:latin typeface="Calibri" pitchFamily="34" charset="0"/>
              </a:rPr>
              <a:t>Siloé</a:t>
            </a:r>
            <a:r>
              <a:rPr lang="es-MX" dirty="0">
                <a:latin typeface="Calibri" pitchFamily="34" charset="0"/>
              </a:rPr>
              <a:t> (que traducido es, </a:t>
            </a:r>
            <a:r>
              <a:rPr lang="es-MX" b="1" dirty="0">
                <a:latin typeface="Calibri" pitchFamily="34" charset="0"/>
              </a:rPr>
              <a:t>Enviado</a:t>
            </a:r>
            <a:r>
              <a:rPr lang="es-MX" dirty="0">
                <a:latin typeface="Calibri" pitchFamily="34" charset="0"/>
              </a:rPr>
              <a:t>). </a:t>
            </a:r>
            <a:r>
              <a:rPr lang="es-MX" b="1" dirty="0">
                <a:latin typeface="Calibri" pitchFamily="34" charset="0"/>
              </a:rPr>
              <a:t>Fue</a:t>
            </a:r>
            <a:r>
              <a:rPr lang="es-MX" dirty="0">
                <a:latin typeface="Calibri" pitchFamily="34" charset="0"/>
              </a:rPr>
              <a:t> entonces, y se lavó, y regresó </a:t>
            </a:r>
            <a:r>
              <a:rPr lang="es-MX" dirty="0" smtClean="0">
                <a:latin typeface="Calibri" pitchFamily="34" charset="0"/>
              </a:rPr>
              <a:t>viendo. Entonces </a:t>
            </a:r>
            <a:r>
              <a:rPr lang="es-MX" dirty="0">
                <a:latin typeface="Calibri" pitchFamily="34" charset="0"/>
              </a:rPr>
              <a:t>los vecinos, y los que antes le habían visto que era ciego, decían: ¿No es éste el que se sentaba y </a:t>
            </a:r>
            <a:r>
              <a:rPr lang="es-MX" b="1" dirty="0" smtClean="0">
                <a:latin typeface="Calibri" pitchFamily="34" charset="0"/>
              </a:rPr>
              <a:t>mendigaba</a:t>
            </a:r>
            <a:r>
              <a:rPr lang="es-MX" dirty="0" smtClean="0">
                <a:latin typeface="Calibri" pitchFamily="34" charset="0"/>
              </a:rPr>
              <a:t>? Unos </a:t>
            </a:r>
            <a:r>
              <a:rPr lang="es-MX" dirty="0">
                <a:latin typeface="Calibri" pitchFamily="34" charset="0"/>
              </a:rPr>
              <a:t>decían: El es; y otros: A él se parece. El decía: Yo soy.</a:t>
            </a: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le dijeron: ¿Cómo te fueron abiertos los ojos</a:t>
            </a:r>
            <a:r>
              <a:rPr lang="es-MX" dirty="0" smtClean="0">
                <a:latin typeface="Calibri" pitchFamily="34" charset="0"/>
              </a:rPr>
              <a:t>? </a:t>
            </a:r>
            <a:r>
              <a:rPr lang="es-MX" dirty="0">
                <a:latin typeface="Calibri" pitchFamily="34" charset="0"/>
              </a:rPr>
              <a:t>Respondió él y dijo: Aquel hombre que se llama </a:t>
            </a:r>
            <a:r>
              <a:rPr lang="es-MX" b="1" dirty="0">
                <a:latin typeface="Calibri" pitchFamily="34" charset="0"/>
              </a:rPr>
              <a:t>Jesús</a:t>
            </a:r>
            <a:r>
              <a:rPr lang="es-MX" dirty="0">
                <a:latin typeface="Calibri" pitchFamily="34" charset="0"/>
              </a:rPr>
              <a:t> hizo lodo, me untó los ojos, y me dijo: Ve al </a:t>
            </a:r>
            <a:r>
              <a:rPr lang="es-MX" dirty="0" err="1">
                <a:latin typeface="Calibri" pitchFamily="34" charset="0"/>
              </a:rPr>
              <a:t>Siloé</a:t>
            </a:r>
            <a:r>
              <a:rPr lang="es-MX" dirty="0">
                <a:latin typeface="Calibri" pitchFamily="34" charset="0"/>
              </a:rPr>
              <a:t>, y lávate; y fui, y me lavé, y recibí la </a:t>
            </a:r>
            <a:r>
              <a:rPr lang="es-MX" dirty="0" smtClean="0">
                <a:latin typeface="Calibri" pitchFamily="34" charset="0"/>
              </a:rPr>
              <a:t>vista. Entonces </a:t>
            </a:r>
            <a:r>
              <a:rPr lang="es-MX" dirty="0">
                <a:latin typeface="Calibri" pitchFamily="34" charset="0"/>
              </a:rPr>
              <a:t>le dijeron: ¿Dónde está él? El dijo: No sé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9:6-12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Segundo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13" y="1995686"/>
            <a:ext cx="1992094" cy="252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1" name="Google Shape;1445;p49"/>
          <p:cNvSpPr txBox="1"/>
          <p:nvPr/>
        </p:nvSpPr>
        <p:spPr>
          <a:xfrm>
            <a:off x="5148065" y="1275684"/>
            <a:ext cx="2879999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2879999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2879999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stCxn id="23" idx="6"/>
            <a:endCxn id="31" idx="1"/>
          </p:cNvCxnSpPr>
          <p:nvPr/>
        </p:nvCxnSpPr>
        <p:spPr>
          <a:xfrm flipV="1">
            <a:off x="3106854" y="1635685"/>
            <a:ext cx="2041211" cy="162000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stCxn id="23" idx="6"/>
            <a:endCxn id="33" idx="1"/>
          </p:cNvCxnSpPr>
          <p:nvPr/>
        </p:nvCxnSpPr>
        <p:spPr>
          <a:xfrm>
            <a:off x="3106854" y="3255686"/>
            <a:ext cx="2041213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stCxn id="23" idx="6"/>
            <a:endCxn id="34" idx="1"/>
          </p:cNvCxnSpPr>
          <p:nvPr/>
        </p:nvCxnSpPr>
        <p:spPr>
          <a:xfrm flipV="1">
            <a:off x="3106854" y="3253684"/>
            <a:ext cx="2041210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92083" y="1275606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Jesús como luz del mundo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5255919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como el enviado, la esperanza</a:t>
            </a:r>
            <a:endParaRPr lang="es-MX" dirty="0"/>
          </a:p>
        </p:txBody>
      </p:sp>
      <p:sp>
        <p:nvSpPr>
          <p:cNvPr id="45" name="44 Rectángulo"/>
          <p:cNvSpPr/>
          <p:nvPr/>
        </p:nvSpPr>
        <p:spPr>
          <a:xfrm>
            <a:off x="5076056" y="4155926"/>
            <a:ext cx="29523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Jesús, el que manifiesta las obras del que lo envió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5401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07504" y="2067694"/>
            <a:ext cx="9036496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sz="1800" dirty="0">
                <a:latin typeface="Calibri" pitchFamily="34" charset="0"/>
              </a:rPr>
              <a:t> Entonces volvieron a llamar al hombre que había sido ciego, y le dijeron: Da gloria a Dios; nosotros sabemos que ese hombre es pecador</a:t>
            </a:r>
            <a:r>
              <a:rPr lang="es-MX" sz="1800" dirty="0" smtClean="0">
                <a:latin typeface="Calibri" pitchFamily="34" charset="0"/>
              </a:rPr>
              <a:t>.  </a:t>
            </a:r>
            <a:r>
              <a:rPr lang="es-MX" sz="1800" dirty="0">
                <a:latin typeface="Calibri" pitchFamily="34" charset="0"/>
              </a:rPr>
              <a:t>Entonces él respondió y dijo: Si es pecador, no lo </a:t>
            </a:r>
            <a:r>
              <a:rPr lang="es-MX" sz="1800" dirty="0" smtClean="0">
                <a:latin typeface="Calibri" pitchFamily="34" charset="0"/>
              </a:rPr>
              <a:t>sé</a:t>
            </a:r>
            <a:r>
              <a:rPr lang="es-MX" sz="1800" b="1" dirty="0" smtClean="0">
                <a:latin typeface="Calibri" pitchFamily="34" charset="0"/>
              </a:rPr>
              <a:t>; una cosa sé, que </a:t>
            </a:r>
            <a:r>
              <a:rPr lang="es-MX" sz="1800" b="1" dirty="0">
                <a:latin typeface="Calibri" pitchFamily="34" charset="0"/>
              </a:rPr>
              <a:t>habiendo yo sido ciego, ahora </a:t>
            </a:r>
            <a:r>
              <a:rPr lang="es-MX" sz="1800" b="1" dirty="0" smtClean="0">
                <a:latin typeface="Calibri" pitchFamily="34" charset="0"/>
              </a:rPr>
              <a:t>veo</a:t>
            </a:r>
            <a:r>
              <a:rPr lang="es-MX" sz="1800" dirty="0" smtClean="0">
                <a:latin typeface="Calibri" pitchFamily="34" charset="0"/>
              </a:rPr>
              <a:t>. Le </a:t>
            </a:r>
            <a:r>
              <a:rPr lang="es-MX" sz="1800" dirty="0">
                <a:latin typeface="Calibri" pitchFamily="34" charset="0"/>
              </a:rPr>
              <a:t>volvieron a decir: ¿Qué te hizo? ¿Cómo te abrió los </a:t>
            </a:r>
            <a:r>
              <a:rPr lang="es-MX" sz="1800" dirty="0" smtClean="0">
                <a:latin typeface="Calibri" pitchFamily="34" charset="0"/>
              </a:rPr>
              <a:t>ojos? </a:t>
            </a:r>
            <a:r>
              <a:rPr lang="es-MX" sz="1800" dirty="0">
                <a:latin typeface="Calibri" pitchFamily="34" charset="0"/>
              </a:rPr>
              <a:t>El les respondió: Ya os lo he dicho, y no </a:t>
            </a:r>
            <a:r>
              <a:rPr lang="es-MX" sz="1800" dirty="0" smtClean="0">
                <a:latin typeface="Calibri" pitchFamily="34" charset="0"/>
              </a:rPr>
              <a:t>habéis </a:t>
            </a:r>
            <a:r>
              <a:rPr lang="es-MX" sz="1800" dirty="0">
                <a:latin typeface="Calibri" pitchFamily="34" charset="0"/>
              </a:rPr>
              <a:t>querido oír; ¿por qué lo queréis oír otra vez? ¿Queréis también vosotros haceros sus </a:t>
            </a:r>
            <a:r>
              <a:rPr lang="es-MX" sz="1800" dirty="0" smtClean="0">
                <a:latin typeface="Calibri" pitchFamily="34" charset="0"/>
              </a:rPr>
              <a:t>discípulos? </a:t>
            </a:r>
            <a:r>
              <a:rPr lang="es-MX" sz="1800" dirty="0">
                <a:latin typeface="Calibri" pitchFamily="34" charset="0"/>
              </a:rPr>
              <a:t>Y le injuriaron, y dijeron: Tú eres su discípulo; </a:t>
            </a:r>
            <a:r>
              <a:rPr lang="es-MX" sz="1800" dirty="0" smtClean="0">
                <a:latin typeface="Calibri" pitchFamily="34" charset="0"/>
              </a:rPr>
              <a:t>pero nosotros, </a:t>
            </a:r>
            <a:r>
              <a:rPr lang="es-MX" sz="1800" dirty="0">
                <a:latin typeface="Calibri" pitchFamily="34" charset="0"/>
              </a:rPr>
              <a:t>discípulos de Moisés </a:t>
            </a:r>
            <a:r>
              <a:rPr lang="es-MX" sz="1800" dirty="0" smtClean="0">
                <a:latin typeface="Calibri" pitchFamily="34" charset="0"/>
              </a:rPr>
              <a:t>somos. Nosotros </a:t>
            </a:r>
            <a:r>
              <a:rPr lang="es-MX" sz="1800" dirty="0">
                <a:latin typeface="Calibri" pitchFamily="34" charset="0"/>
              </a:rPr>
              <a:t>sabemos que Dios ha hablado a Moisés; pero respecto a ése, no sabemos de dónde </a:t>
            </a:r>
            <a:r>
              <a:rPr lang="es-MX" sz="1800" dirty="0" smtClean="0">
                <a:latin typeface="Calibri" pitchFamily="34" charset="0"/>
              </a:rPr>
              <a:t>sea. Respondió </a:t>
            </a:r>
            <a:r>
              <a:rPr lang="es-MX" sz="1800" dirty="0">
                <a:latin typeface="Calibri" pitchFamily="34" charset="0"/>
              </a:rPr>
              <a:t>el hombre, y les dijo: </a:t>
            </a:r>
            <a:r>
              <a:rPr lang="es-MX" sz="1800" b="1" dirty="0">
                <a:latin typeface="Calibri" pitchFamily="34" charset="0"/>
              </a:rPr>
              <a:t>Pues esto es lo maravilloso, que vosotros no sepáis de dónde sea, y a mí me abrió los </a:t>
            </a:r>
            <a:r>
              <a:rPr lang="es-MX" sz="1800" b="1" dirty="0" smtClean="0">
                <a:latin typeface="Calibri" pitchFamily="34" charset="0"/>
              </a:rPr>
              <a:t>ojos. </a:t>
            </a:r>
            <a:r>
              <a:rPr lang="es-MX" sz="1800" b="1" dirty="0">
                <a:latin typeface="Calibri" pitchFamily="34" charset="0"/>
              </a:rPr>
              <a:t>Y sabemos que Dios no oye a los pecadores; pero si alguno es temeroso de Dios, y hace su voluntad, a ése </a:t>
            </a:r>
            <a:r>
              <a:rPr lang="es-MX" sz="1800" b="1" dirty="0" smtClean="0">
                <a:latin typeface="Calibri" pitchFamily="34" charset="0"/>
              </a:rPr>
              <a:t>oye</a:t>
            </a:r>
            <a:r>
              <a:rPr lang="es-MX" sz="1800" dirty="0" smtClean="0">
                <a:latin typeface="Calibri" pitchFamily="34" charset="0"/>
              </a:rPr>
              <a:t>. Desde </a:t>
            </a:r>
            <a:r>
              <a:rPr lang="es-MX" sz="1800" dirty="0">
                <a:latin typeface="Calibri" pitchFamily="34" charset="0"/>
              </a:rPr>
              <a:t>el principio no se ha oído decir que alguno abriese los ojos a uno que nació </a:t>
            </a:r>
            <a:r>
              <a:rPr lang="es-MX" sz="1800" dirty="0" smtClean="0">
                <a:latin typeface="Calibri" pitchFamily="34" charset="0"/>
              </a:rPr>
              <a:t>ciego. </a:t>
            </a:r>
            <a:r>
              <a:rPr lang="es-MX" sz="1800" b="1" dirty="0" smtClean="0">
                <a:latin typeface="Calibri" pitchFamily="34" charset="0"/>
              </a:rPr>
              <a:t>Si </a:t>
            </a:r>
            <a:r>
              <a:rPr lang="es-MX" sz="1800" b="1" dirty="0">
                <a:latin typeface="Calibri" pitchFamily="34" charset="0"/>
              </a:rPr>
              <a:t>éste no viniera de Dios, nada podría hacer</a:t>
            </a:r>
            <a:r>
              <a:rPr lang="es-MX" sz="1800" dirty="0">
                <a:latin typeface="Calibri" pitchFamily="34" charset="0"/>
              </a:rPr>
              <a:t>. </a:t>
            </a:r>
            <a:endParaRPr sz="18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9:24-33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0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Elipse"/>
          <p:cNvSpPr/>
          <p:nvPr/>
        </p:nvSpPr>
        <p:spPr>
          <a:xfrm>
            <a:off x="611211" y="1995685"/>
            <a:ext cx="2441739" cy="25362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Tercer acercamiento al pasaje…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oogle Shape;891;p48"/>
          <p:cNvGrpSpPr/>
          <p:nvPr/>
        </p:nvGrpSpPr>
        <p:grpSpPr>
          <a:xfrm>
            <a:off x="374931" y="839593"/>
            <a:ext cx="291276" cy="297381"/>
            <a:chOff x="3951850" y="2985350"/>
            <a:chExt cx="407950" cy="416500"/>
          </a:xfrm>
        </p:grpSpPr>
        <p:sp>
          <p:nvSpPr>
            <p:cNvPr id="16" name="Google Shape;892;p48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3;p48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4;p48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5;p48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1445;p49"/>
          <p:cNvSpPr txBox="1"/>
          <p:nvPr/>
        </p:nvSpPr>
        <p:spPr>
          <a:xfrm>
            <a:off x="5148065" y="1275684"/>
            <a:ext cx="3456381" cy="720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1447;p49"/>
          <p:cNvSpPr txBox="1"/>
          <p:nvPr/>
        </p:nvSpPr>
        <p:spPr>
          <a:xfrm>
            <a:off x="5148067" y="4166262"/>
            <a:ext cx="3456381" cy="720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448;p49"/>
          <p:cNvSpPr txBox="1"/>
          <p:nvPr/>
        </p:nvSpPr>
        <p:spPr>
          <a:xfrm>
            <a:off x="5148064" y="2893683"/>
            <a:ext cx="3456381" cy="720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" name="4 Conector recto de flecha"/>
          <p:cNvCxnSpPr>
            <a:endCxn id="31" idx="1"/>
          </p:cNvCxnSpPr>
          <p:nvPr/>
        </p:nvCxnSpPr>
        <p:spPr>
          <a:xfrm flipV="1">
            <a:off x="3052950" y="1635685"/>
            <a:ext cx="2095115" cy="1620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3" idx="1"/>
          </p:cNvCxnSpPr>
          <p:nvPr/>
        </p:nvCxnSpPr>
        <p:spPr>
          <a:xfrm>
            <a:off x="3052950" y="3255686"/>
            <a:ext cx="2095117" cy="127057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>
            <a:endCxn id="34" idx="1"/>
          </p:cNvCxnSpPr>
          <p:nvPr/>
        </p:nvCxnSpPr>
        <p:spPr>
          <a:xfrm flipV="1">
            <a:off x="3052950" y="3253684"/>
            <a:ext cx="2095114" cy="20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220075" y="1419622"/>
            <a:ext cx="26642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Yo era ciego</a:t>
            </a:r>
            <a:endParaRPr lang="es-MX" dirty="0"/>
          </a:p>
        </p:txBody>
      </p:sp>
      <p:sp>
        <p:nvSpPr>
          <p:cNvPr id="43" name="42 Rectángulo"/>
          <p:cNvSpPr/>
          <p:nvPr/>
        </p:nvSpPr>
        <p:spPr>
          <a:xfrm>
            <a:off x="4904122" y="3131207"/>
            <a:ext cx="3484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18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Ahora veo</a:t>
            </a:r>
            <a:endParaRPr lang="es-MX" sz="1200" dirty="0"/>
          </a:p>
        </p:txBody>
      </p:sp>
      <p:sp>
        <p:nvSpPr>
          <p:cNvPr id="45" name="44 Rectángulo"/>
          <p:cNvSpPr/>
          <p:nvPr/>
        </p:nvSpPr>
        <p:spPr>
          <a:xfrm>
            <a:off x="5148064" y="4155926"/>
            <a:ext cx="34563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sym typeface="Nixie One"/>
              </a:rPr>
              <a:t>Dios oye a los que son temerosos y hacen su voluntad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467547" y="2931790"/>
            <a:ext cx="2664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La seguridad del </a:t>
            </a:r>
          </a:p>
          <a:p>
            <a:pPr algn="ctr"/>
            <a:r>
              <a:rPr lang="es-MX" sz="2000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ciego sanado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909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107504" y="2254682"/>
            <a:ext cx="885596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Oyó </a:t>
            </a:r>
            <a:r>
              <a:rPr lang="es-MX" dirty="0">
                <a:latin typeface="Calibri" pitchFamily="34" charset="0"/>
              </a:rPr>
              <a:t>Jesús que le habían expulsado; y hallándole, le dijo: ¿Crees tú en el Hijo de </a:t>
            </a:r>
            <a:r>
              <a:rPr lang="es-MX" dirty="0" smtClean="0">
                <a:latin typeface="Calibri" pitchFamily="34" charset="0"/>
              </a:rPr>
              <a:t>Dios? Respondió </a:t>
            </a:r>
            <a:r>
              <a:rPr lang="es-MX" dirty="0">
                <a:latin typeface="Calibri" pitchFamily="34" charset="0"/>
              </a:rPr>
              <a:t>él y dijo: ¿Quién es, Señor, para que crea en </a:t>
            </a:r>
            <a:r>
              <a:rPr lang="es-MX" dirty="0" smtClean="0">
                <a:latin typeface="Calibri" pitchFamily="34" charset="0"/>
              </a:rPr>
              <a:t>él? </a:t>
            </a:r>
            <a:r>
              <a:rPr lang="es-MX" dirty="0">
                <a:latin typeface="Calibri" pitchFamily="34" charset="0"/>
              </a:rPr>
              <a:t>Le dijo Jesús: Pues le has visto, y el que habla contigo, él </a:t>
            </a:r>
            <a:r>
              <a:rPr lang="es-MX" dirty="0" smtClean="0">
                <a:latin typeface="Calibri" pitchFamily="34" charset="0"/>
              </a:rPr>
              <a:t>es. </a:t>
            </a:r>
            <a:r>
              <a:rPr lang="es-MX" dirty="0">
                <a:latin typeface="Calibri" pitchFamily="34" charset="0"/>
              </a:rPr>
              <a:t>Y él dijo: Creo, Señor; y le adoró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9:35-38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5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13347872</TotalTime>
  <Words>852</Words>
  <Application>Microsoft Office PowerPoint</Application>
  <PresentationFormat>Presentación en pantalla (16:9)</PresentationFormat>
  <Paragraphs>80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Evangelización  y la seguridad: El ciego sanado</vt:lpstr>
      <vt:lpstr>Presentación de PowerPoint</vt:lpstr>
      <vt:lpstr>Primer acercamiento al pasaje…</vt:lpstr>
      <vt:lpstr>Presentación de PowerPoint</vt:lpstr>
      <vt:lpstr>Segundo acercamiento al pasaje…</vt:lpstr>
      <vt:lpstr>Presentación de PowerPoint</vt:lpstr>
      <vt:lpstr>Tercer acercamiento al pasaje…</vt:lpstr>
      <vt:lpstr>Presentación de PowerPoint</vt:lpstr>
      <vt:lpstr>Cuarto acercamiento al pasaje…</vt:lpstr>
      <vt:lpstr>El resultado</vt:lpstr>
      <vt:lpstr>¿Y el evangelismo?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118</cp:revision>
  <dcterms:modified xsi:type="dcterms:W3CDTF">2021-09-28T15:25:14Z</dcterms:modified>
</cp:coreProperties>
</file>