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57" r:id="rId10"/>
    <p:sldId id="269" r:id="rId11"/>
    <p:sldId id="260" r:id="rId12"/>
    <p:sldId id="261" r:id="rId13"/>
    <p:sldId id="270" r:id="rId14"/>
    <p:sldId id="258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4D5F-2BEB-42F4-A1F2-E1377125D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21FDB-D91F-4BF6-B950-26E01F312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1D2B8-38F1-42AB-9C18-8816331B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BE963-3116-4253-9733-80E9B666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1AB8B-6EC1-4E1E-8CA2-612B1F9F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E169-4EE6-4078-813A-08707EAB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47439-0A3F-40A7-824E-421FF3A71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8EDE1-CF57-4B22-91A8-7D55C8AB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2CABC-DC58-4B35-AF21-0B9EAEB6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CE594-9347-41D9-85B4-A2383057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3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AB116-56A5-425D-B1E5-1F97E2128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0051E-435E-4CA0-BB22-991108F18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F7E5-BD76-448D-8A6D-B4B3229D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B3094-2203-4903-9722-8BF2E99C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68B07-CA43-4FD4-BA09-7962B66F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6301-68A6-43FD-8F36-28A4EB70F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3876-6FD1-4849-89F0-40426545D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67530-77A5-4370-AA19-BC450501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F0AAF-F950-4411-9995-61B52C29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93A06-C90D-4445-B271-98F0C69A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AFB9-9B9F-4371-AE20-35BC6B38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89248-69A8-4665-98FA-2F2B74585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53366-4433-4E31-8AA5-CE29CC7F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8168E-0955-4F8A-81D1-5B1F7002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387E9-086C-4519-AABE-FA43E136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A063-2D93-4A51-A9B8-6AB502C7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23BB-6480-436B-8623-3D937F362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804CC-5592-4F2E-8201-C2A13956F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0D6F9-1123-480B-9F94-5E9308EF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AD4E9-92A4-4E8A-9585-BA79B586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0A32B-AD66-4254-A0D2-AD5BDD00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34532-7FAC-4783-97D0-629A5C7D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28733-A9C9-46A9-AC1D-31BF5CD9A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BE494-75C7-4F7D-B359-03DF859A5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2E3C9-CEA6-463D-A995-582D6F705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7C67D-518D-42FE-AF14-9BFF27FC2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70CDB-88B2-4393-B004-E43F0D4B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0BB80-B119-4D22-AF7E-F3387EAC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C3816-AFB5-4DC6-A2B5-C7358D19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B967-F1CF-431B-84F3-7EEFCBDB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38CF5-DEE9-4016-B61D-7556B1C6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2CE46-AFB4-46FB-80C9-BFFD7D60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04993-2F09-4468-AA12-44B3E20D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1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68F5D-F6E5-4DD7-A7FD-1D038E6B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320B7-E37E-43E9-93DC-7E5F0667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04CAF-03EA-47D8-A238-57CF278A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9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6383-6182-41A0-812F-1B5E3AC9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AE2F-F6DC-4B74-A781-3FBBED0B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54762-8684-42FA-9983-9DE5E07A6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5B81A-B5F8-4F02-8275-F574E810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530B8-7E02-470C-9470-109125C9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2EE64-3748-4E73-A1A7-B42F776B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CDF4-9C90-4901-B63F-B66C4634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4A4C7-1D22-4F1E-89C4-BD0A2DEFE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AD0FC-EE37-424A-A210-761284D30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78097-56EE-470D-A4B1-A9FBC4B7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B3783-1FF7-497C-AA02-F2AC5F23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8157B-CBC3-443A-A2D4-1E1A5F99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E585D7-AAA0-4A09-B32C-74CA75582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075FA-D0F4-46F3-9DC5-BFD06FE8F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212-367C-4BBC-ABC8-1E995C0C7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0E37-EA2B-4AD4-A080-98634F92DA5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06D1-3713-4F4F-9493-594340CD1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504A2-F8C6-4C2C-B21F-6A88506DF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735F-D9FB-4FAF-8AE2-103B20B50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2E0AC4-AE13-4849-B84C-C9BC267AB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57887-8E76-4AED-8A1F-1B219B3F468C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An individual’s consistent patterns of feeling, thinking, and behaving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8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CB7C7E-B75F-4BDC-9290-79A6154EB57C}"/>
              </a:ext>
            </a:extLst>
          </p:cNvPr>
          <p:cNvSpPr txBox="1"/>
          <p:nvPr/>
        </p:nvSpPr>
        <p:spPr>
          <a:xfrm>
            <a:off x="190893" y="2982823"/>
            <a:ext cx="53564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Ego:</a:t>
            </a:r>
            <a:r>
              <a:rPr lang="en-US" sz="3000" dirty="0"/>
              <a:t> </a:t>
            </a:r>
            <a:r>
              <a:rPr lang="en-US" sz="2500" dirty="0"/>
              <a:t>The largely conscious controller or decision-maker of personality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640BE-3E18-4A1F-B48F-E30E9EE88B5F}"/>
              </a:ext>
            </a:extLst>
          </p:cNvPr>
          <p:cNvSpPr txBox="1"/>
          <p:nvPr/>
        </p:nvSpPr>
        <p:spPr>
          <a:xfrm>
            <a:off x="190893" y="4264785"/>
            <a:ext cx="623096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Reality Principle: </a:t>
            </a:r>
            <a:r>
              <a:rPr lang="en-US" sz="2500" dirty="0"/>
              <a:t>the idea that we must delay gratification of our basic motivations until the appropriate time with the appropriate outlet; the function of the Ego.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74EC46-71BF-4D57-B2F0-CEB7C15E781A}"/>
              </a:ext>
            </a:extLst>
          </p:cNvPr>
          <p:cNvSpPr txBox="1"/>
          <p:nvPr/>
        </p:nvSpPr>
        <p:spPr>
          <a:xfrm>
            <a:off x="190893" y="289577"/>
            <a:ext cx="60944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Id</a:t>
            </a:r>
            <a:r>
              <a:rPr lang="en-US" sz="3000" dirty="0"/>
              <a:t>:</a:t>
            </a:r>
            <a:r>
              <a:rPr lang="en-US" dirty="0"/>
              <a:t> </a:t>
            </a:r>
            <a:r>
              <a:rPr lang="en-US" sz="2500" dirty="0"/>
              <a:t>the component of personality that forms the basis of our most primitive impulses.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19A89C-88C7-453F-955F-370F818FF7FF}"/>
              </a:ext>
            </a:extLst>
          </p:cNvPr>
          <p:cNvSpPr txBox="1"/>
          <p:nvPr/>
        </p:nvSpPr>
        <p:spPr>
          <a:xfrm>
            <a:off x="190893" y="1443840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Pleasure Principle</a:t>
            </a:r>
            <a:r>
              <a:rPr lang="en-US" sz="3000" dirty="0"/>
              <a:t>: </a:t>
            </a:r>
            <a:r>
              <a:rPr lang="en-US" sz="2500" dirty="0"/>
              <a:t>the desire for immediate gratification of our sexual and aggressive urges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76B81-AAA4-47FA-B4B7-65A7CF9A6D0D}"/>
              </a:ext>
            </a:extLst>
          </p:cNvPr>
          <p:cNvSpPr txBox="1"/>
          <p:nvPr/>
        </p:nvSpPr>
        <p:spPr>
          <a:xfrm>
            <a:off x="6096000" y="790906"/>
            <a:ext cx="60944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Superego: </a:t>
            </a:r>
            <a:r>
              <a:rPr lang="en-US" sz="2500" dirty="0"/>
              <a:t>our sense of morality and </a:t>
            </a:r>
            <a:r>
              <a:rPr lang="en-US" sz="2500" dirty="0" err="1"/>
              <a:t>oughts</a:t>
            </a:r>
            <a:endParaRPr lang="en-US" sz="2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AFFC1B-2000-46DF-B56D-7AC6F4B5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678" y="2537072"/>
            <a:ext cx="6090321" cy="42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5C55F0BA-7D8B-4753-AB68-D54E59A24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38051-E626-493F-98AF-C732E63A4C31}"/>
              </a:ext>
            </a:extLst>
          </p:cNvPr>
          <p:cNvSpPr txBox="1"/>
          <p:nvPr/>
        </p:nvSpPr>
        <p:spPr>
          <a:xfrm>
            <a:off x="863633" y="4910542"/>
            <a:ext cx="10464734" cy="131415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Unconscious psychological strategies used to cope with anxiety and maintain a positive self-image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FB95DF-86EF-4E16-9024-D30ED3807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7"/>
          <a:stretch/>
        </p:blipFill>
        <p:spPr>
          <a:xfrm>
            <a:off x="1767840" y="166651"/>
            <a:ext cx="8476052" cy="46692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81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08A38-70BD-4A72-B230-16AC1B11CAA2}"/>
              </a:ext>
            </a:extLst>
          </p:cNvPr>
          <p:cNvSpPr txBox="1"/>
          <p:nvPr/>
        </p:nvSpPr>
        <p:spPr>
          <a:xfrm>
            <a:off x="358507" y="2073316"/>
            <a:ext cx="4023360" cy="1528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b="1" dirty="0"/>
              <a:t>Displacement: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Diverting threatening impulses away from the source of the anxiety and toward a more acceptable source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AD9DE-256B-48DF-AF9C-416E962E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455319"/>
            <a:ext cx="5628018" cy="3714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CBA2E-42E0-4F92-975A-CAC22D453FEF}"/>
              </a:ext>
            </a:extLst>
          </p:cNvPr>
          <p:cNvSpPr txBox="1"/>
          <p:nvPr/>
        </p:nvSpPr>
        <p:spPr>
          <a:xfrm>
            <a:off x="358509" y="290018"/>
            <a:ext cx="583909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dirty="0"/>
              <a:t>Projection: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Disguising threatening impulses by 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attributing them to others. </a:t>
            </a:r>
          </a:p>
          <a:p>
            <a:pPr>
              <a:spcAft>
                <a:spcPts val="600"/>
              </a:spcAft>
            </a:pP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CD130-8B4D-45A2-A504-664002F4CE15}"/>
              </a:ext>
            </a:extLst>
          </p:cNvPr>
          <p:cNvSpPr txBox="1"/>
          <p:nvPr/>
        </p:nvSpPr>
        <p:spPr>
          <a:xfrm>
            <a:off x="358507" y="3672673"/>
            <a:ext cx="609790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dirty="0"/>
              <a:t>Rationalization:</a:t>
            </a:r>
            <a:r>
              <a:rPr lang="en-US" sz="2200" dirty="0"/>
              <a:t> Generating self-justifying explanations for our negative behaviors</a:t>
            </a:r>
            <a:endParaRPr lang="en-US" sz="2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D5A369-DCB1-484E-8E46-3FE579861712}"/>
              </a:ext>
            </a:extLst>
          </p:cNvPr>
          <p:cNvSpPr txBox="1"/>
          <p:nvPr/>
        </p:nvSpPr>
        <p:spPr>
          <a:xfrm>
            <a:off x="358507" y="4619326"/>
            <a:ext cx="609790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dirty="0"/>
              <a:t>Reaction Formation:  </a:t>
            </a:r>
            <a:r>
              <a:rPr lang="en-US" sz="2200" dirty="0"/>
              <a:t>Making unacceptable motivations appear as their exact opposite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71860-FE22-4A1D-949C-5E5D35E16465}"/>
              </a:ext>
            </a:extLst>
          </p:cNvPr>
          <p:cNvSpPr txBox="1"/>
          <p:nvPr/>
        </p:nvSpPr>
        <p:spPr>
          <a:xfrm>
            <a:off x="6197600" y="659349"/>
            <a:ext cx="4287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Defense Mechanisms</a:t>
            </a:r>
          </a:p>
        </p:txBody>
      </p:sp>
    </p:spTree>
    <p:extLst>
      <p:ext uri="{BB962C8B-B14F-4D97-AF65-F5344CB8AC3E}">
        <p14:creationId xmlns:p14="http://schemas.microsoft.com/office/powerpoint/2010/main" val="215914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91D5D-1ACB-4F3E-A564-EDBB77B943F0}"/>
              </a:ext>
            </a:extLst>
          </p:cNvPr>
          <p:cNvSpPr txBox="1"/>
          <p:nvPr/>
        </p:nvSpPr>
        <p:spPr>
          <a:xfrm>
            <a:off x="355196" y="4839964"/>
            <a:ext cx="5234491" cy="1442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b="1" dirty="0"/>
              <a:t>Regression:</a:t>
            </a:r>
            <a:r>
              <a:rPr lang="en-US" sz="2000" dirty="0"/>
              <a:t> </a:t>
            </a:r>
            <a:r>
              <a:rPr lang="en-US" sz="2200" dirty="0"/>
              <a:t>Retreating to an earlier, more childlike, and safer stage of development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CBF89-4253-4D8D-91B7-72A5F6C39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" r="2719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82487E-F68A-4D89-B57F-BD0CD6A02474}"/>
              </a:ext>
            </a:extLst>
          </p:cNvPr>
          <p:cNvSpPr txBox="1"/>
          <p:nvPr/>
        </p:nvSpPr>
        <p:spPr>
          <a:xfrm>
            <a:off x="355196" y="2376670"/>
            <a:ext cx="609442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dirty="0"/>
              <a:t>Repression/Denial: </a:t>
            </a:r>
            <a:r>
              <a:rPr lang="en-US" sz="2200" dirty="0"/>
              <a:t>Pushing anxiety-arousing thoughts into the unconscious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B8CA53-5FDF-4108-BA87-491796DF1162}"/>
              </a:ext>
            </a:extLst>
          </p:cNvPr>
          <p:cNvSpPr txBox="1"/>
          <p:nvPr/>
        </p:nvSpPr>
        <p:spPr>
          <a:xfrm>
            <a:off x="301256" y="3767430"/>
            <a:ext cx="609442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dirty="0"/>
              <a:t>Sublimation:</a:t>
            </a:r>
            <a:r>
              <a:rPr lang="en-US" dirty="0"/>
              <a:t> </a:t>
            </a:r>
            <a:r>
              <a:rPr lang="en-US" sz="2200" dirty="0"/>
              <a:t>Channeling unacceptable sexual or aggressive desires into acceptable activities.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7ECA59-62E8-43AE-A1BC-6377015D40BA}"/>
              </a:ext>
            </a:extLst>
          </p:cNvPr>
          <p:cNvSpPr txBox="1"/>
          <p:nvPr/>
        </p:nvSpPr>
        <p:spPr>
          <a:xfrm>
            <a:off x="665085" y="1218679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Defense Mechanisms</a:t>
            </a:r>
          </a:p>
        </p:txBody>
      </p:sp>
    </p:spTree>
    <p:extLst>
      <p:ext uri="{BB962C8B-B14F-4D97-AF65-F5344CB8AC3E}">
        <p14:creationId xmlns:p14="http://schemas.microsoft.com/office/powerpoint/2010/main" val="346308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F6038-523E-4ADF-A30D-FD3BB32AECF2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Hysteria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F5CE2-71AF-45DF-9A18-F2F1A8095DBB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A set of personality and physical symptoms that included chronic pain, fainting, seizures, and paralysis.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0C370-E4EA-4E40-BF89-410C2D17F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9" r="36282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1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BFB214-DCB2-4C38-9075-E4ADD0D17AC7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b="1" dirty="0">
                <a:latin typeface="+mj-lt"/>
                <a:ea typeface="+mj-ea"/>
                <a:cs typeface="+mj-cs"/>
              </a:rPr>
              <a:t>Catharsis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90D79-669C-4A3F-B378-302877848C29}"/>
              </a:ext>
            </a:extLst>
          </p:cNvPr>
          <p:cNvSpPr txBox="1"/>
          <p:nvPr/>
        </p:nvSpPr>
        <p:spPr>
          <a:xfrm>
            <a:off x="4965431" y="2438401"/>
            <a:ext cx="6586489" cy="168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An outpouring of emotion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71228-CEDE-4A75-9CEB-072863B95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8" r="39447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9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7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D5FE1-FE36-4FEB-8745-A77615D613C2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b="1" dirty="0">
                <a:latin typeface="+mj-lt"/>
                <a:ea typeface="+mj-ea"/>
                <a:cs typeface="+mj-cs"/>
              </a:rPr>
              <a:t>Traits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EAD91-CB91-433E-AEDD-250F8FAACCD8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Relatively enduring characteristics that influence our behavior across many situations.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2787D2D-2C60-484D-A2FC-260F02E4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3" r="1501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AF423-A278-4060-BB9B-B296B92F248A}"/>
              </a:ext>
            </a:extLst>
          </p:cNvPr>
          <p:cNvSpPr txBox="1"/>
          <p:nvPr/>
        </p:nvSpPr>
        <p:spPr>
          <a:xfrm>
            <a:off x="0" y="2298205"/>
            <a:ext cx="4598268" cy="84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Cardinal Traits:  The most important traits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4AC4B-2B3A-466A-B3CB-D61CE78D0D5A}"/>
              </a:ext>
            </a:extLst>
          </p:cNvPr>
          <p:cNvSpPr txBox="1"/>
          <p:nvPr/>
        </p:nvSpPr>
        <p:spPr>
          <a:xfrm>
            <a:off x="0" y="3425507"/>
            <a:ext cx="6097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Central Traits: Basic and most useful traits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08A85-0874-46FE-93F6-103026EA08F0}"/>
              </a:ext>
            </a:extLst>
          </p:cNvPr>
          <p:cNvSpPr txBox="1"/>
          <p:nvPr/>
        </p:nvSpPr>
        <p:spPr>
          <a:xfrm>
            <a:off x="43681" y="4757837"/>
            <a:ext cx="6097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Secondary Traits:  Less obvious and less consistent 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40785-31F8-46A0-8070-C099ACA7518E}"/>
              </a:ext>
            </a:extLst>
          </p:cNvPr>
          <p:cNvSpPr txBox="1"/>
          <p:nvPr/>
        </p:nvSpPr>
        <p:spPr>
          <a:xfrm>
            <a:off x="328613" y="431660"/>
            <a:ext cx="312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Trait Types</a:t>
            </a:r>
            <a:endParaRPr lang="en-US" sz="4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867B3B-A278-441D-BB3D-C857374F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307" y="544072"/>
            <a:ext cx="5103138" cy="57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7536C-1B12-4F50-9593-20F96A261DD0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Hans Eysenck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B55A9-060E-4653-AE46-36C25E4E77C7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0" dirty="0"/>
              <a:t>Extraversion versus Introversion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B0C74A6-2DF3-4A54-B112-76C210EFB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5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98EFD-3125-44EA-86E4-BAEAC10A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64" y="429859"/>
            <a:ext cx="9570720" cy="6244894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24DEC-A08E-4454-8E1F-72387D0C1D83}"/>
              </a:ext>
            </a:extLst>
          </p:cNvPr>
          <p:cNvSpPr txBox="1"/>
          <p:nvPr/>
        </p:nvSpPr>
        <p:spPr>
          <a:xfrm>
            <a:off x="652754" y="428855"/>
            <a:ext cx="4733806" cy="154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/>
              <a:t>Extraversion:</a:t>
            </a:r>
            <a:r>
              <a:rPr lang="en-US" sz="3000" dirty="0"/>
              <a:t> The enjoyment socializing with others.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43DFC-4B9F-4BA8-8C0F-27BB79070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517"/>
            <a:ext cx="5313680" cy="6255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B7059-E80A-48D4-A368-A690A8E149FC}"/>
              </a:ext>
            </a:extLst>
          </p:cNvPr>
          <p:cNvSpPr txBox="1"/>
          <p:nvPr/>
        </p:nvSpPr>
        <p:spPr>
          <a:xfrm>
            <a:off x="652754" y="2273457"/>
            <a:ext cx="4733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/>
              <a:t>Introversion:</a:t>
            </a:r>
            <a:r>
              <a:rPr lang="en-US" sz="3200" dirty="0"/>
              <a:t> The enjoying less of being with others.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8207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49160-E4D2-4F86-AB6D-3727F13FE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28" y="-1"/>
            <a:ext cx="7141515" cy="697645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F3F5C-CE2F-436E-9B36-ADCFDD505E06}"/>
              </a:ext>
            </a:extLst>
          </p:cNvPr>
          <p:cNvSpPr txBox="1"/>
          <p:nvPr/>
        </p:nvSpPr>
        <p:spPr>
          <a:xfrm>
            <a:off x="487680" y="274320"/>
            <a:ext cx="4440367" cy="1452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Multiphasic Personality Inventory (MMPI)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C6A1B-75F4-4D49-A10C-C81B1DED7516}"/>
              </a:ext>
            </a:extLst>
          </p:cNvPr>
          <p:cNvSpPr txBox="1"/>
          <p:nvPr/>
        </p:nvSpPr>
        <p:spPr>
          <a:xfrm>
            <a:off x="645066" y="2031101"/>
            <a:ext cx="5051725" cy="221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A test used around the world to identify personality and psychological disorders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E95A3-61D9-4F1D-AFF9-79569483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00" y="650494"/>
            <a:ext cx="4097093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6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FD7FCE-7D89-4E7D-B38B-244FB5C1A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430" r="2029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41D8CF-BD8B-4480-9709-76375DE700D9}"/>
              </a:ext>
            </a:extLst>
          </p:cNvPr>
          <p:cNvSpPr txBox="1"/>
          <p:nvPr/>
        </p:nvSpPr>
        <p:spPr>
          <a:xfrm>
            <a:off x="120587" y="2737579"/>
            <a:ext cx="5975413" cy="2835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</a:rPr>
              <a:t>An approach to understanding human behavior that focuses on the role of unconscious thoughts, feelings, and memories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75D2B-D955-42D7-B3EB-BB4FFD2898B4}"/>
              </a:ext>
            </a:extLst>
          </p:cNvPr>
          <p:cNvSpPr txBox="1"/>
          <p:nvPr/>
        </p:nvSpPr>
        <p:spPr>
          <a:xfrm>
            <a:off x="425387" y="797027"/>
            <a:ext cx="60979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5000" dirty="0"/>
              <a:t>Psychodynamic Approach</a:t>
            </a:r>
          </a:p>
        </p:txBody>
      </p:sp>
    </p:spTree>
    <p:extLst>
      <p:ext uri="{BB962C8B-B14F-4D97-AF65-F5344CB8AC3E}">
        <p14:creationId xmlns:p14="http://schemas.microsoft.com/office/powerpoint/2010/main" val="332749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316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Vandermeer</dc:creator>
  <cp:lastModifiedBy>Mark Vandermeer</cp:lastModifiedBy>
  <cp:revision>16</cp:revision>
  <dcterms:created xsi:type="dcterms:W3CDTF">2021-04-06T03:06:39Z</dcterms:created>
  <dcterms:modified xsi:type="dcterms:W3CDTF">2021-04-08T15:22:03Z</dcterms:modified>
</cp:coreProperties>
</file>