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8" r:id="rId3"/>
    <p:sldId id="259" r:id="rId4"/>
    <p:sldId id="263" r:id="rId5"/>
    <p:sldId id="265" r:id="rId6"/>
    <p:sldId id="266" r:id="rId7"/>
    <p:sldId id="267" r:id="rId8"/>
    <p:sldId id="268" r:id="rId9"/>
    <p:sldId id="269" r:id="rId10"/>
    <p:sldId id="270" r:id="rId11"/>
    <p:sldId id="271" r:id="rId12"/>
    <p:sldId id="272" r:id="rId13"/>
    <p:sldId id="273" r:id="rId14"/>
    <p:sldId id="274" r:id="rId15"/>
    <p:sldId id="275" r:id="rId16"/>
    <p:sldId id="261" r:id="rId17"/>
    <p:sldId id="262" r:id="rId18"/>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1" d="100"/>
          <a:sy n="71" d="100"/>
        </p:scale>
        <p:origin x="618"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ED753D-CC5A-4A0B-B8A6-AFF9DEA55A88}" type="datetimeFigureOut">
              <a:rPr lang="es-MX" smtClean="0"/>
              <a:t>24/05/2022</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F77F2E-176F-4DFF-B9EB-91A100312983}" type="slidenum">
              <a:rPr lang="es-MX" smtClean="0"/>
              <a:t>‹Nº›</a:t>
            </a:fld>
            <a:endParaRPr lang="es-MX"/>
          </a:p>
        </p:txBody>
      </p:sp>
    </p:spTree>
    <p:extLst>
      <p:ext uri="{BB962C8B-B14F-4D97-AF65-F5344CB8AC3E}">
        <p14:creationId xmlns:p14="http://schemas.microsoft.com/office/powerpoint/2010/main" val="3698550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Tree>
    <p:extLst>
      <p:ext uri="{BB962C8B-B14F-4D97-AF65-F5344CB8AC3E}">
        <p14:creationId xmlns:p14="http://schemas.microsoft.com/office/powerpoint/2010/main" val="3167286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60511365-F4FE-4F64-B6F7-8CD4693FB9ED}" type="datetimeFigureOut">
              <a:rPr lang="es-MX" smtClean="0"/>
              <a:t>24/05/2022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8B7127CE-D8EA-4024-AB6E-5BB9C1FC3752}" type="slidenum">
              <a:rPr lang="es-MX" smtClean="0"/>
              <a:t>‹Nº›</a:t>
            </a:fld>
            <a:endParaRPr lang="es-MX"/>
          </a:p>
        </p:txBody>
      </p:sp>
    </p:spTree>
    <p:extLst>
      <p:ext uri="{BB962C8B-B14F-4D97-AF65-F5344CB8AC3E}">
        <p14:creationId xmlns:p14="http://schemas.microsoft.com/office/powerpoint/2010/main" val="3505596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60511365-F4FE-4F64-B6F7-8CD4693FB9ED}" type="datetimeFigureOut">
              <a:rPr lang="es-MX" smtClean="0"/>
              <a:t>24/05/2022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8B7127CE-D8EA-4024-AB6E-5BB9C1FC3752}" type="slidenum">
              <a:rPr lang="es-MX" smtClean="0"/>
              <a:t>‹Nº›</a:t>
            </a:fld>
            <a:endParaRPr lang="es-MX"/>
          </a:p>
        </p:txBody>
      </p:sp>
    </p:spTree>
    <p:extLst>
      <p:ext uri="{BB962C8B-B14F-4D97-AF65-F5344CB8AC3E}">
        <p14:creationId xmlns:p14="http://schemas.microsoft.com/office/powerpoint/2010/main" val="365350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60511365-F4FE-4F64-B6F7-8CD4693FB9ED}" type="datetimeFigureOut">
              <a:rPr lang="es-MX" smtClean="0"/>
              <a:t>24/05/2022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8B7127CE-D8EA-4024-AB6E-5BB9C1FC3752}" type="slidenum">
              <a:rPr lang="es-MX" smtClean="0"/>
              <a:t>‹Nº›</a:t>
            </a:fld>
            <a:endParaRPr lang="es-MX"/>
          </a:p>
        </p:txBody>
      </p:sp>
    </p:spTree>
    <p:extLst>
      <p:ext uri="{BB962C8B-B14F-4D97-AF65-F5344CB8AC3E}">
        <p14:creationId xmlns:p14="http://schemas.microsoft.com/office/powerpoint/2010/main" val="3492565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60511365-F4FE-4F64-B6F7-8CD4693FB9ED}" type="datetimeFigureOut">
              <a:rPr lang="es-MX" smtClean="0"/>
              <a:t>24/05/2022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8B7127CE-D8EA-4024-AB6E-5BB9C1FC3752}" type="slidenum">
              <a:rPr lang="es-MX" smtClean="0"/>
              <a:t>‹Nº›</a:t>
            </a:fld>
            <a:endParaRPr lang="es-MX"/>
          </a:p>
        </p:txBody>
      </p:sp>
    </p:spTree>
    <p:extLst>
      <p:ext uri="{BB962C8B-B14F-4D97-AF65-F5344CB8AC3E}">
        <p14:creationId xmlns:p14="http://schemas.microsoft.com/office/powerpoint/2010/main" val="3308561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60511365-F4FE-4F64-B6F7-8CD4693FB9ED}" type="datetimeFigureOut">
              <a:rPr lang="es-MX" smtClean="0"/>
              <a:t>24/05/2022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8B7127CE-D8EA-4024-AB6E-5BB9C1FC3752}" type="slidenum">
              <a:rPr lang="es-MX" smtClean="0"/>
              <a:t>‹Nº›</a:t>
            </a:fld>
            <a:endParaRPr lang="es-MX"/>
          </a:p>
        </p:txBody>
      </p:sp>
    </p:spTree>
    <p:extLst>
      <p:ext uri="{BB962C8B-B14F-4D97-AF65-F5344CB8AC3E}">
        <p14:creationId xmlns:p14="http://schemas.microsoft.com/office/powerpoint/2010/main" val="93499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60511365-F4FE-4F64-B6F7-8CD4693FB9ED}" type="datetimeFigureOut">
              <a:rPr lang="es-MX" smtClean="0"/>
              <a:t>24/05/2022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8B7127CE-D8EA-4024-AB6E-5BB9C1FC3752}" type="slidenum">
              <a:rPr lang="es-MX" smtClean="0"/>
              <a:t>‹Nº›</a:t>
            </a:fld>
            <a:endParaRPr lang="es-MX"/>
          </a:p>
        </p:txBody>
      </p:sp>
    </p:spTree>
    <p:extLst>
      <p:ext uri="{BB962C8B-B14F-4D97-AF65-F5344CB8AC3E}">
        <p14:creationId xmlns:p14="http://schemas.microsoft.com/office/powerpoint/2010/main" val="233612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60511365-F4FE-4F64-B6F7-8CD4693FB9ED}" type="datetimeFigureOut">
              <a:rPr lang="es-MX" smtClean="0"/>
              <a:t>24/05/2022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8B7127CE-D8EA-4024-AB6E-5BB9C1FC3752}" type="slidenum">
              <a:rPr lang="es-MX" smtClean="0"/>
              <a:t>‹Nº›</a:t>
            </a:fld>
            <a:endParaRPr lang="es-MX"/>
          </a:p>
        </p:txBody>
      </p:sp>
    </p:spTree>
    <p:extLst>
      <p:ext uri="{BB962C8B-B14F-4D97-AF65-F5344CB8AC3E}">
        <p14:creationId xmlns:p14="http://schemas.microsoft.com/office/powerpoint/2010/main" val="243797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60511365-F4FE-4F64-B6F7-8CD4693FB9ED}" type="datetimeFigureOut">
              <a:rPr lang="es-MX" smtClean="0"/>
              <a:t>24/05/2022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8B7127CE-D8EA-4024-AB6E-5BB9C1FC3752}" type="slidenum">
              <a:rPr lang="es-MX" smtClean="0"/>
              <a:t>‹Nº›</a:t>
            </a:fld>
            <a:endParaRPr lang="es-MX"/>
          </a:p>
        </p:txBody>
      </p:sp>
    </p:spTree>
    <p:extLst>
      <p:ext uri="{BB962C8B-B14F-4D97-AF65-F5344CB8AC3E}">
        <p14:creationId xmlns:p14="http://schemas.microsoft.com/office/powerpoint/2010/main" val="1308858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60511365-F4FE-4F64-B6F7-8CD4693FB9ED}" type="datetimeFigureOut">
              <a:rPr lang="es-MX" smtClean="0"/>
              <a:t>24/05/2022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8B7127CE-D8EA-4024-AB6E-5BB9C1FC3752}" type="slidenum">
              <a:rPr lang="es-MX" smtClean="0"/>
              <a:t>‹Nº›</a:t>
            </a:fld>
            <a:endParaRPr lang="es-MX"/>
          </a:p>
        </p:txBody>
      </p:sp>
    </p:spTree>
    <p:extLst>
      <p:ext uri="{BB962C8B-B14F-4D97-AF65-F5344CB8AC3E}">
        <p14:creationId xmlns:p14="http://schemas.microsoft.com/office/powerpoint/2010/main" val="2006734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60511365-F4FE-4F64-B6F7-8CD4693FB9ED}" type="datetimeFigureOut">
              <a:rPr lang="es-MX" smtClean="0"/>
              <a:t>24/05/2022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8B7127CE-D8EA-4024-AB6E-5BB9C1FC3752}" type="slidenum">
              <a:rPr lang="es-MX" smtClean="0"/>
              <a:t>‹Nº›</a:t>
            </a:fld>
            <a:endParaRPr lang="es-MX"/>
          </a:p>
        </p:txBody>
      </p:sp>
    </p:spTree>
    <p:extLst>
      <p:ext uri="{BB962C8B-B14F-4D97-AF65-F5344CB8AC3E}">
        <p14:creationId xmlns:p14="http://schemas.microsoft.com/office/powerpoint/2010/main" val="1108943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60511365-F4FE-4F64-B6F7-8CD4693FB9ED}" type="datetimeFigureOut">
              <a:rPr lang="es-MX" smtClean="0"/>
              <a:t>24/05/2022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8B7127CE-D8EA-4024-AB6E-5BB9C1FC3752}" type="slidenum">
              <a:rPr lang="es-MX" smtClean="0"/>
              <a:t>‹Nº›</a:t>
            </a:fld>
            <a:endParaRPr lang="es-MX"/>
          </a:p>
        </p:txBody>
      </p:sp>
    </p:spTree>
    <p:extLst>
      <p:ext uri="{BB962C8B-B14F-4D97-AF65-F5344CB8AC3E}">
        <p14:creationId xmlns:p14="http://schemas.microsoft.com/office/powerpoint/2010/main" val="3923131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511365-F4FE-4F64-B6F7-8CD4693FB9ED}" type="datetimeFigureOut">
              <a:rPr lang="es-MX" smtClean="0"/>
              <a:t>24/05/2022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7127CE-D8EA-4024-AB6E-5BB9C1FC3752}" type="slidenum">
              <a:rPr lang="es-MX" smtClean="0"/>
              <a:t>‹Nº›</a:t>
            </a:fld>
            <a:endParaRPr lang="es-MX"/>
          </a:p>
        </p:txBody>
      </p:sp>
    </p:spTree>
    <p:extLst>
      <p:ext uri="{BB962C8B-B14F-4D97-AF65-F5344CB8AC3E}">
        <p14:creationId xmlns:p14="http://schemas.microsoft.com/office/powerpoint/2010/main" val="677940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smtClean="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endPar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endParaRPr>
          </a:p>
        </p:txBody>
      </p:sp>
      <p:sp>
        <p:nvSpPr>
          <p:cNvPr id="7" name="CuadroTexto 6">
            <a:extLst>
              <a:ext uri="{FF2B5EF4-FFF2-40B4-BE49-F238E27FC236}">
                <a16:creationId xmlns:a16="http://schemas.microsoft.com/office/drawing/2014/main" xmlns=""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a16="http://schemas.microsoft.com/office/drawing/2014/main" xmlns=""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smtClean="0">
                <a:latin typeface="Arial" panose="020B0604020202020204" pitchFamily="34" charset="0"/>
                <a:ea typeface="Lato" panose="020F0502020204030203" pitchFamily="34" charset="0"/>
                <a:cs typeface="Arial" panose="020B0604020202020204" pitchFamily="34" charset="0"/>
              </a:rPr>
              <a:t>UNIDAD 7: </a:t>
            </a:r>
          </a:p>
          <a:p>
            <a:pPr algn="ctr"/>
            <a:r>
              <a:rPr lang="es-MX" sz="2400" b="1" dirty="0" smtClean="0">
                <a:latin typeface="Arial" panose="020B0604020202020204" pitchFamily="34" charset="0"/>
                <a:ea typeface="Lato" panose="020F0502020204030203" pitchFamily="34" charset="0"/>
                <a:cs typeface="Arial" panose="020B0604020202020204" pitchFamily="34" charset="0"/>
              </a:rPr>
              <a:t>EL FENÓMENO DE LAS SECTAS</a:t>
            </a: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smtClean="0">
                <a:latin typeface="Arial" panose="020B0604020202020204" pitchFamily="34" charset="0"/>
                <a:ea typeface="Lato" panose="020F0502020204030203" pitchFamily="34" charset="0"/>
                <a:cs typeface="Arial" panose="020B0604020202020204" pitchFamily="34" charset="0"/>
              </a:rPr>
              <a:t>CATOLICISMO ROMANO</a:t>
            </a:r>
            <a:endParaRPr lang="es-MX" sz="2400" b="1" dirty="0">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1106177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Rectángulo"/>
          <p:cNvSpPr/>
          <p:nvPr/>
        </p:nvSpPr>
        <p:spPr>
          <a:xfrm>
            <a:off x="806824" y="1559859"/>
            <a:ext cx="9720118" cy="4401205"/>
          </a:xfrm>
          <a:prstGeom prst="rect">
            <a:avLst/>
          </a:prstGeom>
        </p:spPr>
        <p:txBody>
          <a:bodyPr wrap="square">
            <a:spAutoFit/>
          </a:bodyPr>
          <a:lstStyle/>
          <a:p>
            <a:pPr marL="321457" indent="-321457" algn="just"/>
            <a:r>
              <a:rPr lang="es-MX" sz="2000" dirty="0">
                <a:latin typeface="Times New Roman" panose="02020603050405020304" pitchFamily="18" charset="0"/>
                <a:ea typeface="Times New Roman" panose="02020603050405020304" pitchFamily="18" charset="0"/>
                <a:cs typeface="Times New Roman" panose="02020603050405020304" pitchFamily="18" charset="0"/>
              </a:rPr>
              <a:t>(3) La mayoría de los emperadores romanos (y ciudadanos) eran </a:t>
            </a:r>
            <a:r>
              <a:rPr lang="es-MX" sz="2000" dirty="0" err="1">
                <a:latin typeface="Times New Roman" panose="02020603050405020304" pitchFamily="18" charset="0"/>
                <a:ea typeface="Times New Roman" panose="02020603050405020304" pitchFamily="18" charset="0"/>
                <a:cs typeface="Times New Roman" panose="02020603050405020304" pitchFamily="18" charset="0"/>
              </a:rPr>
              <a:t>enotistas</a:t>
            </a:r>
            <a:r>
              <a:rPr lang="es-MX" sz="2000" dirty="0">
                <a:latin typeface="Times New Roman" panose="02020603050405020304" pitchFamily="18" charset="0"/>
                <a:ea typeface="Times New Roman" panose="02020603050405020304" pitchFamily="18" charset="0"/>
                <a:cs typeface="Times New Roman" panose="02020603050405020304" pitchFamily="18" charset="0"/>
              </a:rPr>
              <a:t>. Un </a:t>
            </a:r>
            <a:r>
              <a:rPr lang="es-MX" sz="2000" dirty="0" err="1">
                <a:latin typeface="Times New Roman" panose="02020603050405020304" pitchFamily="18" charset="0"/>
                <a:ea typeface="Times New Roman" panose="02020603050405020304" pitchFamily="18" charset="0"/>
                <a:cs typeface="Times New Roman" panose="02020603050405020304" pitchFamily="18" charset="0"/>
              </a:rPr>
              <a:t>enotista</a:t>
            </a:r>
            <a:r>
              <a:rPr lang="es-MX" sz="2000" dirty="0">
                <a:latin typeface="Times New Roman" panose="02020603050405020304" pitchFamily="18" charset="0"/>
                <a:ea typeface="Times New Roman" pitchFamily="18" charset="0"/>
                <a:cs typeface="Times New Roman" panose="02020603050405020304" pitchFamily="18" charset="0"/>
              </a:rPr>
              <a:t> es alguien que cree en la existencia de muchos dioses, pero que tiene un enfoque primario en un dios en particular, o considera a un dios en particular como supremo sobre los otros dioses. Los romanos tenían un dios del amor, un dios de la paz, un dios de la guerra, un dios de la fuerza, un dios de la sabiduría, etc., la Iglesia Católica tiene un santo que “está a cargo” de cada una de estas características. “los santos patronos”.</a:t>
            </a:r>
          </a:p>
          <a:p>
            <a:pPr marL="321457" indent="-321457" algn="just"/>
            <a:endParaRPr lang="es-MX" sz="2000" dirty="0">
              <a:latin typeface="Times New Roman" panose="02020603050405020304" pitchFamily="18" charset="0"/>
              <a:ea typeface="Times New Roman" pitchFamily="18" charset="0"/>
              <a:cs typeface="Times New Roman" panose="02020603050405020304" pitchFamily="18" charset="0"/>
            </a:endParaRPr>
          </a:p>
          <a:p>
            <a:pPr marL="321457" indent="-321457" algn="just"/>
            <a:r>
              <a:rPr lang="es-MX" sz="2000" dirty="0">
                <a:latin typeface="Times New Roman" panose="02020603050405020304" pitchFamily="18" charset="0"/>
                <a:ea typeface="Times New Roman" pitchFamily="18" charset="0"/>
                <a:cs typeface="Times New Roman" panose="02020603050405020304" pitchFamily="18" charset="0"/>
              </a:rPr>
              <a:t>(4) La supremacía del obispo romano (el papado), fue creado con la ayuda de los emperadores romanos. Constantino, y sus sucesores, dieron su apoyo al obispo de Roma como el supremo gobernante de la iglesia. El obispo romano se elevó a la supremacía, a través del poder y la influencia de los emperadores romanos. Cuando el imperio romano se colapsó, los papas tomaron el título que previamente había pertenecido a los emperadores romanos – “</a:t>
            </a:r>
            <a:r>
              <a:rPr lang="es-MX" sz="2000" dirty="0" err="1">
                <a:latin typeface="Times New Roman" panose="02020603050405020304" pitchFamily="18" charset="0"/>
                <a:ea typeface="Times New Roman" panose="02020603050405020304" pitchFamily="18" charset="0"/>
                <a:cs typeface="Times New Roman" panose="02020603050405020304" pitchFamily="18" charset="0"/>
              </a:rPr>
              <a:t>Pontificus</a:t>
            </a:r>
            <a:r>
              <a:rPr lang="es-MX" sz="2000" dirty="0">
                <a:latin typeface="Times New Roman" panose="02020603050405020304" pitchFamily="18" charset="0"/>
                <a:ea typeface="Times New Roman" panose="02020603050405020304" pitchFamily="18" charset="0"/>
                <a:cs typeface="Times New Roman" panose="02020603050405020304" pitchFamily="18" charset="0"/>
              </a:rPr>
              <a:t> </a:t>
            </a:r>
            <a:r>
              <a:rPr lang="es-MX" sz="2000" dirty="0" err="1">
                <a:latin typeface="Times New Roman" panose="02020603050405020304" pitchFamily="18" charset="0"/>
                <a:ea typeface="Times New Roman" panose="02020603050405020304" pitchFamily="18" charset="0"/>
                <a:cs typeface="Times New Roman" panose="02020603050405020304" pitchFamily="18" charset="0"/>
              </a:rPr>
              <a:t>Maximus</a:t>
            </a:r>
            <a:r>
              <a:rPr lang="es-MX" sz="2000" dirty="0">
                <a:latin typeface="Times New Roman" panose="02020603050405020304" pitchFamily="18" charset="0"/>
                <a:ea typeface="Times New Roman" pitchFamily="18" charset="0"/>
                <a:cs typeface="Times New Roman" panose="02020603050405020304" pitchFamily="18" charset="0"/>
              </a:rPr>
              <a:t>”.</a:t>
            </a:r>
          </a:p>
          <a:p>
            <a:pPr marL="321457" indent="-321457" algn="just"/>
            <a:endParaRPr lang="es-MX" sz="2000" dirty="0">
              <a:latin typeface="Times New Roman" panose="02020603050405020304" pitchFamily="18" charset="0"/>
              <a:ea typeface="Times New Roman" pitchFamily="18" charset="0"/>
              <a:cs typeface="Times New Roman" panose="02020603050405020304" pitchFamily="18" charset="0"/>
            </a:endParaRPr>
          </a:p>
        </p:txBody>
      </p:sp>
    </p:spTree>
    <p:extLst>
      <p:ext uri="{BB962C8B-B14F-4D97-AF65-F5344CB8AC3E}">
        <p14:creationId xmlns:p14="http://schemas.microsoft.com/office/powerpoint/2010/main" val="2306107189"/>
      </p:ext>
    </p:extLst>
  </p:cSld>
  <p:clrMapOvr>
    <a:masterClrMapping/>
  </p:clrMapOvr>
  <p:transition spd="med">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a:xfrm>
            <a:off x="1994919" y="796208"/>
            <a:ext cx="8233172" cy="689051"/>
          </a:xfrm>
        </p:spPr>
        <p:txBody>
          <a:bodyPr>
            <a:normAutofit fontScale="90000"/>
          </a:bodyPr>
          <a:lstStyle/>
          <a:p>
            <a:pPr algn="ctr"/>
            <a:r>
              <a:rPr lang="es-MX" sz="3797" b="1" dirty="0">
                <a:latin typeface="Times New Roman" panose="02020603050405020304" pitchFamily="18" charset="0"/>
                <a:cs typeface="Times New Roman" panose="02020603050405020304" pitchFamily="18" charset="0"/>
              </a:rPr>
              <a:t>Veneración</a:t>
            </a:r>
            <a:r>
              <a:rPr lang="es-MX" dirty="0" smtClean="0">
                <a:latin typeface="Times New Roman" panose="02020603050405020304" pitchFamily="18" charset="0"/>
                <a:cs typeface="Times New Roman" panose="02020603050405020304" pitchFamily="18" charset="0"/>
              </a:rPr>
              <a:t> </a:t>
            </a:r>
            <a:r>
              <a:rPr lang="es-MX" sz="3797" b="1" dirty="0">
                <a:latin typeface="Times New Roman" panose="02020603050405020304" pitchFamily="18" charset="0"/>
                <a:cs typeface="Times New Roman" panose="02020603050405020304" pitchFamily="18" charset="0"/>
              </a:rPr>
              <a:t>a María</a:t>
            </a:r>
          </a:p>
        </p:txBody>
      </p:sp>
      <p:sp>
        <p:nvSpPr>
          <p:cNvPr id="40961" name="Rectangle 1"/>
          <p:cNvSpPr>
            <a:spLocks noChangeArrowheads="1"/>
          </p:cNvSpPr>
          <p:nvPr/>
        </p:nvSpPr>
        <p:spPr bwMode="auto">
          <a:xfrm>
            <a:off x="1169893" y="1698725"/>
            <a:ext cx="9937377" cy="5318747"/>
          </a:xfrm>
          <a:prstGeom prst="rect">
            <a:avLst/>
          </a:prstGeom>
          <a:noFill/>
          <a:ln w="9525">
            <a:noFill/>
            <a:miter lim="800000"/>
            <a:headEnd/>
            <a:tailEnd/>
          </a:ln>
          <a:effectLst/>
        </p:spPr>
        <p:txBody>
          <a:bodyPr vert="horz" wrap="square" lIns="64294" tIns="32147" rIns="64294" bIns="53561" numCol="1" anchor="ctr" anchorCtr="0" compatLnSpc="1">
            <a:prstTxWarp prst="textNoShape">
              <a:avLst/>
            </a:prstTxWarp>
            <a:spAutoFit/>
          </a:bodyPr>
          <a:lstStyle/>
          <a:p>
            <a:pPr algn="just" defTabSz="642915" fontAlgn="base">
              <a:spcBef>
                <a:spcPct val="0"/>
              </a:spcBef>
              <a:spcAft>
                <a:spcPct val="0"/>
              </a:spcAft>
            </a:pPr>
            <a:r>
              <a:rPr lang="es-ES_tradnl" sz="2000" dirty="0">
                <a:latin typeface="Times New Roman" panose="02020603050405020304" pitchFamily="18" charset="0"/>
                <a:ea typeface="Times New Roman" pitchFamily="18" charset="0"/>
                <a:cs typeface="Times New Roman" panose="02020603050405020304" pitchFamily="18" charset="0"/>
              </a:rPr>
              <a:t>Los católicos tienen varias doctrinas con respecto a la virgen María, las cuales la elevan a la categoría de divina, aquí mencionamos las principales:</a:t>
            </a:r>
            <a:endParaRPr lang="es-MX" sz="2000" dirty="0">
              <a:latin typeface="Times New Roman" panose="02020603050405020304" pitchFamily="18" charset="0"/>
              <a:ea typeface="Times New Roman" pitchFamily="18" charset="0"/>
              <a:cs typeface="Times New Roman" panose="02020603050405020304" pitchFamily="18" charset="0"/>
            </a:endParaRPr>
          </a:p>
          <a:p>
            <a:pPr algn="just" defTabSz="642915" eaLnBrk="0" fontAlgn="base" hangingPunct="0">
              <a:spcBef>
                <a:spcPct val="0"/>
              </a:spcBef>
              <a:spcAft>
                <a:spcPct val="0"/>
              </a:spcAft>
            </a:pPr>
            <a:endParaRPr lang="es-ES_tradnl" sz="2000" dirty="0">
              <a:latin typeface="Times New Roman" panose="02020603050405020304" pitchFamily="18" charset="0"/>
              <a:ea typeface="Times New Roman" pitchFamily="18" charset="0"/>
              <a:cs typeface="Times New Roman" panose="02020603050405020304" pitchFamily="18" charset="0"/>
            </a:endParaRPr>
          </a:p>
          <a:p>
            <a:pPr marL="321457" indent="-321457" algn="just" defTabSz="642915" eaLnBrk="0">
              <a:buFontTx/>
              <a:buAutoNum type="alphaUcPeriod"/>
            </a:pPr>
            <a:r>
              <a:rPr lang="es-ES_tradnl" sz="2000" b="1" dirty="0">
                <a:latin typeface="Times New Roman" panose="02020603050405020304" pitchFamily="18" charset="0"/>
                <a:ea typeface="Times New Roman" pitchFamily="18" charset="0"/>
                <a:cs typeface="Times New Roman" panose="02020603050405020304" pitchFamily="18" charset="0"/>
              </a:rPr>
              <a:t>La Inmaculada concepción</a:t>
            </a:r>
          </a:p>
          <a:p>
            <a:pPr indent="-321457" algn="just" defTabSz="642915" eaLnBrk="0"/>
            <a:r>
              <a:rPr lang="es-ES_tradnl" sz="2000" dirty="0">
                <a:latin typeface="Times New Roman" panose="02020603050405020304" pitchFamily="18" charset="0"/>
                <a:ea typeface="Times New Roman" pitchFamily="18" charset="0"/>
                <a:cs typeface="Times New Roman" panose="02020603050405020304" pitchFamily="18" charset="0"/>
              </a:rPr>
              <a:t>Este dogma fue proclamado por el papa Pío IX en 1854, quien lo explicó de la siguiente manera: «la bienaventurada Virgen María fue preservada inmune de toda mancha de pecado original en el primer instante de su concepción por singular gracia y privilegio de Dios omnipotente». En otras palabras, este dogma enseña que María es tan divina como Jesús, y que por lo tanto no necesitó de un Salvador.</a:t>
            </a:r>
            <a:r>
              <a:rPr lang="es-MX" sz="2000" dirty="0">
                <a:latin typeface="Times New Roman" panose="02020603050405020304" pitchFamily="18" charset="0"/>
                <a:ea typeface="Times New Roman" pitchFamily="18" charset="0"/>
                <a:cs typeface="Times New Roman" panose="02020603050405020304" pitchFamily="18" charset="0"/>
              </a:rPr>
              <a:t> </a:t>
            </a:r>
            <a:r>
              <a:rPr lang="es-ES_tradnl" sz="2000" dirty="0">
                <a:latin typeface="Times New Roman" panose="02020603050405020304" pitchFamily="18" charset="0"/>
                <a:ea typeface="Times New Roman" pitchFamily="18" charset="0"/>
                <a:cs typeface="Times New Roman" panose="02020603050405020304" pitchFamily="18" charset="0"/>
              </a:rPr>
              <a:t>Catecismo de la Iglesia Católica, art. 491.</a:t>
            </a:r>
          </a:p>
          <a:p>
            <a:pPr indent="-321457" algn="just" defTabSz="642915" eaLnBrk="0"/>
            <a:endParaRPr lang="es-MX" sz="2000" dirty="0">
              <a:latin typeface="Times New Roman" panose="02020603050405020304" pitchFamily="18" charset="0"/>
              <a:ea typeface="Times New Roman" pitchFamily="18" charset="0"/>
              <a:cs typeface="Times New Roman" panose="02020603050405020304" pitchFamily="18" charset="0"/>
            </a:endParaRPr>
          </a:p>
          <a:p>
            <a:pPr algn="just"/>
            <a:r>
              <a:rPr lang="es-ES_tradnl" sz="2000" b="1" dirty="0">
                <a:latin typeface="Times New Roman" panose="02020603050405020304" pitchFamily="18" charset="0"/>
                <a:ea typeface="Times New Roman" pitchFamily="18" charset="0"/>
                <a:cs typeface="Times New Roman" panose="02020603050405020304" pitchFamily="18" charset="0"/>
              </a:rPr>
              <a:t>B. La Perpetua Virginidad</a:t>
            </a:r>
            <a:endParaRPr lang="es-ES_tradnl" sz="2000" dirty="0">
              <a:latin typeface="Times New Roman" panose="02020603050405020304" pitchFamily="18" charset="0"/>
              <a:ea typeface="Times New Roman" pitchFamily="18" charset="0"/>
              <a:cs typeface="Times New Roman" panose="02020603050405020304" pitchFamily="18" charset="0"/>
            </a:endParaRPr>
          </a:p>
          <a:p>
            <a:pPr algn="just"/>
            <a:r>
              <a:rPr lang="es-ES_tradnl" sz="2000" dirty="0">
                <a:latin typeface="Times New Roman" panose="02020603050405020304" pitchFamily="18" charset="0"/>
                <a:ea typeface="Times New Roman" pitchFamily="18" charset="0"/>
                <a:cs typeface="Times New Roman" panose="02020603050405020304" pitchFamily="18" charset="0"/>
              </a:rPr>
              <a:t>Este dogma afirma que María siempre fue virgen, esto es antes, en y después del parto; de modo que no tuvo jamás hijos de su esposo José. Todo parece indicar que esta doctrina surgió a partir de algunos evangelios apócrifos que enseñan que Jesús no nació por donde nacen todos los niños, sino de la mollera de la virgen María.</a:t>
            </a:r>
            <a:endParaRPr lang="es-MX" sz="2000" dirty="0">
              <a:latin typeface="Times New Roman" panose="02020603050405020304" pitchFamily="18" charset="0"/>
              <a:ea typeface="Times New Roman" pitchFamily="18" charset="0"/>
              <a:cs typeface="Times New Roman" panose="02020603050405020304" pitchFamily="18" charset="0"/>
            </a:endParaRPr>
          </a:p>
          <a:p>
            <a:pPr marL="321457" indent="-321457" algn="just" defTabSz="642915" eaLnBrk="0" fontAlgn="base" hangingPunct="0">
              <a:spcBef>
                <a:spcPct val="0"/>
              </a:spcBef>
              <a:spcAft>
                <a:spcPct val="0"/>
              </a:spcAft>
              <a:buFontTx/>
              <a:buAutoNum type="alphaUcPeriod"/>
            </a:pPr>
            <a:endParaRPr lang="es-ES_tradnl" sz="2000" b="1" dirty="0">
              <a:latin typeface="Times New Roman" panose="02020603050405020304" pitchFamily="18" charset="0"/>
              <a:ea typeface="Times New Roman" pitchFamily="18" charset="0"/>
              <a:cs typeface="Times New Roman" panose="02020603050405020304" pitchFamily="18" charset="0"/>
            </a:endParaRPr>
          </a:p>
          <a:p>
            <a:pPr algn="just" defTabSz="642915" eaLnBrk="0" fontAlgn="base" hangingPunct="0">
              <a:spcBef>
                <a:spcPct val="0"/>
              </a:spcBef>
              <a:spcAft>
                <a:spcPct val="0"/>
              </a:spcAft>
            </a:pPr>
            <a:endParaRPr lang="es-ES_tradnl"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7256993"/>
      </p:ext>
    </p:extLst>
  </p:cSld>
  <p:clrMapOvr>
    <a:masterClrMapping/>
  </p:clrMapOvr>
  <p:transition spd="med">
    <p:split orient="vert"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Rectángulo"/>
          <p:cNvSpPr/>
          <p:nvPr/>
        </p:nvSpPr>
        <p:spPr>
          <a:xfrm>
            <a:off x="295835" y="1348800"/>
            <a:ext cx="11376212" cy="5509200"/>
          </a:xfrm>
          <a:prstGeom prst="rect">
            <a:avLst/>
          </a:prstGeom>
        </p:spPr>
        <p:txBody>
          <a:bodyPr wrap="square">
            <a:spAutoFit/>
          </a:bodyPr>
          <a:lstStyle/>
          <a:p>
            <a:pPr algn="just"/>
            <a:r>
              <a:rPr lang="es-ES_tradnl" sz="2200" b="1" dirty="0">
                <a:latin typeface="Times New Roman" panose="02020603050405020304" pitchFamily="18" charset="0"/>
                <a:ea typeface="Times New Roman" pitchFamily="18" charset="0"/>
                <a:cs typeface="Times New Roman" panose="02020603050405020304" pitchFamily="18" charset="0"/>
              </a:rPr>
              <a:t>C. La Divina Asunción</a:t>
            </a:r>
            <a:endParaRPr lang="es-MX" sz="2200" b="1" dirty="0">
              <a:latin typeface="Times New Roman" panose="02020603050405020304" pitchFamily="18" charset="0"/>
              <a:ea typeface="Times New Roman" pitchFamily="18" charset="0"/>
              <a:cs typeface="Times New Roman" panose="02020603050405020304" pitchFamily="18" charset="0"/>
            </a:endParaRPr>
          </a:p>
          <a:p>
            <a:pPr algn="just"/>
            <a:r>
              <a:rPr lang="es-ES_tradnl" sz="2200" dirty="0">
                <a:latin typeface="Times New Roman" panose="02020603050405020304" pitchFamily="18" charset="0"/>
                <a:ea typeface="Times New Roman" pitchFamily="18" charset="0"/>
                <a:cs typeface="Times New Roman" panose="02020603050405020304" pitchFamily="18" charset="0"/>
              </a:rPr>
              <a:t>Este dogma dice que «la Virgen Inmaculada, preservada inmune de toda mancha de pecado original, terminado el curso de su vida en la tierra, fue asunta en cuerpo y alma a la gloria del cielo y enaltecida por Dios como Reina del universo». Como podemos ver este dogma enseña dos cosas sobre María: 1) que su cuerpo fue llevado directamente al cielo, y 2) que ahora María es Reina del universo.</a:t>
            </a:r>
            <a:endParaRPr lang="es-MX" sz="2200" dirty="0">
              <a:latin typeface="Times New Roman" panose="02020603050405020304" pitchFamily="18" charset="0"/>
              <a:ea typeface="Times New Roman" pitchFamily="18" charset="0"/>
              <a:cs typeface="Times New Roman" panose="02020603050405020304" pitchFamily="18" charset="0"/>
            </a:endParaRPr>
          </a:p>
          <a:p>
            <a:pPr algn="just"/>
            <a:r>
              <a:rPr lang="es-ES_tradnl" sz="2200" dirty="0">
                <a:latin typeface="Times New Roman" panose="02020603050405020304" pitchFamily="18" charset="0"/>
                <a:ea typeface="Times New Roman" pitchFamily="18" charset="0"/>
                <a:cs typeface="Times New Roman" panose="02020603050405020304" pitchFamily="18" charset="0"/>
              </a:rPr>
              <a:t>Catecismo de la Iglesia Católica, art. 966.</a:t>
            </a:r>
          </a:p>
          <a:p>
            <a:pPr algn="just"/>
            <a:endParaRPr lang="es-ES_tradnl" sz="2200" dirty="0">
              <a:latin typeface="Times New Roman" panose="02020603050405020304" pitchFamily="18" charset="0"/>
              <a:ea typeface="Times New Roman" pitchFamily="18" charset="0"/>
              <a:cs typeface="Times New Roman" panose="02020603050405020304" pitchFamily="18" charset="0"/>
            </a:endParaRPr>
          </a:p>
          <a:p>
            <a:pPr algn="just"/>
            <a:r>
              <a:rPr lang="es-ES_tradnl" sz="2200" b="1" dirty="0">
                <a:latin typeface="Times New Roman" panose="02020603050405020304" pitchFamily="18" charset="0"/>
                <a:ea typeface="Times New Roman" pitchFamily="18" charset="0"/>
                <a:cs typeface="Times New Roman" panose="02020603050405020304" pitchFamily="18" charset="0"/>
              </a:rPr>
              <a:t>D. La maternidad e intercesión salvadora</a:t>
            </a:r>
            <a:endParaRPr lang="es-MX" sz="2200" b="1" dirty="0">
              <a:latin typeface="Times New Roman" panose="02020603050405020304" pitchFamily="18" charset="0"/>
              <a:ea typeface="Times New Roman" pitchFamily="18" charset="0"/>
              <a:cs typeface="Times New Roman" panose="02020603050405020304" pitchFamily="18" charset="0"/>
            </a:endParaRPr>
          </a:p>
          <a:p>
            <a:pPr algn="just"/>
            <a:r>
              <a:rPr lang="es-ES_tradnl" sz="2200" dirty="0">
                <a:latin typeface="Times New Roman" panose="02020603050405020304" pitchFamily="18" charset="0"/>
                <a:ea typeface="Times New Roman" pitchFamily="18" charset="0"/>
                <a:cs typeface="Times New Roman" panose="02020603050405020304" pitchFamily="18" charset="0"/>
              </a:rPr>
              <a:t>La ICAR enseña que la virgen María es madre de la Iglesia, y que en calidad de madre intercede por todos sus hijos ante Jesús, esta intercesión no es una simple cooperación con el Redentor, sino una verdadera obra de salvación. Esto queda demostrado en el resumen que hace el Catecismo Católico de la obra de María: «En el parto te conservaste Virgen, en tu tránsito no desamparaste al mundo, oh Madre de Dios. Te trasladaste a la vida porque eres Madre de la Vida, y con tu intercesión salvas de la muerte nuestras almas».</a:t>
            </a:r>
            <a:endParaRPr lang="es-MX" sz="2200" dirty="0">
              <a:latin typeface="Times New Roman" panose="02020603050405020304" pitchFamily="18" charset="0"/>
              <a:ea typeface="Times New Roman" pitchFamily="18" charset="0"/>
              <a:cs typeface="Times New Roman" panose="02020603050405020304" pitchFamily="18" charset="0"/>
            </a:endParaRPr>
          </a:p>
          <a:p>
            <a:pPr algn="just"/>
            <a:r>
              <a:rPr lang="es-ES_tradnl" sz="2200" dirty="0">
                <a:latin typeface="Times New Roman" panose="02020603050405020304" pitchFamily="18" charset="0"/>
                <a:ea typeface="Times New Roman" pitchFamily="18" charset="0"/>
                <a:cs typeface="Times New Roman" panose="02020603050405020304" pitchFamily="18" charset="0"/>
              </a:rPr>
              <a:t>Catecismo de la Iglesia Católica, art. 966.</a:t>
            </a:r>
            <a:endParaRPr lang="es-MX" sz="2200" dirty="0">
              <a:latin typeface="Times New Roman" panose="02020603050405020304" pitchFamily="18" charset="0"/>
              <a:ea typeface="Times New Roman" pitchFamily="18" charset="0"/>
              <a:cs typeface="Times New Roman" panose="02020603050405020304" pitchFamily="18" charset="0"/>
            </a:endParaRPr>
          </a:p>
        </p:txBody>
      </p:sp>
    </p:spTree>
    <p:extLst>
      <p:ext uri="{BB962C8B-B14F-4D97-AF65-F5344CB8AC3E}">
        <p14:creationId xmlns:p14="http://schemas.microsoft.com/office/powerpoint/2010/main" val="1112611280"/>
      </p:ext>
    </p:extLst>
  </p:cSld>
  <p:clrMapOvr>
    <a:masterClrMapping/>
  </p:clrMapOvr>
  <p:transition spd="med">
    <p:diamon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a:xfrm>
            <a:off x="1979414" y="506702"/>
            <a:ext cx="8233172" cy="689051"/>
          </a:xfrm>
        </p:spPr>
        <p:txBody>
          <a:bodyPr/>
          <a:lstStyle/>
          <a:p>
            <a:r>
              <a:rPr lang="es-ES_tradnl" sz="3797" b="1" dirty="0">
                <a:latin typeface="Times New Roman" panose="02020603050405020304" pitchFamily="18" charset="0"/>
                <a:cs typeface="Times New Roman" panose="02020603050405020304" pitchFamily="18" charset="0"/>
              </a:rPr>
              <a:t>Los santos y objetos sagrados</a:t>
            </a:r>
            <a:endParaRPr lang="es-MX" sz="3797" b="1" dirty="0">
              <a:latin typeface="Times New Roman" panose="02020603050405020304" pitchFamily="18" charset="0"/>
              <a:cs typeface="Times New Roman" panose="02020603050405020304" pitchFamily="18" charset="0"/>
            </a:endParaRPr>
          </a:p>
        </p:txBody>
      </p:sp>
      <p:sp>
        <p:nvSpPr>
          <p:cNvPr id="3" name="2 Rectángulo"/>
          <p:cNvSpPr/>
          <p:nvPr/>
        </p:nvSpPr>
        <p:spPr>
          <a:xfrm>
            <a:off x="228600" y="1653989"/>
            <a:ext cx="11806518" cy="5170646"/>
          </a:xfrm>
          <a:prstGeom prst="rect">
            <a:avLst/>
          </a:prstGeom>
        </p:spPr>
        <p:txBody>
          <a:bodyPr wrap="square">
            <a:spAutoFit/>
          </a:bodyPr>
          <a:lstStyle/>
          <a:p>
            <a:pPr algn="just"/>
            <a:r>
              <a:rPr lang="es-ES_tradnl" sz="2200" b="1" dirty="0">
                <a:latin typeface="Times New Roman" panose="02020603050405020304" pitchFamily="18" charset="0"/>
                <a:ea typeface="Times New Roman" pitchFamily="18" charset="0"/>
                <a:cs typeface="Times New Roman" panose="02020603050405020304" pitchFamily="18" charset="0"/>
              </a:rPr>
              <a:t>A. Origen </a:t>
            </a:r>
            <a:r>
              <a:rPr lang="es-ES_tradnl" sz="2200" dirty="0">
                <a:latin typeface="Times New Roman" panose="02020603050405020304" pitchFamily="18" charset="0"/>
                <a:ea typeface="Times New Roman" pitchFamily="18" charset="0"/>
                <a:cs typeface="Times New Roman" panose="02020603050405020304" pitchFamily="18" charset="0"/>
              </a:rPr>
              <a:t>La veneración de los ángeles y de los santos muertos comenzó alrededor del año 380 d.C.</a:t>
            </a:r>
          </a:p>
          <a:p>
            <a:pPr lvl="0" algn="just"/>
            <a:endParaRPr lang="es-ES_tradnl" sz="2200" dirty="0">
              <a:latin typeface="Times New Roman" panose="02020603050405020304" pitchFamily="18" charset="0"/>
              <a:ea typeface="Times New Roman" pitchFamily="18" charset="0"/>
              <a:cs typeface="Times New Roman" panose="02020603050405020304" pitchFamily="18" charset="0"/>
            </a:endParaRPr>
          </a:p>
          <a:p>
            <a:pPr algn="just"/>
            <a:r>
              <a:rPr lang="es-ES_tradnl" sz="2200" b="1" dirty="0">
                <a:latin typeface="Times New Roman" panose="02020603050405020304" pitchFamily="18" charset="0"/>
                <a:ea typeface="Times New Roman" pitchFamily="18" charset="0"/>
                <a:cs typeface="Times New Roman" panose="02020603050405020304" pitchFamily="18" charset="0"/>
              </a:rPr>
              <a:t>B. Su culto </a:t>
            </a:r>
            <a:r>
              <a:rPr lang="es-ES_tradnl" sz="2200" dirty="0">
                <a:latin typeface="Times New Roman" panose="02020603050405020304" pitchFamily="18" charset="0"/>
                <a:ea typeface="Times New Roman" pitchFamily="18" charset="0"/>
                <a:cs typeface="Times New Roman" panose="02020603050405020304" pitchFamily="18" charset="0"/>
              </a:rPr>
              <a:t>La ICAR recomienda el culto a los santos como “justo, saludable, útil y provechoso”. También dice: “si nos podemos comunicar con los bienaventurados del cielo, ¿por qué no honrarlos?, ¿por qué no invocar su patrocinio?”. El magisterio católico basa sus creencias en los libros apócrifos, en pasajes como Tobías 12:12, donde el ángel Rafael dice: “cuando orabas tú y tu nuera, yo presentaba ante el Santo vuestras oraciones”.</a:t>
            </a:r>
          </a:p>
          <a:p>
            <a:pPr lvl="0" algn="just"/>
            <a:endParaRPr lang="es-ES_tradnl" sz="2200" dirty="0">
              <a:latin typeface="Times New Roman" panose="02020603050405020304" pitchFamily="18" charset="0"/>
              <a:ea typeface="Times New Roman" pitchFamily="18" charset="0"/>
              <a:cs typeface="Times New Roman" panose="02020603050405020304" pitchFamily="18" charset="0"/>
            </a:endParaRPr>
          </a:p>
          <a:p>
            <a:pPr lvl="0" algn="just"/>
            <a:r>
              <a:rPr lang="es-MX" sz="2200" b="1" dirty="0">
                <a:latin typeface="Times New Roman" panose="02020603050405020304" pitchFamily="18" charset="0"/>
                <a:ea typeface="Times New Roman" pitchFamily="18" charset="0"/>
                <a:cs typeface="Times New Roman" panose="02020603050405020304" pitchFamily="18" charset="0"/>
              </a:rPr>
              <a:t>C. Canonización </a:t>
            </a:r>
            <a:r>
              <a:rPr lang="es-MX" sz="2200" dirty="0">
                <a:latin typeface="Times New Roman" panose="02020603050405020304" pitchFamily="18" charset="0"/>
                <a:ea typeface="Times New Roman" pitchFamily="18" charset="0"/>
                <a:cs typeface="Times New Roman" panose="02020603050405020304" pitchFamily="18" charset="0"/>
              </a:rPr>
              <a:t>La </a:t>
            </a:r>
            <a:r>
              <a:rPr lang="es-ES_tradnl" sz="2200" dirty="0">
                <a:latin typeface="Times New Roman" panose="02020603050405020304" pitchFamily="18" charset="0"/>
                <a:ea typeface="Times New Roman" pitchFamily="18" charset="0"/>
                <a:cs typeface="Times New Roman" panose="02020603050405020304" pitchFamily="18" charset="0"/>
              </a:rPr>
              <a:t>ICAR </a:t>
            </a:r>
            <a:r>
              <a:rPr lang="es-MX" sz="2200" dirty="0">
                <a:latin typeface="Times New Roman" panose="02020603050405020304" pitchFamily="18" charset="0"/>
                <a:ea typeface="Times New Roman" pitchFamily="18" charset="0"/>
                <a:cs typeface="Times New Roman" panose="02020603050405020304" pitchFamily="18" charset="0"/>
              </a:rPr>
              <a:t>entiende por “santos” a los creyentes que ya gozan del cielo; el proceso de elevarlos a los altares para la veneración pública se llama: “canonización”, y se realiza del modo siguiente: Diez años después de su muerte, el siervo de Dios puede ser declarado “venerable”; cincuenta años después, comprobadas sus virtudes y milagros, se le proclama “bienaventurado” o “beato”; al obrar otros dos nuevos milagros se procede a su canonización. Los “venerables” sólo pueden recibir culto privado; los “beatos”, público, pero reducido a ciertos lugares o personas; y los “santos”, culto público en todas las iglesias.</a:t>
            </a:r>
            <a:endParaRPr lang="es-MX"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5375471"/>
      </p:ext>
    </p:extLst>
  </p:cSld>
  <p:clrMapOvr>
    <a:masterClrMapping/>
  </p:clrMapOvr>
  <p:transition spd="med">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Rectángulo"/>
          <p:cNvSpPr/>
          <p:nvPr/>
        </p:nvSpPr>
        <p:spPr>
          <a:xfrm>
            <a:off x="484094" y="1116107"/>
            <a:ext cx="11066930" cy="5847755"/>
          </a:xfrm>
          <a:prstGeom prst="rect">
            <a:avLst/>
          </a:prstGeom>
        </p:spPr>
        <p:txBody>
          <a:bodyPr wrap="square">
            <a:spAutoFit/>
          </a:bodyPr>
          <a:lstStyle/>
          <a:p>
            <a:pPr algn="just"/>
            <a:r>
              <a:rPr lang="es-ES_tradnl" sz="2200" b="1" dirty="0">
                <a:latin typeface="Times New Roman" panose="02020603050405020304" pitchFamily="18" charset="0"/>
                <a:ea typeface="Times New Roman" pitchFamily="18" charset="0"/>
                <a:cs typeface="Times New Roman" panose="02020603050405020304" pitchFamily="18" charset="0"/>
              </a:rPr>
              <a:t>D. Mediadores</a:t>
            </a:r>
            <a:endParaRPr lang="es-MX" sz="2200" b="1" dirty="0">
              <a:latin typeface="Times New Roman" panose="02020603050405020304" pitchFamily="18" charset="0"/>
              <a:ea typeface="Times New Roman" pitchFamily="18" charset="0"/>
              <a:cs typeface="Times New Roman" panose="02020603050405020304" pitchFamily="18" charset="0"/>
            </a:endParaRPr>
          </a:p>
          <a:p>
            <a:pPr algn="just"/>
            <a:r>
              <a:rPr lang="es-ES_tradnl" sz="2200" dirty="0">
                <a:latin typeface="Times New Roman" panose="02020603050405020304" pitchFamily="18" charset="0"/>
                <a:ea typeface="Times New Roman" pitchFamily="18" charset="0"/>
                <a:cs typeface="Times New Roman" panose="02020603050405020304" pitchFamily="18" charset="0"/>
              </a:rPr>
              <a:t>Los católicos creen que los “santos” tienen y ejercen las facultades de escuchar las oraciones, presentarlas a Dios, interceder en favor de los seres humanos y protegerlos. Por ejemplo: “San Antonio” es el protector de las muchachas casaderas; “San Blas”, de los enfermos de garganta; “San Crispín”, de los zapateros; “Santa María Magdalena”, de las sexo-servidoras; “San Juan de Dios”, de los locos; y “Santa Apolonia”, de los que tienen dolores de muelas…</a:t>
            </a:r>
          </a:p>
          <a:p>
            <a:pPr algn="just"/>
            <a:endParaRPr lang="es-ES_tradnl" sz="2200" dirty="0">
              <a:latin typeface="Times New Roman" panose="02020603050405020304" pitchFamily="18" charset="0"/>
              <a:ea typeface="Times New Roman" pitchFamily="18" charset="0"/>
              <a:cs typeface="Times New Roman" panose="02020603050405020304" pitchFamily="18" charset="0"/>
            </a:endParaRPr>
          </a:p>
          <a:p>
            <a:pPr algn="just"/>
            <a:r>
              <a:rPr lang="es-ES_tradnl" sz="2200" b="1" dirty="0">
                <a:latin typeface="Times New Roman" panose="02020603050405020304" pitchFamily="18" charset="0"/>
                <a:ea typeface="Times New Roman" pitchFamily="18" charset="0"/>
                <a:cs typeface="Times New Roman" panose="02020603050405020304" pitchFamily="18" charset="0"/>
              </a:rPr>
              <a:t>E. Culto a estatuas e imágenes</a:t>
            </a:r>
            <a:endParaRPr lang="es-MX" sz="2200" b="1" dirty="0">
              <a:latin typeface="Times New Roman" panose="02020603050405020304" pitchFamily="18" charset="0"/>
              <a:ea typeface="Times New Roman" pitchFamily="18" charset="0"/>
              <a:cs typeface="Times New Roman" panose="02020603050405020304" pitchFamily="18" charset="0"/>
            </a:endParaRPr>
          </a:p>
          <a:p>
            <a:pPr lvl="0" algn="just"/>
            <a:r>
              <a:rPr lang="es-ES_tradnl" sz="2200" dirty="0">
                <a:latin typeface="Times New Roman" panose="02020603050405020304" pitchFamily="18" charset="0"/>
                <a:ea typeface="Times New Roman" pitchFamily="18" charset="0"/>
                <a:cs typeface="Times New Roman" panose="02020603050405020304" pitchFamily="18" charset="0"/>
              </a:rPr>
              <a:t>El magisterio católico promovió el culto a los santos por medio de imágenes en el Segundo Concilio Niceno del año 787; después, en 869, el Sínodo de Constantinopla, lo reafirmó.</a:t>
            </a:r>
          </a:p>
          <a:p>
            <a:pPr lvl="0" algn="just"/>
            <a:endParaRPr lang="es-ES_tradnl" sz="2200" dirty="0">
              <a:latin typeface="Times New Roman" panose="02020603050405020304" pitchFamily="18" charset="0"/>
              <a:ea typeface="Times New Roman" pitchFamily="18" charset="0"/>
              <a:cs typeface="Times New Roman" panose="02020603050405020304" pitchFamily="18" charset="0"/>
            </a:endParaRPr>
          </a:p>
          <a:p>
            <a:pPr algn="just"/>
            <a:r>
              <a:rPr lang="es-ES_tradnl" sz="2200" b="1" dirty="0">
                <a:latin typeface="Times New Roman" panose="02020603050405020304" pitchFamily="18" charset="0"/>
                <a:ea typeface="Times New Roman" pitchFamily="18" charset="0"/>
                <a:cs typeface="Times New Roman" panose="02020603050405020304" pitchFamily="18" charset="0"/>
              </a:rPr>
              <a:t>F. Las reliquias</a:t>
            </a:r>
            <a:endParaRPr lang="es-MX" sz="2200" dirty="0">
              <a:latin typeface="Times New Roman" panose="02020603050405020304" pitchFamily="18" charset="0"/>
              <a:ea typeface="Times New Roman" pitchFamily="18" charset="0"/>
              <a:cs typeface="Times New Roman" panose="02020603050405020304" pitchFamily="18" charset="0"/>
            </a:endParaRPr>
          </a:p>
          <a:p>
            <a:pPr lvl="0" algn="just"/>
            <a:r>
              <a:rPr lang="es-ES_tradnl" sz="2200" dirty="0">
                <a:latin typeface="Times New Roman" panose="02020603050405020304" pitchFamily="18" charset="0"/>
                <a:ea typeface="Times New Roman" pitchFamily="18" charset="0"/>
                <a:cs typeface="Times New Roman" panose="02020603050405020304" pitchFamily="18" charset="0"/>
              </a:rPr>
              <a:t>Éstos son objetos asociados con algún santo o santa de la antigüedad, su uso comenzó hacia el s. IV d.C., y se cree que la iglesia o persona que las posee, cuenta con una gracia muy especial de parte del santo al que perteneció el objeto. Entre las reliquias más famosas están la “leche de los pechos de María”, “los prepucios del niño Jesús”, “las cabezas de Juan el Bautista”, “las alas del ángel Gabriel”, etc.</a:t>
            </a:r>
            <a:endParaRPr lang="es-MX" sz="2200" dirty="0">
              <a:latin typeface="Times New Roman" panose="02020603050405020304" pitchFamily="18" charset="0"/>
              <a:ea typeface="Times New Roman" pitchFamily="18" charset="0"/>
              <a:cs typeface="Times New Roman" panose="02020603050405020304" pitchFamily="18" charset="0"/>
            </a:endParaRPr>
          </a:p>
        </p:txBody>
      </p:sp>
    </p:spTree>
    <p:extLst>
      <p:ext uri="{BB962C8B-B14F-4D97-AF65-F5344CB8AC3E}">
        <p14:creationId xmlns:p14="http://schemas.microsoft.com/office/powerpoint/2010/main" val="141827983"/>
      </p:ext>
    </p:extLst>
  </p:cSld>
  <p:clrMapOvr>
    <a:masterClrMapping/>
  </p:clrMapOvr>
  <p:transition spd="med">
    <p:spli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lstStyle/>
          <a:p>
            <a:endParaRPr lang="es-MX"/>
          </a:p>
        </p:txBody>
      </p:sp>
      <p:sp>
        <p:nvSpPr>
          <p:cNvPr id="46081" name="Rectangle 1"/>
          <p:cNvSpPr>
            <a:spLocks noChangeArrowheads="1"/>
          </p:cNvSpPr>
          <p:nvPr/>
        </p:nvSpPr>
        <p:spPr bwMode="auto">
          <a:xfrm>
            <a:off x="255494" y="1890748"/>
            <a:ext cx="11591365" cy="4826304"/>
          </a:xfrm>
          <a:prstGeom prst="rect">
            <a:avLst/>
          </a:prstGeom>
          <a:noFill/>
          <a:ln w="9525">
            <a:noFill/>
            <a:miter lim="800000"/>
            <a:headEnd/>
            <a:tailEnd/>
          </a:ln>
          <a:effectLst/>
        </p:spPr>
        <p:txBody>
          <a:bodyPr vert="horz" wrap="square" lIns="64294" tIns="32147" rIns="64294" bIns="53561" numCol="1" anchor="ctr" anchorCtr="0" compatLnSpc="1">
            <a:prstTxWarp prst="textNoShape">
              <a:avLst/>
            </a:prstTxWarp>
            <a:spAutoFit/>
          </a:bodyPr>
          <a:lstStyle/>
          <a:p>
            <a:pPr algn="just" defTabSz="642915" fontAlgn="base">
              <a:spcBef>
                <a:spcPct val="0"/>
              </a:spcBef>
              <a:spcAft>
                <a:spcPct val="0"/>
              </a:spcAft>
              <a:tabLst>
                <a:tab pos="160729" algn="l"/>
              </a:tabLst>
            </a:pPr>
            <a:r>
              <a:rPr lang="es-ES_tradnl" sz="2200" b="1" dirty="0">
                <a:latin typeface="Times New Roman" panose="02020603050405020304" pitchFamily="18" charset="0"/>
                <a:ea typeface="Times New Roman" pitchFamily="18" charset="0"/>
                <a:cs typeface="Times New Roman" panose="02020603050405020304" pitchFamily="18" charset="0"/>
              </a:rPr>
              <a:t>G. El rosario</a:t>
            </a:r>
          </a:p>
          <a:p>
            <a:pPr algn="just" defTabSz="642915" eaLnBrk="0" fontAlgn="base" hangingPunct="0">
              <a:spcBef>
                <a:spcPct val="0"/>
              </a:spcBef>
              <a:spcAft>
                <a:spcPct val="0"/>
              </a:spcAft>
              <a:tabLst>
                <a:tab pos="160729" algn="l"/>
              </a:tabLst>
            </a:pPr>
            <a:r>
              <a:rPr lang="es-ES_tradnl" sz="2200" dirty="0">
                <a:latin typeface="Times New Roman" panose="02020603050405020304" pitchFamily="18" charset="0"/>
                <a:ea typeface="Times New Roman" pitchFamily="18" charset="0"/>
                <a:cs typeface="Times New Roman" panose="02020603050405020304" pitchFamily="18" charset="0"/>
              </a:rPr>
              <a:t>Se usaba en la antigua Babilonia para fines mágicos, los hindúes y musulmanes también lo usaban y aún lo siguen haciendo; pero fue Pedro el Ermitaño el que lo introdujo en la Iglesia Católica, Santo Domingo dijo en el año 1206 que la eficacia del rosario le fue revelado por la virgen.</a:t>
            </a:r>
          </a:p>
          <a:p>
            <a:pPr algn="just" defTabSz="642915" eaLnBrk="0" fontAlgn="base" hangingPunct="0">
              <a:spcBef>
                <a:spcPct val="0"/>
              </a:spcBef>
              <a:spcAft>
                <a:spcPct val="0"/>
              </a:spcAft>
              <a:tabLst>
                <a:tab pos="160729" algn="l"/>
              </a:tabLst>
            </a:pPr>
            <a:endParaRPr lang="es-MX" sz="2200" dirty="0">
              <a:latin typeface="Times New Roman" panose="02020603050405020304" pitchFamily="18" charset="0"/>
              <a:ea typeface="Times New Roman" pitchFamily="18" charset="0"/>
              <a:cs typeface="Times New Roman" panose="02020603050405020304" pitchFamily="18" charset="0"/>
            </a:endParaRPr>
          </a:p>
          <a:p>
            <a:pPr algn="just" defTabSz="642915" eaLnBrk="0" fontAlgn="base" hangingPunct="0">
              <a:spcBef>
                <a:spcPct val="0"/>
              </a:spcBef>
              <a:spcAft>
                <a:spcPct val="0"/>
              </a:spcAft>
              <a:tabLst>
                <a:tab pos="160729" algn="l"/>
              </a:tabLst>
            </a:pPr>
            <a:r>
              <a:rPr lang="es-ES_tradnl" sz="2200" b="1" dirty="0">
                <a:latin typeface="Times New Roman" panose="02020603050405020304" pitchFamily="18" charset="0"/>
                <a:ea typeface="Times New Roman" pitchFamily="18" charset="0"/>
                <a:cs typeface="Times New Roman" panose="02020603050405020304" pitchFamily="18" charset="0"/>
              </a:rPr>
              <a:t>H. El escapulario</a:t>
            </a:r>
          </a:p>
          <a:p>
            <a:pPr algn="just" defTabSz="642915" eaLnBrk="0" fontAlgn="base" hangingPunct="0">
              <a:spcBef>
                <a:spcPct val="0"/>
              </a:spcBef>
              <a:spcAft>
                <a:spcPct val="0"/>
              </a:spcAft>
              <a:tabLst>
                <a:tab pos="160729" algn="l"/>
              </a:tabLst>
            </a:pPr>
            <a:r>
              <a:rPr lang="es-ES_tradnl" sz="2200" dirty="0">
                <a:latin typeface="Times New Roman" panose="02020603050405020304" pitchFamily="18" charset="0"/>
                <a:ea typeface="Times New Roman" pitchFamily="18" charset="0"/>
                <a:cs typeface="Times New Roman" panose="02020603050405020304" pitchFamily="18" charset="0"/>
              </a:rPr>
              <a:t>Fue inventado en 1287 por Simón Stock, un moje inglés. Es un pedazo de tela donde hay cosida una representación de la virgen, y se usa pegada al cuerpo. Se cree que asegura la salvación, sea cual fuere el grado de depravación de la persona.</a:t>
            </a:r>
            <a:endParaRPr lang="es-MX" sz="2200" dirty="0">
              <a:latin typeface="Times New Roman" panose="02020603050405020304" pitchFamily="18" charset="0"/>
              <a:ea typeface="Times New Roman" pitchFamily="18" charset="0"/>
              <a:cs typeface="Times New Roman" panose="02020603050405020304" pitchFamily="18" charset="0"/>
            </a:endParaRPr>
          </a:p>
          <a:p>
            <a:pPr algn="just" defTabSz="642915" eaLnBrk="0" fontAlgn="base" hangingPunct="0">
              <a:spcBef>
                <a:spcPct val="0"/>
              </a:spcBef>
              <a:spcAft>
                <a:spcPct val="0"/>
              </a:spcAft>
              <a:tabLst>
                <a:tab pos="160729" algn="l"/>
              </a:tabLst>
            </a:pPr>
            <a:endParaRPr lang="es-MX" sz="2200" dirty="0">
              <a:latin typeface="Times New Roman" panose="02020603050405020304" pitchFamily="18" charset="0"/>
              <a:ea typeface="Times New Roman" pitchFamily="18" charset="0"/>
              <a:cs typeface="Times New Roman" panose="02020603050405020304" pitchFamily="18" charset="0"/>
            </a:endParaRPr>
          </a:p>
          <a:p>
            <a:pPr algn="just" defTabSz="642915" eaLnBrk="0" fontAlgn="base" hangingPunct="0">
              <a:spcBef>
                <a:spcPct val="0"/>
              </a:spcBef>
              <a:spcAft>
                <a:spcPct val="0"/>
              </a:spcAft>
              <a:tabLst>
                <a:tab pos="160729" algn="l"/>
              </a:tabLst>
            </a:pPr>
            <a:r>
              <a:rPr lang="es-ES_tradnl" sz="2200" b="1" dirty="0">
                <a:latin typeface="Times New Roman" panose="02020603050405020304" pitchFamily="18" charset="0"/>
                <a:ea typeface="Times New Roman" pitchFamily="18" charset="0"/>
                <a:cs typeface="Times New Roman" panose="02020603050405020304" pitchFamily="18" charset="0"/>
              </a:rPr>
              <a:t>I. El agua bendita</a:t>
            </a:r>
          </a:p>
          <a:p>
            <a:pPr algn="just" defTabSz="642915" eaLnBrk="0" fontAlgn="base" hangingPunct="0">
              <a:spcBef>
                <a:spcPct val="0"/>
              </a:spcBef>
              <a:spcAft>
                <a:spcPct val="0"/>
              </a:spcAft>
              <a:tabLst>
                <a:tab pos="160729" algn="l"/>
              </a:tabLst>
            </a:pPr>
            <a:r>
              <a:rPr lang="es-ES_tradnl" sz="2200" dirty="0">
                <a:latin typeface="Times New Roman" panose="02020603050405020304" pitchFamily="18" charset="0"/>
                <a:ea typeface="Times New Roman" pitchFamily="18" charset="0"/>
                <a:cs typeface="Times New Roman" panose="02020603050405020304" pitchFamily="18" charset="0"/>
              </a:rPr>
              <a:t>Es una mezcla de agua común con una pizca de sal y bendecida por un sacerdote, se supone que purifica de pecados veniales y aleja al demonio. Fue autorizada en el 850 d.C.</a:t>
            </a:r>
          </a:p>
          <a:p>
            <a:pPr algn="just" defTabSz="642915" eaLnBrk="0" fontAlgn="base" hangingPunct="0">
              <a:spcBef>
                <a:spcPct val="0"/>
              </a:spcBef>
              <a:spcAft>
                <a:spcPct val="0"/>
              </a:spcAft>
              <a:tabLst>
                <a:tab pos="160729" algn="l"/>
              </a:tabLst>
            </a:pPr>
            <a:endParaRPr lang="es-MX" sz="2200" dirty="0">
              <a:latin typeface="Times New Roman" panose="02020603050405020304" pitchFamily="18" charset="0"/>
              <a:ea typeface="Times New Roman" pitchFamily="18" charset="0"/>
              <a:cs typeface="Times New Roman" panose="02020603050405020304" pitchFamily="18" charset="0"/>
            </a:endParaRPr>
          </a:p>
        </p:txBody>
      </p:sp>
    </p:spTree>
    <p:extLst>
      <p:ext uri="{BB962C8B-B14F-4D97-AF65-F5344CB8AC3E}">
        <p14:creationId xmlns:p14="http://schemas.microsoft.com/office/powerpoint/2010/main" val="18568423"/>
      </p:ext>
    </p:extLst>
  </p:cSld>
  <p:clrMapOvr>
    <a:masterClrMapping/>
  </p:clrMapOvr>
  <p:transition spd="med">
    <p:newsfla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smtClean="0">
                <a:solidFill>
                  <a:schemeClr val="bg1"/>
                </a:solidFill>
                <a:latin typeface="Arial" panose="020B0604020202020204" pitchFamily="34" charset="0"/>
                <a:ea typeface="Lato" panose="020F0502020204030203" pitchFamily="34" charset="0"/>
                <a:cs typeface="Arial" panose="020B0604020202020204" pitchFamily="34" charset="0"/>
              </a:rPr>
              <a:t>Oremos</a:t>
            </a:r>
            <a:endParaRPr lang="es-MX" sz="10666" b="1" dirty="0">
              <a:solidFill>
                <a:schemeClr val="bg1"/>
              </a:solidFill>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32306718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smtClean="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endParaRPr lang="es-MX" sz="10666" b="1" dirty="0">
              <a:solidFill>
                <a:schemeClr val="bg1"/>
              </a:solidFill>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852400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angle 11">
            <a:extLst>
              <a:ext uri="{FF2B5EF4-FFF2-40B4-BE49-F238E27FC236}">
                <a16:creationId xmlns:a16="http://schemas.microsoft.com/office/drawing/2014/main" xmlns="" id="{8BEF7796-7E48-0A4F-A211-7BF9B11D8E3D}"/>
              </a:ext>
            </a:extLst>
          </p:cNvPr>
          <p:cNvSpPr/>
          <p:nvPr/>
        </p:nvSpPr>
        <p:spPr>
          <a:xfrm>
            <a:off x="3097517" y="1959418"/>
            <a:ext cx="5996966" cy="1200329"/>
          </a:xfrm>
          <a:prstGeom prst="rect">
            <a:avLst/>
          </a:prstGeom>
        </p:spPr>
        <p:txBody>
          <a:bodyPr wrap="square">
            <a:spAutoFit/>
          </a:bodyPr>
          <a:lstStyle/>
          <a:p>
            <a:pPr algn="ctr"/>
            <a:r>
              <a:rPr lang="en-US" sz="2400" b="1" dirty="0" smtClean="0">
                <a:solidFill>
                  <a:schemeClr val="bg1"/>
                </a:solidFill>
                <a:latin typeface="Calibri" panose="020F0502020204030204" pitchFamily="34" charset="0"/>
              </a:rPr>
              <a:t>1 </a:t>
            </a:r>
            <a:r>
              <a:rPr lang="en-US" sz="2400" b="1" dirty="0" err="1" smtClean="0">
                <a:solidFill>
                  <a:schemeClr val="bg1"/>
                </a:solidFill>
                <a:latin typeface="Calibri" panose="020F0502020204030204" pitchFamily="34" charset="0"/>
              </a:rPr>
              <a:t>Timoteo</a:t>
            </a:r>
            <a:r>
              <a:rPr kumimoji="0" lang="en-US" sz="2400" b="1" i="0" u="none" strike="noStrike" kern="1200" cap="none" spc="0" normalizeH="0" baseline="0" noProof="0" dirty="0" smtClean="0">
                <a:ln>
                  <a:noFill/>
                </a:ln>
                <a:solidFill>
                  <a:schemeClr val="bg1"/>
                </a:solidFill>
                <a:effectLst/>
                <a:uLnTx/>
                <a:uFillTx/>
                <a:latin typeface="Calibri" panose="020F0502020204030204" pitchFamily="34" charset="0"/>
                <a:ea typeface="+mn-ea"/>
                <a:cs typeface="+mn-cs"/>
              </a:rPr>
              <a:t> 2.5 (RVR1960</a:t>
            </a:r>
            <a:r>
              <a:rPr kumimoji="0" lang="en-US" sz="24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a:t>
            </a:r>
          </a:p>
          <a:p>
            <a:r>
              <a:rPr lang="en-US" sz="2400" b="1" baseline="30000" dirty="0">
                <a:solidFill>
                  <a:schemeClr val="bg1"/>
                </a:solidFill>
              </a:rPr>
              <a:t>5 </a:t>
            </a:r>
            <a:r>
              <a:rPr lang="en-US" sz="2400" dirty="0" err="1" smtClean="0">
                <a:solidFill>
                  <a:schemeClr val="bg1"/>
                </a:solidFill>
              </a:rPr>
              <a:t>Porque</a:t>
            </a:r>
            <a:r>
              <a:rPr lang="en-US" sz="2400" dirty="0" smtClean="0">
                <a:solidFill>
                  <a:schemeClr val="bg1"/>
                </a:solidFill>
              </a:rPr>
              <a:t> hay un solo Dios, y un solo </a:t>
            </a:r>
            <a:r>
              <a:rPr lang="en-US" sz="2400" dirty="0" err="1" smtClean="0">
                <a:solidFill>
                  <a:schemeClr val="bg1"/>
                </a:solidFill>
              </a:rPr>
              <a:t>mediador</a:t>
            </a:r>
            <a:r>
              <a:rPr lang="en-US" sz="2400" dirty="0" smtClean="0">
                <a:solidFill>
                  <a:schemeClr val="bg1"/>
                </a:solidFill>
              </a:rPr>
              <a:t> entre Dios y </a:t>
            </a:r>
            <a:r>
              <a:rPr lang="en-US" sz="2400" dirty="0" err="1" smtClean="0">
                <a:solidFill>
                  <a:schemeClr val="bg1"/>
                </a:solidFill>
              </a:rPr>
              <a:t>los</a:t>
            </a:r>
            <a:r>
              <a:rPr lang="en-US" sz="2400" dirty="0" smtClean="0">
                <a:solidFill>
                  <a:schemeClr val="bg1"/>
                </a:solidFill>
              </a:rPr>
              <a:t> hombres, </a:t>
            </a:r>
            <a:r>
              <a:rPr lang="en-US" sz="2400" dirty="0" err="1" smtClean="0">
                <a:solidFill>
                  <a:schemeClr val="bg1"/>
                </a:solidFill>
              </a:rPr>
              <a:t>Jesucristo</a:t>
            </a:r>
            <a:r>
              <a:rPr lang="en-US" sz="2400" smtClean="0">
                <a:solidFill>
                  <a:schemeClr val="bg1"/>
                </a:solidFill>
              </a:rPr>
              <a:t> hombre.</a:t>
            </a:r>
            <a:endParaRPr lang="en-US" sz="2400" dirty="0">
              <a:solidFill>
                <a:schemeClr val="bg1"/>
              </a:solidFill>
            </a:endParaRPr>
          </a:p>
        </p:txBody>
      </p:sp>
    </p:spTree>
    <p:extLst>
      <p:ext uri="{BB962C8B-B14F-4D97-AF65-F5344CB8AC3E}">
        <p14:creationId xmlns:p14="http://schemas.microsoft.com/office/powerpoint/2010/main" val="2094984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a16="http://schemas.microsoft.com/office/drawing/2014/main" xmlns="" id="{D594CBD1-3DE0-4C9B-9183-CC5A9D051771}"/>
              </a:ext>
            </a:extLst>
          </p:cNvPr>
          <p:cNvSpPr/>
          <p:nvPr/>
        </p:nvSpPr>
        <p:spPr>
          <a:xfrm>
            <a:off x="-1" y="1626818"/>
            <a:ext cx="12192001" cy="1877373"/>
          </a:xfrm>
          <a:prstGeom prst="rect">
            <a:avLst/>
          </a:prstGeom>
        </p:spPr>
        <p:txBody>
          <a:bodyPr wrap="square">
            <a:spAutoFit/>
          </a:bodyPr>
          <a:lstStyle/>
          <a:p>
            <a:pPr algn="ctr">
              <a:lnSpc>
                <a:spcPct val="107000"/>
              </a:lnSpc>
              <a:spcBef>
                <a:spcPts val="1600"/>
              </a:spcBef>
            </a:pPr>
            <a:r>
              <a:rPr lang="es-MX" sz="11733" b="1" kern="0" dirty="0" smtClean="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Catolicismo Romano</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1266153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a:xfrm>
            <a:off x="0" y="266944"/>
            <a:ext cx="10515600" cy="1325563"/>
          </a:xfrm>
        </p:spPr>
        <p:txBody>
          <a:bodyPr>
            <a:normAutofit/>
          </a:bodyPr>
          <a:lstStyle/>
          <a:p>
            <a:pPr algn="ctr"/>
            <a:r>
              <a:rPr lang="es-ES_tradnl" sz="4000" dirty="0">
                <a:latin typeface="Times New Roman" panose="02020603050405020304" pitchFamily="18" charset="0"/>
                <a:cs typeface="Times New Roman" panose="02020603050405020304" pitchFamily="18" charset="0"/>
              </a:rPr>
              <a:t>Iglesia Católica Apostólica y Romana</a:t>
            </a:r>
            <a:endParaRPr lang="es-MX" sz="4000" dirty="0">
              <a:latin typeface="Times New Roman" panose="02020603050405020304" pitchFamily="18" charset="0"/>
              <a:cs typeface="Times New Roman" panose="02020603050405020304" pitchFamily="18" charset="0"/>
            </a:endParaRPr>
          </a:p>
        </p:txBody>
      </p:sp>
      <p:sp>
        <p:nvSpPr>
          <p:cNvPr id="4" name="2 Marcador de texto"/>
          <p:cNvSpPr txBox="1">
            <a:spLocks/>
          </p:cNvSpPr>
          <p:nvPr/>
        </p:nvSpPr>
        <p:spPr>
          <a:xfrm>
            <a:off x="1994919" y="1859451"/>
            <a:ext cx="8151531" cy="4607387"/>
          </a:xfrm>
          <a:prstGeom prst="rect">
            <a:avLst/>
          </a:prstGeom>
        </p:spPr>
        <p:txBody>
          <a:bodyPr>
            <a:noAutofit/>
          </a:bodyPr>
          <a:lstStyle/>
          <a:p>
            <a:pPr defTabSz="410751" fontAlgn="base" hangingPunct="0">
              <a:spcBef>
                <a:spcPts val="422"/>
              </a:spcBef>
              <a:spcAft>
                <a:spcPct val="0"/>
              </a:spcAft>
              <a:buFont typeface="Arial" pitchFamily="34" charset="0"/>
              <a:buChar char="•"/>
              <a:defRPr/>
            </a:pPr>
            <a:r>
              <a:rPr lang="es-ES_tradnl" sz="2400" dirty="0">
                <a:latin typeface="Times New Roman" panose="02020603050405020304" pitchFamily="18" charset="0"/>
                <a:cs typeface="Times New Roman" panose="02020603050405020304" pitchFamily="18" charset="0"/>
              </a:rPr>
              <a:t> </a:t>
            </a:r>
            <a:r>
              <a:rPr lang="es-ES_tradnl" sz="2400" b="1" dirty="0">
                <a:latin typeface="Times New Roman" panose="02020603050405020304" pitchFamily="18" charset="0"/>
                <a:cs typeface="Times New Roman" panose="02020603050405020304" pitchFamily="18" charset="0"/>
              </a:rPr>
              <a:t>Iglesia: </a:t>
            </a:r>
            <a:r>
              <a:rPr lang="es-ES_tradnl" sz="2400" dirty="0">
                <a:latin typeface="Times New Roman" panose="02020603050405020304" pitchFamily="18" charset="0"/>
                <a:cs typeface="Times New Roman" panose="02020603050405020304" pitchFamily="18" charset="0"/>
              </a:rPr>
              <a:t>“asamblea”, la reunión de todos los fieles. </a:t>
            </a:r>
          </a:p>
          <a:p>
            <a:pPr defTabSz="410751" fontAlgn="base" hangingPunct="0">
              <a:spcBef>
                <a:spcPts val="422"/>
              </a:spcBef>
              <a:spcAft>
                <a:spcPct val="0"/>
              </a:spcAft>
              <a:buFont typeface="Arial" pitchFamily="34" charset="0"/>
              <a:buChar char="•"/>
              <a:defRPr/>
            </a:pPr>
            <a:endParaRPr lang="es-ES_tradnl" sz="2400" dirty="0">
              <a:latin typeface="Times New Roman" panose="02020603050405020304" pitchFamily="18" charset="0"/>
              <a:cs typeface="Times New Roman" panose="02020603050405020304" pitchFamily="18" charset="0"/>
            </a:endParaRPr>
          </a:p>
          <a:p>
            <a:pPr defTabSz="410751" fontAlgn="base" hangingPunct="0">
              <a:spcBef>
                <a:spcPts val="422"/>
              </a:spcBef>
              <a:spcAft>
                <a:spcPct val="0"/>
              </a:spcAft>
              <a:buFont typeface="Arial" pitchFamily="34" charset="0"/>
              <a:buChar char="•"/>
              <a:defRPr/>
            </a:pPr>
            <a:r>
              <a:rPr lang="es-ES_tradnl" sz="2400" dirty="0">
                <a:latin typeface="Times New Roman" panose="02020603050405020304" pitchFamily="18" charset="0"/>
                <a:cs typeface="Times New Roman" panose="02020603050405020304" pitchFamily="18" charset="0"/>
              </a:rPr>
              <a:t> </a:t>
            </a:r>
            <a:r>
              <a:rPr lang="es-ES_tradnl" sz="2400" b="1" dirty="0">
                <a:latin typeface="Times New Roman" panose="02020603050405020304" pitchFamily="18" charset="0"/>
                <a:cs typeface="Times New Roman" panose="02020603050405020304" pitchFamily="18" charset="0"/>
              </a:rPr>
              <a:t>Católica: </a:t>
            </a:r>
            <a:r>
              <a:rPr lang="es-ES_tradnl" sz="2400" dirty="0">
                <a:latin typeface="Times New Roman" panose="02020603050405020304" pitchFamily="18" charset="0"/>
                <a:cs typeface="Times New Roman" panose="02020603050405020304" pitchFamily="18" charset="0"/>
              </a:rPr>
              <a:t>“universal”, porque convoca a los hombres de todo el mundo.</a:t>
            </a:r>
            <a:endParaRPr lang="es-MX" sz="2400" dirty="0">
              <a:latin typeface="Times New Roman" panose="02020603050405020304" pitchFamily="18" charset="0"/>
              <a:cs typeface="Times New Roman" panose="02020603050405020304" pitchFamily="18" charset="0"/>
            </a:endParaRPr>
          </a:p>
          <a:p>
            <a:pPr defTabSz="410751" fontAlgn="base" hangingPunct="0">
              <a:spcBef>
                <a:spcPts val="422"/>
              </a:spcBef>
              <a:spcAft>
                <a:spcPct val="0"/>
              </a:spcAft>
              <a:buFont typeface="Arial" pitchFamily="34" charset="0"/>
              <a:buChar char="•"/>
              <a:defRPr/>
            </a:pPr>
            <a:endParaRPr lang="es-ES_tradnl" sz="2400" dirty="0">
              <a:latin typeface="Times New Roman" panose="02020603050405020304" pitchFamily="18" charset="0"/>
              <a:cs typeface="Times New Roman" panose="02020603050405020304" pitchFamily="18" charset="0"/>
            </a:endParaRPr>
          </a:p>
          <a:p>
            <a:pPr defTabSz="410751" fontAlgn="base" hangingPunct="0">
              <a:spcBef>
                <a:spcPts val="422"/>
              </a:spcBef>
              <a:spcAft>
                <a:spcPct val="0"/>
              </a:spcAft>
              <a:buFont typeface="Arial" pitchFamily="34" charset="0"/>
              <a:buChar char="•"/>
              <a:defRPr/>
            </a:pPr>
            <a:r>
              <a:rPr lang="es-ES_tradnl" sz="2400" dirty="0">
                <a:latin typeface="Times New Roman" panose="02020603050405020304" pitchFamily="18" charset="0"/>
                <a:cs typeface="Times New Roman" panose="02020603050405020304" pitchFamily="18" charset="0"/>
              </a:rPr>
              <a:t> </a:t>
            </a:r>
            <a:r>
              <a:rPr lang="es-ES_tradnl" sz="2400" b="1" dirty="0">
                <a:latin typeface="Times New Roman" panose="02020603050405020304" pitchFamily="18" charset="0"/>
                <a:cs typeface="Times New Roman" panose="02020603050405020304" pitchFamily="18" charset="0"/>
              </a:rPr>
              <a:t>Apostólica: </a:t>
            </a:r>
            <a:r>
              <a:rPr lang="es-ES_tradnl" sz="2400" dirty="0">
                <a:latin typeface="Times New Roman" panose="02020603050405020304" pitchFamily="18" charset="0"/>
                <a:cs typeface="Times New Roman" panose="02020603050405020304" pitchFamily="18" charset="0"/>
              </a:rPr>
              <a:t>fundada sobre el apóstol Pedro, como “piedra” de la Iglesia.</a:t>
            </a:r>
            <a:endParaRPr lang="es-MX" sz="2400" dirty="0">
              <a:latin typeface="Times New Roman" panose="02020603050405020304" pitchFamily="18" charset="0"/>
              <a:cs typeface="Times New Roman" panose="02020603050405020304" pitchFamily="18" charset="0"/>
            </a:endParaRPr>
          </a:p>
          <a:p>
            <a:pPr defTabSz="410751" fontAlgn="base" hangingPunct="0">
              <a:spcBef>
                <a:spcPts val="422"/>
              </a:spcBef>
              <a:spcAft>
                <a:spcPct val="0"/>
              </a:spcAft>
              <a:buFont typeface="Arial" pitchFamily="34" charset="0"/>
              <a:buChar char="•"/>
              <a:defRPr/>
            </a:pPr>
            <a:endParaRPr lang="es-ES_tradnl" sz="2400" b="1" dirty="0">
              <a:latin typeface="Times New Roman" panose="02020603050405020304" pitchFamily="18" charset="0"/>
              <a:cs typeface="Times New Roman" panose="02020603050405020304" pitchFamily="18" charset="0"/>
            </a:endParaRPr>
          </a:p>
          <a:p>
            <a:pPr defTabSz="410751" fontAlgn="base" hangingPunct="0">
              <a:spcBef>
                <a:spcPts val="422"/>
              </a:spcBef>
              <a:spcAft>
                <a:spcPct val="0"/>
              </a:spcAft>
              <a:buFont typeface="Arial" pitchFamily="34" charset="0"/>
              <a:buChar char="•"/>
              <a:defRPr/>
            </a:pPr>
            <a:r>
              <a:rPr lang="es-ES_tradnl" sz="2400" b="1" dirty="0">
                <a:latin typeface="Times New Roman" panose="02020603050405020304" pitchFamily="18" charset="0"/>
                <a:cs typeface="Times New Roman" panose="02020603050405020304" pitchFamily="18" charset="0"/>
              </a:rPr>
              <a:t> Romana: </a:t>
            </a:r>
            <a:r>
              <a:rPr lang="es-ES_tradnl" sz="2400" dirty="0">
                <a:latin typeface="Times New Roman" panose="02020603050405020304" pitchFamily="18" charset="0"/>
                <a:cs typeface="Times New Roman" panose="02020603050405020304" pitchFamily="18" charset="0"/>
              </a:rPr>
              <a:t>nació de la antigua Iglesia de Roma, donde se estableció el papado y donde ha permanecido hasta hoy, y “romana” por la gran influencia que aquella antigua cultura ejerció sobre esta iglesia.</a:t>
            </a:r>
            <a:endParaRPr lang="es-MX"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0507542"/>
      </p:ext>
    </p:extLst>
  </p:cSld>
  <p:clrMapOvr>
    <a:masterClrMapping/>
  </p:clrMapOvr>
  <p:transition spd="med">
    <p:zoom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a:xfrm>
            <a:off x="1979414" y="664093"/>
            <a:ext cx="8233172" cy="790313"/>
          </a:xfrm>
        </p:spPr>
        <p:txBody>
          <a:bodyPr/>
          <a:lstStyle/>
          <a:p>
            <a:pPr lvl="0"/>
            <a:r>
              <a:rPr lang="es-ES_tradnl" sz="3797" b="1" dirty="0">
                <a:latin typeface="Times New Roman" panose="02020603050405020304" pitchFamily="18" charset="0"/>
                <a:cs typeface="Times New Roman" panose="02020603050405020304" pitchFamily="18" charset="0"/>
              </a:rPr>
              <a:t>Los 7 Sacramentos</a:t>
            </a:r>
            <a:endParaRPr lang="es-MX" dirty="0">
              <a:latin typeface="Times New Roman" panose="02020603050405020304" pitchFamily="18" charset="0"/>
              <a:cs typeface="Times New Roman" panose="02020603050405020304" pitchFamily="18" charset="0"/>
            </a:endParaRPr>
          </a:p>
        </p:txBody>
      </p:sp>
      <p:sp>
        <p:nvSpPr>
          <p:cNvPr id="1025" name="Rectangle 1"/>
          <p:cNvSpPr>
            <a:spLocks noChangeArrowheads="1"/>
          </p:cNvSpPr>
          <p:nvPr/>
        </p:nvSpPr>
        <p:spPr bwMode="auto">
          <a:xfrm>
            <a:off x="1893658" y="1572457"/>
            <a:ext cx="8303423" cy="2109440"/>
          </a:xfrm>
          <a:prstGeom prst="rect">
            <a:avLst/>
          </a:prstGeom>
          <a:noFill/>
          <a:ln w="9525">
            <a:noFill/>
            <a:miter lim="800000"/>
            <a:headEnd/>
            <a:tailEnd/>
          </a:ln>
          <a:effectLst/>
        </p:spPr>
        <p:txBody>
          <a:bodyPr vert="horz" wrap="square" lIns="64294" tIns="32147" rIns="64294" bIns="0" numCol="1" anchor="ctr" anchorCtr="0" compatLnSpc="1">
            <a:prstTxWarp prst="textNoShape">
              <a:avLst/>
            </a:prstTxWarp>
            <a:spAutoFit/>
          </a:bodyPr>
          <a:lstStyle/>
          <a:p>
            <a:pPr algn="just" defTabSz="642915" eaLnBrk="0" fontAlgn="base" hangingPunct="0">
              <a:spcBef>
                <a:spcPct val="0"/>
              </a:spcBef>
              <a:spcAft>
                <a:spcPct val="0"/>
              </a:spcAft>
              <a:tabLst>
                <a:tab pos="160729" algn="l"/>
              </a:tabLst>
            </a:pPr>
            <a:r>
              <a:rPr lang="es-ES_tradnl" sz="1687" dirty="0">
                <a:latin typeface="Times New Roman" panose="02020603050405020304" pitchFamily="18" charset="0"/>
                <a:ea typeface="Times New Roman" pitchFamily="18" charset="0"/>
                <a:cs typeface="Times New Roman" panose="02020603050405020304" pitchFamily="18" charset="0"/>
              </a:rPr>
              <a:t>Son actos instituidos por Cristo a través de los cuales se confiere la gracia divina.</a:t>
            </a:r>
            <a:endParaRPr lang="es-MX" sz="1687" dirty="0">
              <a:latin typeface="Times New Roman" panose="02020603050405020304" pitchFamily="18" charset="0"/>
              <a:cs typeface="Times New Roman" panose="02020603050405020304" pitchFamily="18" charset="0"/>
            </a:endParaRPr>
          </a:p>
          <a:p>
            <a:pPr lvl="1" algn="just" defTabSz="642915" eaLnBrk="0">
              <a:buFontTx/>
              <a:buChar char="•"/>
              <a:tabLst>
                <a:tab pos="160729" algn="l"/>
              </a:tabLst>
            </a:pPr>
            <a:r>
              <a:rPr lang="es-ES_tradnl" sz="1687" dirty="0">
                <a:latin typeface="Times New Roman" panose="02020603050405020304" pitchFamily="18" charset="0"/>
                <a:ea typeface="Times New Roman" pitchFamily="18" charset="0"/>
                <a:cs typeface="Times New Roman" panose="02020603050405020304" pitchFamily="18" charset="0"/>
              </a:rPr>
              <a:t> Bautismo</a:t>
            </a:r>
            <a:endParaRPr lang="es-MX" sz="1687" dirty="0">
              <a:latin typeface="Times New Roman" panose="02020603050405020304" pitchFamily="18" charset="0"/>
              <a:cs typeface="Times New Roman" panose="02020603050405020304" pitchFamily="18" charset="0"/>
            </a:endParaRPr>
          </a:p>
          <a:p>
            <a:pPr lvl="1" algn="just" defTabSz="642915" eaLnBrk="0">
              <a:buFontTx/>
              <a:buChar char="•"/>
              <a:tabLst>
                <a:tab pos="160729" algn="l"/>
              </a:tabLst>
            </a:pPr>
            <a:r>
              <a:rPr lang="es-ES_tradnl" sz="1687" dirty="0">
                <a:latin typeface="Times New Roman" panose="02020603050405020304" pitchFamily="18" charset="0"/>
                <a:ea typeface="Times New Roman" pitchFamily="18" charset="0"/>
                <a:cs typeface="Times New Roman" panose="02020603050405020304" pitchFamily="18" charset="0"/>
              </a:rPr>
              <a:t> Confirmación</a:t>
            </a:r>
            <a:endParaRPr lang="es-MX" sz="1687" dirty="0">
              <a:latin typeface="Times New Roman" panose="02020603050405020304" pitchFamily="18" charset="0"/>
              <a:cs typeface="Times New Roman" panose="02020603050405020304" pitchFamily="18" charset="0"/>
            </a:endParaRPr>
          </a:p>
          <a:p>
            <a:pPr lvl="1" algn="just" defTabSz="642915" eaLnBrk="0">
              <a:buFontTx/>
              <a:buChar char="•"/>
              <a:tabLst>
                <a:tab pos="160729" algn="l"/>
              </a:tabLst>
            </a:pPr>
            <a:r>
              <a:rPr lang="es-ES_tradnl" sz="1687" dirty="0">
                <a:latin typeface="Times New Roman" panose="02020603050405020304" pitchFamily="18" charset="0"/>
                <a:ea typeface="Times New Roman" pitchFamily="18" charset="0"/>
                <a:cs typeface="Times New Roman" panose="02020603050405020304" pitchFamily="18" charset="0"/>
              </a:rPr>
              <a:t> Eucaristía (Misa)</a:t>
            </a:r>
            <a:endParaRPr lang="es-MX" sz="1687" dirty="0">
              <a:latin typeface="Times New Roman" panose="02020603050405020304" pitchFamily="18" charset="0"/>
              <a:cs typeface="Times New Roman" panose="02020603050405020304" pitchFamily="18" charset="0"/>
            </a:endParaRPr>
          </a:p>
          <a:p>
            <a:pPr lvl="1" algn="just" defTabSz="642915" eaLnBrk="0">
              <a:buFontTx/>
              <a:buChar char="•"/>
              <a:tabLst>
                <a:tab pos="160729" algn="l"/>
              </a:tabLst>
            </a:pPr>
            <a:r>
              <a:rPr lang="es-ES_tradnl" sz="1687" dirty="0">
                <a:latin typeface="Times New Roman" panose="02020603050405020304" pitchFamily="18" charset="0"/>
                <a:ea typeface="Times New Roman" pitchFamily="18" charset="0"/>
                <a:cs typeface="Times New Roman" panose="02020603050405020304" pitchFamily="18" charset="0"/>
              </a:rPr>
              <a:t> Penitencia (Confesión)</a:t>
            </a:r>
            <a:endParaRPr lang="es-MX" sz="1687" dirty="0">
              <a:latin typeface="Times New Roman" panose="02020603050405020304" pitchFamily="18" charset="0"/>
              <a:cs typeface="Times New Roman" panose="02020603050405020304" pitchFamily="18" charset="0"/>
            </a:endParaRPr>
          </a:p>
          <a:p>
            <a:pPr lvl="1" algn="just" defTabSz="642915" eaLnBrk="0">
              <a:buFontTx/>
              <a:buChar char="•"/>
              <a:tabLst>
                <a:tab pos="160729" algn="l"/>
              </a:tabLst>
            </a:pPr>
            <a:r>
              <a:rPr lang="es-ES_tradnl" sz="1687" dirty="0">
                <a:latin typeface="Times New Roman" panose="02020603050405020304" pitchFamily="18" charset="0"/>
                <a:ea typeface="Times New Roman" pitchFamily="18" charset="0"/>
                <a:cs typeface="Times New Roman" panose="02020603050405020304" pitchFamily="18" charset="0"/>
              </a:rPr>
              <a:t> Unción de los enfermos (Extremaunción)</a:t>
            </a:r>
            <a:endParaRPr lang="es-MX" sz="1687" dirty="0">
              <a:latin typeface="Times New Roman" panose="02020603050405020304" pitchFamily="18" charset="0"/>
              <a:cs typeface="Times New Roman" panose="02020603050405020304" pitchFamily="18" charset="0"/>
            </a:endParaRPr>
          </a:p>
          <a:p>
            <a:pPr lvl="1" algn="just" defTabSz="642915" eaLnBrk="0">
              <a:buFontTx/>
              <a:buChar char="•"/>
              <a:tabLst>
                <a:tab pos="160729" algn="l"/>
              </a:tabLst>
            </a:pPr>
            <a:r>
              <a:rPr lang="es-ES_tradnl" sz="1687" dirty="0">
                <a:latin typeface="Times New Roman" panose="02020603050405020304" pitchFamily="18" charset="0"/>
                <a:ea typeface="Times New Roman" pitchFamily="18" charset="0"/>
                <a:cs typeface="Times New Roman" panose="02020603050405020304" pitchFamily="18" charset="0"/>
              </a:rPr>
              <a:t> Ordenación sacerdotal</a:t>
            </a:r>
            <a:endParaRPr lang="es-MX" sz="1687" dirty="0">
              <a:latin typeface="Times New Roman" panose="02020603050405020304" pitchFamily="18" charset="0"/>
              <a:cs typeface="Times New Roman" panose="02020603050405020304" pitchFamily="18" charset="0"/>
            </a:endParaRPr>
          </a:p>
          <a:p>
            <a:pPr lvl="1" algn="just" defTabSz="642915" eaLnBrk="0">
              <a:buFontTx/>
              <a:buChar char="•"/>
              <a:tabLst>
                <a:tab pos="160729" algn="l"/>
              </a:tabLst>
            </a:pPr>
            <a:r>
              <a:rPr lang="es-ES_tradnl" sz="1687" dirty="0">
                <a:latin typeface="Times New Roman" panose="02020603050405020304" pitchFamily="18" charset="0"/>
                <a:ea typeface="Times New Roman" pitchFamily="18" charset="0"/>
                <a:cs typeface="Times New Roman" panose="02020603050405020304" pitchFamily="18" charset="0"/>
              </a:rPr>
              <a:t> Matrimonio</a:t>
            </a:r>
            <a:endParaRPr lang="es-ES_tradnl" sz="1687" dirty="0">
              <a:latin typeface="Times New Roman" panose="02020603050405020304" pitchFamily="18" charset="0"/>
              <a:cs typeface="Times New Roman" panose="02020603050405020304" pitchFamily="18" charset="0"/>
            </a:endParaRPr>
          </a:p>
        </p:txBody>
      </p:sp>
      <p:sp>
        <p:nvSpPr>
          <p:cNvPr id="4" name="1 Título"/>
          <p:cNvSpPr txBox="1">
            <a:spLocks/>
          </p:cNvSpPr>
          <p:nvPr/>
        </p:nvSpPr>
        <p:spPr bwMode="auto">
          <a:xfrm>
            <a:off x="1963909" y="3530261"/>
            <a:ext cx="8233172" cy="790313"/>
          </a:xfrm>
          <a:prstGeom prst="rect">
            <a:avLst/>
          </a:prstGeom>
          <a:noFill/>
          <a:ln w="12700" cap="flat" cmpd="sng">
            <a:noFill/>
            <a:prstDash val="solid"/>
            <a:miter lim="0"/>
            <a:headEnd/>
            <a:tailEnd/>
          </a:ln>
          <a:effectLst/>
        </p:spPr>
        <p:txBody>
          <a:bodyPr vert="horz" wrap="square" lIns="0" tIns="0" rIns="0" bIns="0" numCol="1" anchor="ctr" anchorCtr="0" compatLnSpc="1">
            <a:prstTxWarp prst="textNoShape">
              <a:avLst/>
            </a:prstTxWarp>
          </a:bodyPr>
          <a:lstStyle/>
          <a:p>
            <a:pPr lvl="0"/>
            <a:r>
              <a:rPr lang="es-ES_tradnl" sz="3797" b="1" kern="0" dirty="0">
                <a:latin typeface="Times New Roman" panose="02020603050405020304" pitchFamily="18" charset="0"/>
                <a:ea typeface="+mj-ea"/>
                <a:cs typeface="Times New Roman" panose="02020603050405020304" pitchFamily="18" charset="0"/>
              </a:rPr>
              <a:t>Los 7 Pecados capitales</a:t>
            </a:r>
            <a:endParaRPr lang="es-MX" sz="4922" kern="0" dirty="0">
              <a:solidFill>
                <a:srgbClr val="546056"/>
              </a:solidFill>
              <a:latin typeface="Times New Roman" panose="02020603050405020304" pitchFamily="18" charset="0"/>
              <a:ea typeface="+mj-ea"/>
              <a:cs typeface="Times New Roman" panose="02020603050405020304" pitchFamily="18" charset="0"/>
              <a:sym typeface="Palatino" charset="0"/>
            </a:endParaRPr>
          </a:p>
        </p:txBody>
      </p:sp>
      <p:sp>
        <p:nvSpPr>
          <p:cNvPr id="5" name="Rectangle 1"/>
          <p:cNvSpPr>
            <a:spLocks noChangeArrowheads="1"/>
          </p:cNvSpPr>
          <p:nvPr/>
        </p:nvSpPr>
        <p:spPr bwMode="auto">
          <a:xfrm>
            <a:off x="1893658" y="4320574"/>
            <a:ext cx="8303423" cy="2109440"/>
          </a:xfrm>
          <a:prstGeom prst="rect">
            <a:avLst/>
          </a:prstGeom>
          <a:noFill/>
          <a:ln w="9525">
            <a:noFill/>
            <a:miter lim="800000"/>
            <a:headEnd/>
            <a:tailEnd/>
          </a:ln>
          <a:effectLst/>
        </p:spPr>
        <p:txBody>
          <a:bodyPr vert="horz" wrap="square" lIns="64294" tIns="32147" rIns="64294" bIns="0" numCol="1" anchor="ctr" anchorCtr="0" compatLnSpc="1">
            <a:prstTxWarp prst="textNoShape">
              <a:avLst/>
            </a:prstTxWarp>
            <a:spAutoFit/>
          </a:bodyPr>
          <a:lstStyle/>
          <a:p>
            <a:pPr algn="just" defTabSz="642915" eaLnBrk="0">
              <a:tabLst>
                <a:tab pos="160729" algn="l"/>
              </a:tabLst>
            </a:pPr>
            <a:r>
              <a:rPr lang="es-MX" sz="1687" dirty="0">
                <a:latin typeface="Times New Roman" panose="02020603050405020304" pitchFamily="18" charset="0"/>
                <a:ea typeface="Times New Roman" pitchFamily="18" charset="0"/>
                <a:cs typeface="Times New Roman" panose="02020603050405020304" pitchFamily="18" charset="0"/>
              </a:rPr>
              <a:t>Llamados así por ser los generadores de otros pecados, a ellos se oponen siete virtudes:</a:t>
            </a:r>
          </a:p>
          <a:p>
            <a:pPr algn="just" defTabSz="642915" eaLnBrk="0">
              <a:tabLst>
                <a:tab pos="160729" algn="l"/>
              </a:tabLst>
            </a:pPr>
            <a:r>
              <a:rPr lang="es-MX" sz="1687" dirty="0">
                <a:latin typeface="Times New Roman" panose="02020603050405020304" pitchFamily="18" charset="0"/>
                <a:ea typeface="Times New Roman" pitchFamily="18" charset="0"/>
                <a:cs typeface="Times New Roman" panose="02020603050405020304" pitchFamily="18" charset="0"/>
              </a:rPr>
              <a:t>1.	SOBERBIA - se le opone la “humildad”</a:t>
            </a:r>
          </a:p>
          <a:p>
            <a:pPr algn="just" defTabSz="642915" eaLnBrk="0">
              <a:tabLst>
                <a:tab pos="160729" algn="l"/>
              </a:tabLst>
            </a:pPr>
            <a:r>
              <a:rPr lang="es-MX" sz="1687" dirty="0">
                <a:latin typeface="Times New Roman" panose="02020603050405020304" pitchFamily="18" charset="0"/>
                <a:ea typeface="Times New Roman" pitchFamily="18" charset="0"/>
                <a:cs typeface="Times New Roman" panose="02020603050405020304" pitchFamily="18" charset="0"/>
              </a:rPr>
              <a:t>2.	AVARICIA - se le opone la “generosidad”</a:t>
            </a:r>
          </a:p>
          <a:p>
            <a:pPr algn="just" defTabSz="642915" eaLnBrk="0">
              <a:tabLst>
                <a:tab pos="160729" algn="l"/>
              </a:tabLst>
            </a:pPr>
            <a:r>
              <a:rPr lang="es-MX" sz="1687" dirty="0">
                <a:latin typeface="Times New Roman" panose="02020603050405020304" pitchFamily="18" charset="0"/>
                <a:ea typeface="Times New Roman" pitchFamily="18" charset="0"/>
                <a:cs typeface="Times New Roman" panose="02020603050405020304" pitchFamily="18" charset="0"/>
              </a:rPr>
              <a:t>3.	ENVIDIA - se le opone la “caridad”</a:t>
            </a:r>
          </a:p>
          <a:p>
            <a:pPr algn="just" defTabSz="642915" eaLnBrk="0">
              <a:tabLst>
                <a:tab pos="160729" algn="l"/>
              </a:tabLst>
            </a:pPr>
            <a:r>
              <a:rPr lang="es-MX" sz="1687" dirty="0">
                <a:latin typeface="Times New Roman" panose="02020603050405020304" pitchFamily="18" charset="0"/>
                <a:ea typeface="Times New Roman" pitchFamily="18" charset="0"/>
                <a:cs typeface="Times New Roman" panose="02020603050405020304" pitchFamily="18" charset="0"/>
              </a:rPr>
              <a:t>4.	IRA - se  le opone la “paciencia”</a:t>
            </a:r>
          </a:p>
          <a:p>
            <a:pPr algn="just" defTabSz="642915" eaLnBrk="0">
              <a:tabLst>
                <a:tab pos="160729" algn="l"/>
              </a:tabLst>
            </a:pPr>
            <a:r>
              <a:rPr lang="es-MX" sz="1687" dirty="0">
                <a:latin typeface="Times New Roman" panose="02020603050405020304" pitchFamily="18" charset="0"/>
                <a:ea typeface="Times New Roman" pitchFamily="18" charset="0"/>
                <a:cs typeface="Times New Roman" panose="02020603050405020304" pitchFamily="18" charset="0"/>
              </a:rPr>
              <a:t>5.	LUJURIA - se le opone la “castidad”</a:t>
            </a:r>
          </a:p>
          <a:p>
            <a:pPr algn="just" defTabSz="642915" eaLnBrk="0">
              <a:tabLst>
                <a:tab pos="160729" algn="l"/>
              </a:tabLst>
            </a:pPr>
            <a:r>
              <a:rPr lang="es-MX" sz="1687" dirty="0">
                <a:latin typeface="Times New Roman" panose="02020603050405020304" pitchFamily="18" charset="0"/>
                <a:ea typeface="Times New Roman" pitchFamily="18" charset="0"/>
                <a:cs typeface="Times New Roman" panose="02020603050405020304" pitchFamily="18" charset="0"/>
              </a:rPr>
              <a:t>6.	GULA - se le opone la “templanza”</a:t>
            </a:r>
          </a:p>
          <a:p>
            <a:pPr algn="just" defTabSz="642915" eaLnBrk="0">
              <a:tabLst>
                <a:tab pos="160729" algn="l"/>
              </a:tabLst>
            </a:pPr>
            <a:r>
              <a:rPr lang="es-MX" sz="1687" dirty="0">
                <a:latin typeface="Times New Roman" panose="02020603050405020304" pitchFamily="18" charset="0"/>
                <a:ea typeface="Times New Roman" pitchFamily="18" charset="0"/>
                <a:cs typeface="Times New Roman" panose="02020603050405020304" pitchFamily="18" charset="0"/>
              </a:rPr>
              <a:t>7.	PEREZA - se le opone la “diligencia”</a:t>
            </a:r>
          </a:p>
        </p:txBody>
      </p:sp>
    </p:spTree>
    <p:extLst>
      <p:ext uri="{BB962C8B-B14F-4D97-AF65-F5344CB8AC3E}">
        <p14:creationId xmlns:p14="http://schemas.microsoft.com/office/powerpoint/2010/main" val="1009431461"/>
      </p:ext>
    </p:extLst>
  </p:cSld>
  <p:clrMapOvr>
    <a:masterClrMapping/>
  </p:clrMapOvr>
  <p:transition spd="med">
    <p:strips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a:xfrm>
            <a:off x="1979414" y="714724"/>
            <a:ext cx="8233172" cy="790313"/>
          </a:xfrm>
        </p:spPr>
        <p:txBody>
          <a:bodyPr/>
          <a:lstStyle/>
          <a:p>
            <a:r>
              <a:rPr lang="es-ES_tradnl" sz="3797" b="1" dirty="0">
                <a:latin typeface="Times New Roman" panose="02020603050405020304" pitchFamily="18" charset="0"/>
                <a:cs typeface="Times New Roman" panose="02020603050405020304" pitchFamily="18" charset="0"/>
              </a:rPr>
              <a:t>Los 5 Preceptos de la Iglesia</a:t>
            </a:r>
            <a:endParaRPr lang="es-MX" dirty="0">
              <a:latin typeface="Times New Roman" panose="02020603050405020304" pitchFamily="18" charset="0"/>
              <a:cs typeface="Times New Roman" panose="02020603050405020304" pitchFamily="18" charset="0"/>
            </a:endParaRPr>
          </a:p>
        </p:txBody>
      </p:sp>
      <p:sp>
        <p:nvSpPr>
          <p:cNvPr id="3" name="Rectangle 1"/>
          <p:cNvSpPr>
            <a:spLocks noChangeArrowheads="1"/>
          </p:cNvSpPr>
          <p:nvPr/>
        </p:nvSpPr>
        <p:spPr bwMode="auto">
          <a:xfrm>
            <a:off x="1893658" y="1660716"/>
            <a:ext cx="8303423" cy="2628684"/>
          </a:xfrm>
          <a:prstGeom prst="rect">
            <a:avLst/>
          </a:prstGeom>
          <a:noFill/>
          <a:ln w="9525">
            <a:noFill/>
            <a:miter lim="800000"/>
            <a:headEnd/>
            <a:tailEnd/>
          </a:ln>
          <a:effectLst/>
        </p:spPr>
        <p:txBody>
          <a:bodyPr vert="horz" wrap="square" lIns="64294" tIns="32147" rIns="64294" bIns="0" numCol="1" anchor="ctr" anchorCtr="0" compatLnSpc="1">
            <a:prstTxWarp prst="textNoShape">
              <a:avLst/>
            </a:prstTxWarp>
            <a:spAutoFit/>
          </a:bodyPr>
          <a:lstStyle/>
          <a:p>
            <a:pPr marL="321457" indent="-321457" algn="just" defTabSz="642915" eaLnBrk="0">
              <a:buAutoNum type="arabicPeriod"/>
              <a:tabLst>
                <a:tab pos="160729" algn="l"/>
              </a:tabLst>
            </a:pPr>
            <a:r>
              <a:rPr lang="es-MX" sz="1687" dirty="0">
                <a:latin typeface="Times New Roman" panose="02020603050405020304" pitchFamily="18" charset="0"/>
                <a:ea typeface="Times New Roman" pitchFamily="18" charset="0"/>
                <a:cs typeface="Times New Roman" panose="02020603050405020304" pitchFamily="18" charset="0"/>
              </a:rPr>
              <a:t>Oír misa entera todos los domingos y fiestas de guardar.</a:t>
            </a:r>
          </a:p>
          <a:p>
            <a:pPr marL="321457" indent="-321457" algn="just" defTabSz="642915" eaLnBrk="0">
              <a:buAutoNum type="arabicPeriod"/>
              <a:tabLst>
                <a:tab pos="160729" algn="l"/>
              </a:tabLst>
            </a:pPr>
            <a:endParaRPr lang="es-MX" sz="1687" dirty="0">
              <a:latin typeface="Times New Roman" panose="02020603050405020304" pitchFamily="18" charset="0"/>
              <a:ea typeface="Times New Roman" pitchFamily="18" charset="0"/>
              <a:cs typeface="Times New Roman" panose="02020603050405020304" pitchFamily="18" charset="0"/>
            </a:endParaRPr>
          </a:p>
          <a:p>
            <a:pPr algn="just" defTabSz="642915" eaLnBrk="0">
              <a:tabLst>
                <a:tab pos="160729" algn="l"/>
              </a:tabLst>
            </a:pPr>
            <a:r>
              <a:rPr lang="es-MX" sz="1687" dirty="0">
                <a:latin typeface="Times New Roman" panose="02020603050405020304" pitchFamily="18" charset="0"/>
                <a:ea typeface="Times New Roman" pitchFamily="18" charset="0"/>
                <a:cs typeface="Times New Roman" panose="02020603050405020304" pitchFamily="18" charset="0"/>
              </a:rPr>
              <a:t>2. Confesar los pecados mortales al menos una vez al año, en peligro de muerte, y si se ha de comulgar.</a:t>
            </a:r>
          </a:p>
          <a:p>
            <a:pPr algn="just" defTabSz="642915" eaLnBrk="0">
              <a:tabLst>
                <a:tab pos="160729" algn="l"/>
              </a:tabLst>
            </a:pPr>
            <a:endParaRPr lang="es-MX" sz="1687" dirty="0">
              <a:latin typeface="Times New Roman" panose="02020603050405020304" pitchFamily="18" charset="0"/>
              <a:ea typeface="Times New Roman" pitchFamily="18" charset="0"/>
              <a:cs typeface="Times New Roman" panose="02020603050405020304" pitchFamily="18" charset="0"/>
            </a:endParaRPr>
          </a:p>
          <a:p>
            <a:pPr algn="just" defTabSz="642915" eaLnBrk="0">
              <a:tabLst>
                <a:tab pos="160729" algn="l"/>
              </a:tabLst>
            </a:pPr>
            <a:r>
              <a:rPr lang="es-MX" sz="1687" dirty="0">
                <a:latin typeface="Times New Roman" panose="02020603050405020304" pitchFamily="18" charset="0"/>
                <a:ea typeface="Times New Roman" pitchFamily="18" charset="0"/>
                <a:cs typeface="Times New Roman" panose="02020603050405020304" pitchFamily="18" charset="0"/>
              </a:rPr>
              <a:t>3. Comulgar al menos por Pascua de Resurrección.</a:t>
            </a:r>
          </a:p>
          <a:p>
            <a:pPr algn="just" defTabSz="642915" eaLnBrk="0">
              <a:tabLst>
                <a:tab pos="160729" algn="l"/>
              </a:tabLst>
            </a:pPr>
            <a:endParaRPr lang="es-MX" sz="1687" dirty="0">
              <a:latin typeface="Times New Roman" panose="02020603050405020304" pitchFamily="18" charset="0"/>
              <a:ea typeface="Times New Roman" pitchFamily="18" charset="0"/>
              <a:cs typeface="Times New Roman" panose="02020603050405020304" pitchFamily="18" charset="0"/>
            </a:endParaRPr>
          </a:p>
          <a:p>
            <a:pPr algn="just" defTabSz="642915" eaLnBrk="0">
              <a:tabLst>
                <a:tab pos="160729" algn="l"/>
              </a:tabLst>
            </a:pPr>
            <a:r>
              <a:rPr lang="es-MX" sz="1687" dirty="0">
                <a:latin typeface="Times New Roman" panose="02020603050405020304" pitchFamily="18" charset="0"/>
                <a:ea typeface="Times New Roman" pitchFamily="18" charset="0"/>
                <a:cs typeface="Times New Roman" panose="02020603050405020304" pitchFamily="18" charset="0"/>
              </a:rPr>
              <a:t>4. Ayunar y abstenerse de comer carne cuando lo manda la Santa Madre Iglesia.</a:t>
            </a:r>
          </a:p>
          <a:p>
            <a:pPr algn="just" defTabSz="642915" eaLnBrk="0">
              <a:tabLst>
                <a:tab pos="160729" algn="l"/>
              </a:tabLst>
            </a:pPr>
            <a:endParaRPr lang="es-MX" sz="1687" dirty="0">
              <a:latin typeface="Times New Roman" panose="02020603050405020304" pitchFamily="18" charset="0"/>
              <a:ea typeface="Times New Roman" pitchFamily="18" charset="0"/>
              <a:cs typeface="Times New Roman" panose="02020603050405020304" pitchFamily="18" charset="0"/>
            </a:endParaRPr>
          </a:p>
          <a:p>
            <a:pPr algn="just" defTabSz="642915" eaLnBrk="0">
              <a:tabLst>
                <a:tab pos="160729" algn="l"/>
              </a:tabLst>
            </a:pPr>
            <a:r>
              <a:rPr lang="es-MX" sz="1687" dirty="0">
                <a:latin typeface="Times New Roman" panose="02020603050405020304" pitchFamily="18" charset="0"/>
                <a:ea typeface="Times New Roman" pitchFamily="18" charset="0"/>
                <a:cs typeface="Times New Roman" panose="02020603050405020304" pitchFamily="18" charset="0"/>
              </a:rPr>
              <a:t>5. Ayudar a la Iglesia en sus necesidades.</a:t>
            </a:r>
          </a:p>
        </p:txBody>
      </p:sp>
      <p:sp>
        <p:nvSpPr>
          <p:cNvPr id="4" name="Rectangle 1"/>
          <p:cNvSpPr>
            <a:spLocks noChangeArrowheads="1"/>
          </p:cNvSpPr>
          <p:nvPr/>
        </p:nvSpPr>
        <p:spPr bwMode="auto">
          <a:xfrm>
            <a:off x="1893658" y="5387921"/>
            <a:ext cx="8485802" cy="746503"/>
          </a:xfrm>
          <a:prstGeom prst="rect">
            <a:avLst/>
          </a:prstGeom>
          <a:noFill/>
          <a:ln w="9525">
            <a:noFill/>
            <a:miter lim="800000"/>
            <a:headEnd/>
            <a:tailEnd/>
          </a:ln>
          <a:effectLst/>
        </p:spPr>
        <p:txBody>
          <a:bodyPr vert="horz" wrap="square" lIns="64294" tIns="32147" rIns="64294" bIns="0" numCol="1" anchor="ctr" anchorCtr="0" compatLnSpc="1">
            <a:prstTxWarp prst="textNoShape">
              <a:avLst/>
            </a:prstTxWarp>
            <a:spAutoFit/>
          </a:bodyPr>
          <a:lstStyle/>
          <a:p>
            <a:pPr defTabSz="642915" eaLnBrk="0" fontAlgn="base" hangingPunct="0">
              <a:spcBef>
                <a:spcPct val="0"/>
              </a:spcBef>
              <a:spcAft>
                <a:spcPct val="0"/>
              </a:spcAft>
            </a:pPr>
            <a:r>
              <a:rPr lang="es-ES_tradnl" sz="1687" dirty="0">
                <a:latin typeface="Times New Roman" panose="02020603050405020304" pitchFamily="18" charset="0"/>
                <a:ea typeface="Times New Roman" pitchFamily="18" charset="0"/>
                <a:cs typeface="Times New Roman" panose="02020603050405020304" pitchFamily="18" charset="0"/>
              </a:rPr>
              <a:t>Los 10 mandamientos católicos fueron fijados en 1905 por el papa Pío X en el Catecismo Mayor; y como se muestra en la siguiente tabla difieren del Decálogo de la Biblia.</a:t>
            </a:r>
            <a:r>
              <a:rPr lang="es-MX" sz="1266" dirty="0">
                <a:latin typeface="Times New Roman" panose="02020603050405020304" pitchFamily="18" charset="0"/>
                <a:cs typeface="Times New Roman" panose="02020603050405020304" pitchFamily="18" charset="0"/>
              </a:rPr>
              <a:t/>
            </a:r>
            <a:br>
              <a:rPr lang="es-MX" sz="1266" dirty="0">
                <a:latin typeface="Times New Roman" panose="02020603050405020304" pitchFamily="18" charset="0"/>
                <a:cs typeface="Times New Roman" panose="02020603050405020304" pitchFamily="18" charset="0"/>
              </a:rPr>
            </a:br>
            <a:endParaRPr lang="es-MX" sz="1266" dirty="0">
              <a:latin typeface="Times New Roman" panose="02020603050405020304" pitchFamily="18" charset="0"/>
              <a:cs typeface="Times New Roman" panose="02020603050405020304" pitchFamily="18" charset="0"/>
            </a:endParaRPr>
          </a:p>
        </p:txBody>
      </p:sp>
      <p:sp>
        <p:nvSpPr>
          <p:cNvPr id="5" name="4 Rectángulo"/>
          <p:cNvSpPr/>
          <p:nvPr/>
        </p:nvSpPr>
        <p:spPr>
          <a:xfrm>
            <a:off x="3969514" y="4450594"/>
            <a:ext cx="4730782" cy="676660"/>
          </a:xfrm>
          <a:prstGeom prst="rect">
            <a:avLst/>
          </a:prstGeom>
        </p:spPr>
        <p:txBody>
          <a:bodyPr wrap="none">
            <a:spAutoFit/>
          </a:bodyPr>
          <a:lstStyle/>
          <a:p>
            <a:pPr defTabSz="642915"/>
            <a:r>
              <a:rPr lang="es-ES_tradnl" sz="3797" b="1" dirty="0">
                <a:latin typeface="Times New Roman" panose="02020603050405020304" pitchFamily="18" charset="0"/>
                <a:ea typeface="+mj-ea"/>
                <a:cs typeface="Times New Roman" panose="02020603050405020304" pitchFamily="18" charset="0"/>
              </a:rPr>
              <a:t>Los 10 mandamientos</a:t>
            </a:r>
          </a:p>
        </p:txBody>
      </p:sp>
    </p:spTree>
    <p:extLst>
      <p:ext uri="{BB962C8B-B14F-4D97-AF65-F5344CB8AC3E}">
        <p14:creationId xmlns:p14="http://schemas.microsoft.com/office/powerpoint/2010/main" val="2867876667"/>
      </p:ext>
    </p:extLst>
  </p:cSld>
  <p:clrMapOvr>
    <a:masterClrMapping/>
  </p:clrMapOvr>
  <p:transition spd="med">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3" name="2 Tabla"/>
          <p:cNvGraphicFramePr>
            <a:graphicFrameLocks noGrp="1"/>
          </p:cNvGraphicFramePr>
          <p:nvPr>
            <p:extLst>
              <p:ext uri="{D42A27DB-BD31-4B8C-83A1-F6EECF244321}">
                <p14:modId xmlns:p14="http://schemas.microsoft.com/office/powerpoint/2010/main" val="3193625398"/>
              </p:ext>
            </p:extLst>
          </p:nvPr>
        </p:nvGraphicFramePr>
        <p:xfrm>
          <a:off x="2551856" y="1808820"/>
          <a:ext cx="7189548" cy="4658016"/>
        </p:xfrm>
        <a:graphic>
          <a:graphicData uri="http://schemas.openxmlformats.org/drawingml/2006/table">
            <a:tbl>
              <a:tblPr/>
              <a:tblGrid>
                <a:gridCol w="3594774"/>
                <a:gridCol w="3594774"/>
              </a:tblGrid>
              <a:tr h="291126">
                <a:tc>
                  <a:txBody>
                    <a:bodyPr/>
                    <a:lstStyle/>
                    <a:p>
                      <a:pPr marL="180340" indent="-180340" algn="ctr">
                        <a:spcAft>
                          <a:spcPts val="600"/>
                        </a:spcAft>
                      </a:pPr>
                      <a:r>
                        <a:rPr lang="es-ES_tradnl" sz="1500" b="1" dirty="0">
                          <a:solidFill>
                            <a:schemeClr val="accent5">
                              <a:lumMod val="50000"/>
                            </a:schemeClr>
                          </a:solidFill>
                          <a:latin typeface="Times New Roman" panose="02020603050405020304" pitchFamily="18" charset="0"/>
                          <a:ea typeface="Times New Roman"/>
                          <a:cs typeface="Times New Roman" panose="02020603050405020304" pitchFamily="18" charset="0"/>
                        </a:rPr>
                        <a:t>La Biblia</a:t>
                      </a:r>
                      <a:endParaRPr lang="es-MX" sz="1500" b="1" dirty="0">
                        <a:solidFill>
                          <a:schemeClr val="accent5">
                            <a:lumMod val="50000"/>
                          </a:schemeClr>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ctr">
                        <a:spcAft>
                          <a:spcPts val="600"/>
                        </a:spcAft>
                      </a:pPr>
                      <a:r>
                        <a:rPr lang="es-ES_tradnl" sz="1500" b="1" dirty="0">
                          <a:solidFill>
                            <a:schemeClr val="accent5">
                              <a:lumMod val="50000"/>
                            </a:schemeClr>
                          </a:solidFill>
                          <a:latin typeface="Times New Roman" panose="02020603050405020304" pitchFamily="18" charset="0"/>
                          <a:ea typeface="Times New Roman"/>
                          <a:cs typeface="Times New Roman" panose="02020603050405020304" pitchFamily="18" charset="0"/>
                        </a:rPr>
                        <a:t>Roma</a:t>
                      </a:r>
                      <a:endParaRPr lang="es-MX" sz="1500" b="1" dirty="0">
                        <a:solidFill>
                          <a:schemeClr val="accent5">
                            <a:lumMod val="50000"/>
                          </a:schemeClr>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2252">
                <a:tc>
                  <a:txBody>
                    <a:bodyPr/>
                    <a:lstStyle/>
                    <a:p>
                      <a:pPr marL="180340" indent="-180340" algn="l">
                        <a:spcAft>
                          <a:spcPts val="600"/>
                        </a:spcAft>
                      </a:pPr>
                      <a:r>
                        <a:rPr lang="es-ES_tradnl" sz="1500" dirty="0">
                          <a:solidFill>
                            <a:schemeClr val="tx1"/>
                          </a:solidFill>
                          <a:latin typeface="Times New Roman" panose="02020603050405020304" pitchFamily="18" charset="0"/>
                          <a:ea typeface="Times New Roman"/>
                          <a:cs typeface="Times New Roman" panose="02020603050405020304" pitchFamily="18" charset="0"/>
                        </a:rPr>
                        <a:t>1. No tendrás dioses ajenos delante de mí.</a:t>
                      </a:r>
                      <a:endParaRPr lang="es-MX" sz="1500" dirty="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l">
                        <a:spcAft>
                          <a:spcPts val="600"/>
                        </a:spcAft>
                      </a:pPr>
                      <a:r>
                        <a:rPr lang="es-ES_tradnl" sz="1500" dirty="0">
                          <a:solidFill>
                            <a:schemeClr val="tx1"/>
                          </a:solidFill>
                          <a:latin typeface="Times New Roman" panose="02020603050405020304" pitchFamily="18" charset="0"/>
                          <a:ea typeface="Times New Roman"/>
                          <a:cs typeface="Times New Roman" panose="02020603050405020304" pitchFamily="18" charset="0"/>
                        </a:rPr>
                        <a:t>1. No habrá para ti otros dioses delante de mí.</a:t>
                      </a:r>
                      <a:endParaRPr lang="es-MX" sz="1500" dirty="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2252">
                <a:tc>
                  <a:txBody>
                    <a:bodyPr/>
                    <a:lstStyle/>
                    <a:p>
                      <a:pPr marL="180340" indent="-180340" algn="l">
                        <a:spcAft>
                          <a:spcPts val="600"/>
                        </a:spcAft>
                      </a:pPr>
                      <a:r>
                        <a:rPr lang="es-ES_tradnl" sz="1500" dirty="0">
                          <a:solidFill>
                            <a:schemeClr val="tx1"/>
                          </a:solidFill>
                          <a:latin typeface="Times New Roman" panose="02020603050405020304" pitchFamily="18" charset="0"/>
                          <a:ea typeface="Times New Roman"/>
                          <a:cs typeface="Times New Roman" panose="02020603050405020304" pitchFamily="18" charset="0"/>
                        </a:rPr>
                        <a:t>2. No te harás imágenes, no te inclinarás ante ellas, ni las honrarás.</a:t>
                      </a:r>
                      <a:endParaRPr lang="es-MX" sz="1500" dirty="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l">
                        <a:spcAft>
                          <a:spcPts val="600"/>
                        </a:spcAft>
                      </a:pPr>
                      <a:r>
                        <a:rPr lang="es-ES_tradnl" sz="1500" dirty="0">
                          <a:solidFill>
                            <a:schemeClr val="tx1"/>
                          </a:solidFill>
                          <a:latin typeface="Times New Roman" panose="02020603050405020304" pitchFamily="18" charset="0"/>
                          <a:ea typeface="Times New Roman"/>
                          <a:cs typeface="Times New Roman" panose="02020603050405020304" pitchFamily="18" charset="0"/>
                        </a:rPr>
                        <a:t>2. No tomarás el nombre de Dios en vano.</a:t>
                      </a:r>
                      <a:endParaRPr lang="es-MX" sz="1500" dirty="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2252">
                <a:tc>
                  <a:txBody>
                    <a:bodyPr/>
                    <a:lstStyle/>
                    <a:p>
                      <a:pPr marL="180340" indent="-180340" algn="l">
                        <a:spcAft>
                          <a:spcPts val="600"/>
                        </a:spcAft>
                      </a:pPr>
                      <a:r>
                        <a:rPr lang="es-ES_tradnl" sz="1500" dirty="0">
                          <a:solidFill>
                            <a:schemeClr val="tx1"/>
                          </a:solidFill>
                          <a:latin typeface="Times New Roman" panose="02020603050405020304" pitchFamily="18" charset="0"/>
                          <a:ea typeface="Times New Roman"/>
                          <a:cs typeface="Times New Roman" panose="02020603050405020304" pitchFamily="18" charset="0"/>
                        </a:rPr>
                        <a:t>3. No tomarás el nombre de Dios en vano.</a:t>
                      </a:r>
                      <a:endParaRPr lang="es-MX" sz="1500" dirty="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l">
                        <a:spcAft>
                          <a:spcPts val="600"/>
                        </a:spcAft>
                      </a:pPr>
                      <a:r>
                        <a:rPr lang="es-ES_tradnl" sz="1500" dirty="0">
                          <a:solidFill>
                            <a:schemeClr val="tx1"/>
                          </a:solidFill>
                          <a:latin typeface="Times New Roman" panose="02020603050405020304" pitchFamily="18" charset="0"/>
                          <a:ea typeface="Times New Roman"/>
                          <a:cs typeface="Times New Roman" panose="02020603050405020304" pitchFamily="18" charset="0"/>
                        </a:rPr>
                        <a:t>3. Santificarás las fiestas.</a:t>
                      </a:r>
                      <a:endParaRPr lang="es-MX" sz="1500" dirty="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2252">
                <a:tc>
                  <a:txBody>
                    <a:bodyPr/>
                    <a:lstStyle/>
                    <a:p>
                      <a:pPr marL="180340" indent="-180340" algn="l">
                        <a:spcAft>
                          <a:spcPts val="600"/>
                        </a:spcAft>
                      </a:pPr>
                      <a:r>
                        <a:rPr lang="es-ES_tradnl" sz="1500" dirty="0">
                          <a:solidFill>
                            <a:schemeClr val="tx1"/>
                          </a:solidFill>
                          <a:latin typeface="Times New Roman" panose="02020603050405020304" pitchFamily="18" charset="0"/>
                          <a:ea typeface="Times New Roman"/>
                          <a:cs typeface="Times New Roman" panose="02020603050405020304" pitchFamily="18" charset="0"/>
                        </a:rPr>
                        <a:t>4. Acuérdate del día de reposo para santificarlo.</a:t>
                      </a:r>
                      <a:endParaRPr lang="es-MX" sz="1500" dirty="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l">
                        <a:spcAft>
                          <a:spcPts val="600"/>
                        </a:spcAft>
                      </a:pPr>
                      <a:r>
                        <a:rPr lang="es-ES_tradnl" sz="1500" dirty="0">
                          <a:solidFill>
                            <a:schemeClr val="tx1"/>
                          </a:solidFill>
                          <a:latin typeface="Times New Roman" panose="02020603050405020304" pitchFamily="18" charset="0"/>
                          <a:ea typeface="Times New Roman"/>
                          <a:cs typeface="Times New Roman" panose="02020603050405020304" pitchFamily="18" charset="0"/>
                        </a:rPr>
                        <a:t>4. Honra a tu padre y a tu madre.</a:t>
                      </a:r>
                      <a:endParaRPr lang="es-MX" sz="1500" dirty="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126">
                <a:tc>
                  <a:txBody>
                    <a:bodyPr/>
                    <a:lstStyle/>
                    <a:p>
                      <a:pPr marL="180340" indent="-180340" algn="l">
                        <a:spcAft>
                          <a:spcPts val="600"/>
                        </a:spcAft>
                      </a:pPr>
                      <a:r>
                        <a:rPr lang="es-ES_tradnl" sz="1500">
                          <a:solidFill>
                            <a:schemeClr val="tx1"/>
                          </a:solidFill>
                          <a:latin typeface="Times New Roman" panose="02020603050405020304" pitchFamily="18" charset="0"/>
                          <a:ea typeface="Times New Roman"/>
                          <a:cs typeface="Times New Roman" panose="02020603050405020304" pitchFamily="18" charset="0"/>
                        </a:rPr>
                        <a:t>5. Honra a tu padre y a tu madre.</a:t>
                      </a:r>
                      <a:endParaRPr lang="es-MX" sz="150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l">
                        <a:spcAft>
                          <a:spcPts val="600"/>
                        </a:spcAft>
                      </a:pPr>
                      <a:r>
                        <a:rPr lang="es-ES_tradnl" sz="1500" dirty="0">
                          <a:solidFill>
                            <a:schemeClr val="tx1"/>
                          </a:solidFill>
                          <a:latin typeface="Times New Roman" panose="02020603050405020304" pitchFamily="18" charset="0"/>
                          <a:ea typeface="Times New Roman"/>
                          <a:cs typeface="Times New Roman" panose="02020603050405020304" pitchFamily="18" charset="0"/>
                        </a:rPr>
                        <a:t>5. No matarás.</a:t>
                      </a:r>
                      <a:endParaRPr lang="es-MX" sz="1500" dirty="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126">
                <a:tc>
                  <a:txBody>
                    <a:bodyPr/>
                    <a:lstStyle/>
                    <a:p>
                      <a:pPr marL="180340" indent="-180340" algn="l">
                        <a:spcAft>
                          <a:spcPts val="600"/>
                        </a:spcAft>
                      </a:pPr>
                      <a:r>
                        <a:rPr lang="es-ES_tradnl" sz="1500">
                          <a:solidFill>
                            <a:schemeClr val="tx1"/>
                          </a:solidFill>
                          <a:latin typeface="Times New Roman" panose="02020603050405020304" pitchFamily="18" charset="0"/>
                          <a:ea typeface="Times New Roman"/>
                          <a:cs typeface="Times New Roman" panose="02020603050405020304" pitchFamily="18" charset="0"/>
                        </a:rPr>
                        <a:t>6. No matarás.</a:t>
                      </a:r>
                      <a:endParaRPr lang="es-MX" sz="150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l">
                        <a:spcAft>
                          <a:spcPts val="600"/>
                        </a:spcAft>
                      </a:pPr>
                      <a:r>
                        <a:rPr lang="es-ES_tradnl" sz="1500" dirty="0">
                          <a:solidFill>
                            <a:schemeClr val="tx1"/>
                          </a:solidFill>
                          <a:latin typeface="Times New Roman" panose="02020603050405020304" pitchFamily="18" charset="0"/>
                          <a:ea typeface="Times New Roman"/>
                          <a:cs typeface="Times New Roman" panose="02020603050405020304" pitchFamily="18" charset="0"/>
                        </a:rPr>
                        <a:t>6. No cometerás actos impuros.</a:t>
                      </a:r>
                      <a:endParaRPr lang="es-MX" sz="1500" dirty="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126">
                <a:tc>
                  <a:txBody>
                    <a:bodyPr/>
                    <a:lstStyle/>
                    <a:p>
                      <a:pPr marL="180340" indent="-180340" algn="l">
                        <a:spcAft>
                          <a:spcPts val="600"/>
                        </a:spcAft>
                      </a:pPr>
                      <a:r>
                        <a:rPr lang="es-ES_tradnl" sz="1500">
                          <a:solidFill>
                            <a:schemeClr val="tx1"/>
                          </a:solidFill>
                          <a:latin typeface="Times New Roman" panose="02020603050405020304" pitchFamily="18" charset="0"/>
                          <a:ea typeface="Times New Roman"/>
                          <a:cs typeface="Times New Roman" panose="02020603050405020304" pitchFamily="18" charset="0"/>
                        </a:rPr>
                        <a:t>7. No cometerás adulterio.</a:t>
                      </a:r>
                      <a:endParaRPr lang="es-MX" sz="150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l">
                        <a:spcAft>
                          <a:spcPts val="600"/>
                        </a:spcAft>
                      </a:pPr>
                      <a:r>
                        <a:rPr lang="es-ES_tradnl" sz="1500" dirty="0">
                          <a:solidFill>
                            <a:schemeClr val="tx1"/>
                          </a:solidFill>
                          <a:latin typeface="Times New Roman" panose="02020603050405020304" pitchFamily="18" charset="0"/>
                          <a:ea typeface="Times New Roman"/>
                          <a:cs typeface="Times New Roman" panose="02020603050405020304" pitchFamily="18" charset="0"/>
                        </a:rPr>
                        <a:t>7. No robarás.</a:t>
                      </a:r>
                      <a:endParaRPr lang="es-MX" sz="1500" dirty="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126">
                <a:tc>
                  <a:txBody>
                    <a:bodyPr/>
                    <a:lstStyle/>
                    <a:p>
                      <a:pPr marL="180340" indent="-180340" algn="l">
                        <a:spcAft>
                          <a:spcPts val="600"/>
                        </a:spcAft>
                      </a:pPr>
                      <a:r>
                        <a:rPr lang="es-ES_tradnl" sz="1500">
                          <a:solidFill>
                            <a:schemeClr val="tx1"/>
                          </a:solidFill>
                          <a:latin typeface="Times New Roman" panose="02020603050405020304" pitchFamily="18" charset="0"/>
                          <a:ea typeface="Times New Roman"/>
                          <a:cs typeface="Times New Roman" panose="02020603050405020304" pitchFamily="18" charset="0"/>
                        </a:rPr>
                        <a:t>8. No hurtarás.</a:t>
                      </a:r>
                      <a:endParaRPr lang="es-MX" sz="150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l">
                        <a:spcAft>
                          <a:spcPts val="600"/>
                        </a:spcAft>
                      </a:pPr>
                      <a:r>
                        <a:rPr lang="es-ES_tradnl" sz="1500" dirty="0">
                          <a:solidFill>
                            <a:schemeClr val="tx1"/>
                          </a:solidFill>
                          <a:latin typeface="Times New Roman" panose="02020603050405020304" pitchFamily="18" charset="0"/>
                          <a:ea typeface="Times New Roman"/>
                          <a:cs typeface="Times New Roman" panose="02020603050405020304" pitchFamily="18" charset="0"/>
                        </a:rPr>
                        <a:t>8. No dirás falso testimonio ni mentiras.</a:t>
                      </a:r>
                      <a:endParaRPr lang="es-MX" sz="1500" dirty="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2252">
                <a:tc>
                  <a:txBody>
                    <a:bodyPr/>
                    <a:lstStyle/>
                    <a:p>
                      <a:pPr marL="180340" indent="-180340" algn="l">
                        <a:spcAft>
                          <a:spcPts val="600"/>
                        </a:spcAft>
                      </a:pPr>
                      <a:r>
                        <a:rPr lang="es-ES_tradnl" sz="1500" dirty="0" smtClean="0">
                          <a:solidFill>
                            <a:schemeClr val="tx1"/>
                          </a:solidFill>
                          <a:latin typeface="Times New Roman" panose="02020603050405020304" pitchFamily="18" charset="0"/>
                          <a:ea typeface="Times New Roman"/>
                          <a:cs typeface="Times New Roman" panose="02020603050405020304" pitchFamily="18" charset="0"/>
                        </a:rPr>
                        <a:t>9. No </a:t>
                      </a:r>
                      <a:r>
                        <a:rPr lang="es-ES_tradnl" sz="1500" dirty="0">
                          <a:solidFill>
                            <a:schemeClr val="tx1"/>
                          </a:solidFill>
                          <a:latin typeface="Times New Roman" panose="02020603050405020304" pitchFamily="18" charset="0"/>
                          <a:ea typeface="Times New Roman"/>
                          <a:cs typeface="Times New Roman" panose="02020603050405020304" pitchFamily="18" charset="0"/>
                        </a:rPr>
                        <a:t>hablarás contra tu prójimo falso testimonio.</a:t>
                      </a:r>
                      <a:endParaRPr lang="es-MX" sz="1500" dirty="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l">
                        <a:spcAft>
                          <a:spcPts val="600"/>
                        </a:spcAft>
                      </a:pPr>
                      <a:r>
                        <a:rPr lang="es-ES_tradnl" sz="1500" dirty="0">
                          <a:solidFill>
                            <a:schemeClr val="tx1"/>
                          </a:solidFill>
                          <a:latin typeface="Times New Roman" panose="02020603050405020304" pitchFamily="18" charset="0"/>
                          <a:ea typeface="Times New Roman"/>
                          <a:cs typeface="Times New Roman" panose="02020603050405020304" pitchFamily="18" charset="0"/>
                        </a:rPr>
                        <a:t>9. No consentirás pensamientos ni deseos impuros.</a:t>
                      </a:r>
                      <a:endParaRPr lang="es-MX" sz="1500" dirty="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126">
                <a:tc>
                  <a:txBody>
                    <a:bodyPr/>
                    <a:lstStyle/>
                    <a:p>
                      <a:pPr marL="180340" indent="-180340" algn="l">
                        <a:spcAft>
                          <a:spcPts val="600"/>
                        </a:spcAft>
                      </a:pPr>
                      <a:r>
                        <a:rPr lang="es-ES_tradnl" sz="1500">
                          <a:solidFill>
                            <a:schemeClr val="tx1"/>
                          </a:solidFill>
                          <a:latin typeface="Times New Roman" panose="02020603050405020304" pitchFamily="18" charset="0"/>
                          <a:ea typeface="Times New Roman"/>
                          <a:cs typeface="Times New Roman" panose="02020603050405020304" pitchFamily="18" charset="0"/>
                        </a:rPr>
                        <a:t>10. No codiciarás los bienes ajenos.</a:t>
                      </a:r>
                      <a:endParaRPr lang="es-MX" sz="150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l">
                        <a:spcAft>
                          <a:spcPts val="600"/>
                        </a:spcAft>
                      </a:pPr>
                      <a:r>
                        <a:rPr lang="es-ES_tradnl" sz="1500" dirty="0">
                          <a:solidFill>
                            <a:schemeClr val="tx1"/>
                          </a:solidFill>
                          <a:latin typeface="Times New Roman" panose="02020603050405020304" pitchFamily="18" charset="0"/>
                          <a:ea typeface="Times New Roman"/>
                          <a:cs typeface="Times New Roman" panose="02020603050405020304" pitchFamily="18" charset="0"/>
                        </a:rPr>
                        <a:t>10. No codiciarás los bienes ajenos.</a:t>
                      </a:r>
                      <a:endParaRPr lang="es-MX" sz="1500" dirty="0">
                        <a:solidFill>
                          <a:schemeClr val="tx1"/>
                        </a:solidFill>
                        <a:latin typeface="Times New Roman" panose="02020603050405020304" pitchFamily="18" charset="0"/>
                        <a:ea typeface="Times New Roman"/>
                        <a:cs typeface="Times New Roman" panose="02020603050405020304" pitchFamily="18" charset="0"/>
                      </a:endParaRPr>
                    </a:p>
                  </a:txBody>
                  <a:tcPr marL="48220" marR="482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6 Rectángulo"/>
          <p:cNvSpPr/>
          <p:nvPr/>
        </p:nvSpPr>
        <p:spPr>
          <a:xfrm>
            <a:off x="3918883" y="745577"/>
            <a:ext cx="4730782" cy="676660"/>
          </a:xfrm>
          <a:prstGeom prst="rect">
            <a:avLst/>
          </a:prstGeom>
        </p:spPr>
        <p:txBody>
          <a:bodyPr wrap="none">
            <a:spAutoFit/>
          </a:bodyPr>
          <a:lstStyle/>
          <a:p>
            <a:pPr defTabSz="642915"/>
            <a:r>
              <a:rPr lang="es-ES_tradnl" sz="3797" b="1" dirty="0">
                <a:latin typeface="Times New Roman" panose="02020603050405020304" pitchFamily="18" charset="0"/>
                <a:ea typeface="+mj-ea"/>
                <a:cs typeface="Times New Roman" panose="02020603050405020304" pitchFamily="18" charset="0"/>
              </a:rPr>
              <a:t>Los 10 mandamientos</a:t>
            </a:r>
          </a:p>
        </p:txBody>
      </p:sp>
    </p:spTree>
    <p:extLst>
      <p:ext uri="{BB962C8B-B14F-4D97-AF65-F5344CB8AC3E}">
        <p14:creationId xmlns:p14="http://schemas.microsoft.com/office/powerpoint/2010/main" val="3310425481"/>
      </p:ext>
    </p:extLst>
  </p:cSld>
  <p:clrMapOvr>
    <a:masterClrMapping/>
  </p:clrMapOvr>
  <p:transition spd="med">
    <p:pull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a:xfrm>
            <a:off x="1212931" y="692505"/>
            <a:ext cx="8233172" cy="840960"/>
          </a:xfrm>
        </p:spPr>
        <p:txBody>
          <a:bodyPr>
            <a:normAutofit fontScale="90000"/>
          </a:bodyPr>
          <a:lstStyle/>
          <a:p>
            <a:r>
              <a:rPr lang="es-MX" sz="3797" b="1" dirty="0">
                <a:latin typeface="Times New Roman" panose="02020603050405020304" pitchFamily="18" charset="0"/>
                <a:cs typeface="Times New Roman" panose="02020603050405020304" pitchFamily="18" charset="0"/>
              </a:rPr>
              <a:t>"¿Cuál es el origen de la Iglesia Católica?"</a:t>
            </a:r>
            <a:endParaRPr lang="es-MX" dirty="0">
              <a:latin typeface="Times New Roman" panose="02020603050405020304" pitchFamily="18" charset="0"/>
              <a:cs typeface="Times New Roman" panose="02020603050405020304" pitchFamily="18" charset="0"/>
            </a:endParaRPr>
          </a:p>
        </p:txBody>
      </p:sp>
      <p:sp>
        <p:nvSpPr>
          <p:cNvPr id="3" name="2 Rectángulo"/>
          <p:cNvSpPr/>
          <p:nvPr/>
        </p:nvSpPr>
        <p:spPr>
          <a:xfrm>
            <a:off x="1212931" y="1765321"/>
            <a:ext cx="8404684" cy="5324535"/>
          </a:xfrm>
          <a:prstGeom prst="rect">
            <a:avLst/>
          </a:prstGeom>
        </p:spPr>
        <p:txBody>
          <a:bodyPr wrap="square">
            <a:spAutoFit/>
          </a:bodyPr>
          <a:lstStyle/>
          <a:p>
            <a:pPr algn="just"/>
            <a:r>
              <a:rPr lang="es-MX" sz="2000" dirty="0">
                <a:latin typeface="Times New Roman" panose="02020603050405020304" pitchFamily="18" charset="0"/>
                <a:ea typeface="Times New Roman" pitchFamily="18" charset="0"/>
                <a:cs typeface="Times New Roman" panose="02020603050405020304" pitchFamily="18" charset="0"/>
              </a:rPr>
              <a:t>La Iglesia Católica Romana sostiene que su origen se encuentra en la muerte, resurrección y ascensión de Jesucristo aproximadamente en el año 30 de nuestra era. La ICAR se proclama a sí misma como la Iglesia por la que murió Jesucristo, la Iglesia que fue establecida y construida por los apóstoles. </a:t>
            </a:r>
          </a:p>
          <a:p>
            <a:pPr algn="just"/>
            <a:endParaRPr lang="es-MX" sz="2000" dirty="0">
              <a:latin typeface="Times New Roman" panose="02020603050405020304" pitchFamily="18" charset="0"/>
              <a:ea typeface="Times New Roman" pitchFamily="18" charset="0"/>
              <a:cs typeface="Times New Roman" panose="02020603050405020304" pitchFamily="18" charset="0"/>
            </a:endParaRPr>
          </a:p>
          <a:p>
            <a:pPr algn="just"/>
            <a:r>
              <a:rPr lang="es-MX" sz="2000" dirty="0">
                <a:latin typeface="Times New Roman" panose="02020603050405020304" pitchFamily="18" charset="0"/>
                <a:ea typeface="Times New Roman" pitchFamily="18" charset="0"/>
                <a:cs typeface="Times New Roman" panose="02020603050405020304" pitchFamily="18" charset="0"/>
              </a:rPr>
              <a:t>Durante los primeros 280 años de la historia cristiana, la cristiandad fue prohibida por el imperio romano, y los cristianos fueron terriblemente perseguidos. Esto cambió después de la “conversión” del emperador romano Constantino. Constantino “legalizó” el cristianismo en el Edicto de Milán en el año 313. Después en el 325 d.C. Constantino convocó al Concilio de Nicea en un intento por unificar la cristiandad. Constantino visualizó el cristianismo como una religión que pudiera unir al Imperio Romano, el cual en ese tiempo comenzaba a fragmentarse y dividirse. Constantino se negó a adoptar de lleno la fe cristiana, sino que continuó con muchas de sus creencias y prácticas paganas. La iglesia cristiana que Constantino promovió era una mezcla del verdadero cristianismo con el paganismo romano.</a:t>
            </a:r>
          </a:p>
          <a:p>
            <a:pPr algn="just"/>
            <a:endParaRPr lang="es-MX" sz="2000" dirty="0">
              <a:latin typeface="Times New Roman" panose="02020603050405020304" pitchFamily="18" charset="0"/>
              <a:ea typeface="Times New Roman" pitchFamily="18" charset="0"/>
              <a:cs typeface="Times New Roman" panose="02020603050405020304" pitchFamily="18" charset="0"/>
            </a:endParaRPr>
          </a:p>
        </p:txBody>
      </p:sp>
    </p:spTree>
    <p:extLst>
      <p:ext uri="{BB962C8B-B14F-4D97-AF65-F5344CB8AC3E}">
        <p14:creationId xmlns:p14="http://schemas.microsoft.com/office/powerpoint/2010/main" val="1517947593"/>
      </p:ext>
    </p:extLst>
  </p:cSld>
  <p:clrMapOvr>
    <a:masterClrMapping/>
  </p:clrMapOvr>
  <p:transition spd="med">
    <p:circl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a:xfrm>
            <a:off x="838200" y="405466"/>
            <a:ext cx="10515600" cy="1325563"/>
          </a:xfrm>
        </p:spPr>
        <p:txBody>
          <a:bodyPr>
            <a:normAutofit/>
          </a:bodyPr>
          <a:lstStyle/>
          <a:p>
            <a:r>
              <a:rPr lang="es-MX" sz="3200" b="1" dirty="0">
                <a:latin typeface="Times New Roman" panose="02020603050405020304" pitchFamily="18" charset="0"/>
                <a:cs typeface="Times New Roman" panose="02020603050405020304" pitchFamily="18" charset="0"/>
              </a:rPr>
              <a:t>Mezcla del cristianismo con el catolicismo romano</a:t>
            </a:r>
          </a:p>
        </p:txBody>
      </p:sp>
      <p:sp>
        <p:nvSpPr>
          <p:cNvPr id="3" name="2 Rectángulo"/>
          <p:cNvSpPr/>
          <p:nvPr/>
        </p:nvSpPr>
        <p:spPr>
          <a:xfrm>
            <a:off x="1893658" y="1872918"/>
            <a:ext cx="8404684" cy="5355312"/>
          </a:xfrm>
          <a:prstGeom prst="rect">
            <a:avLst/>
          </a:prstGeom>
        </p:spPr>
        <p:txBody>
          <a:bodyPr wrap="square">
            <a:spAutoFit/>
          </a:bodyPr>
          <a:lstStyle/>
          <a:p>
            <a:pPr algn="just"/>
            <a:r>
              <a:rPr lang="es-MX" dirty="0">
                <a:latin typeface="Times New Roman" panose="02020603050405020304" pitchFamily="18" charset="0"/>
                <a:ea typeface="Times New Roman" pitchFamily="18" charset="0"/>
                <a:cs typeface="Times New Roman" panose="02020603050405020304" pitchFamily="18" charset="0"/>
              </a:rPr>
              <a:t>Constantino permitió, y aún promovió la “cristianización” de la creencias paganas Algunos claros ejemplos de ello son los siguientes:</a:t>
            </a:r>
          </a:p>
          <a:p>
            <a:pPr algn="just"/>
            <a:endParaRPr lang="es-MX" dirty="0">
              <a:latin typeface="Times New Roman" panose="02020603050405020304" pitchFamily="18" charset="0"/>
              <a:ea typeface="Times New Roman" pitchFamily="18" charset="0"/>
              <a:cs typeface="Times New Roman" panose="02020603050405020304" pitchFamily="18" charset="0"/>
            </a:endParaRPr>
          </a:p>
          <a:p>
            <a:pPr marL="321457" indent="-321457" algn="just">
              <a:buAutoNum type="arabicParenBoth"/>
            </a:pPr>
            <a:r>
              <a:rPr lang="es-MX" dirty="0">
                <a:latin typeface="Times New Roman" panose="02020603050405020304" pitchFamily="18" charset="0"/>
                <a:ea typeface="Times New Roman" pitchFamily="18" charset="0"/>
                <a:cs typeface="Times New Roman" panose="02020603050405020304" pitchFamily="18" charset="0"/>
              </a:rPr>
              <a:t>El Culto a Isis, una religión de la madre-diosa egipcia, fue absorbida dentro del cristianismo, reemplazando a Isis con María. Muchos de los títulos que fueron usados por Isis, tales como “Reina del cielo”, “Madre de Dios”, y “</a:t>
            </a:r>
            <a:r>
              <a:rPr lang="es-MX" dirty="0" err="1">
                <a:latin typeface="Times New Roman" panose="02020603050405020304" pitchFamily="18" charset="0"/>
                <a:ea typeface="Times New Roman" panose="02020603050405020304" pitchFamily="18" charset="0"/>
                <a:cs typeface="Times New Roman" panose="02020603050405020304" pitchFamily="18" charset="0"/>
              </a:rPr>
              <a:t>theotokos</a:t>
            </a:r>
            <a:r>
              <a:rPr lang="es-MX" dirty="0">
                <a:latin typeface="Times New Roman" panose="02020603050405020304" pitchFamily="18" charset="0"/>
                <a:ea typeface="Times New Roman" pitchFamily="18" charset="0"/>
                <a:cs typeface="Times New Roman" panose="02020603050405020304" pitchFamily="18" charset="0"/>
              </a:rPr>
              <a:t>” (quien dio vida a Dios) fueron adjudicados a María. </a:t>
            </a:r>
          </a:p>
          <a:p>
            <a:pPr marL="321457" indent="-321457" algn="just">
              <a:buAutoNum type="arabicParenBoth"/>
            </a:pPr>
            <a:endParaRPr lang="es-MX" dirty="0">
              <a:latin typeface="Times New Roman" panose="02020603050405020304" pitchFamily="18" charset="0"/>
              <a:ea typeface="Times New Roman" pitchFamily="18" charset="0"/>
              <a:cs typeface="Times New Roman" panose="02020603050405020304" pitchFamily="18" charset="0"/>
            </a:endParaRPr>
          </a:p>
          <a:p>
            <a:pPr marL="321457" indent="-321457" algn="just">
              <a:buFontTx/>
              <a:buAutoNum type="arabicParenBoth"/>
            </a:pPr>
            <a:r>
              <a:rPr lang="es-MX" dirty="0">
                <a:latin typeface="Times New Roman" panose="02020603050405020304" pitchFamily="18" charset="0"/>
                <a:ea typeface="Times New Roman" pitchFamily="18" charset="0"/>
                <a:cs typeface="Times New Roman" panose="02020603050405020304" pitchFamily="18" charset="0"/>
              </a:rPr>
              <a:t>El </a:t>
            </a:r>
            <a:r>
              <a:rPr lang="es-MX" dirty="0" err="1">
                <a:latin typeface="Times New Roman" panose="02020603050405020304" pitchFamily="18" charset="0"/>
                <a:ea typeface="Times New Roman" panose="02020603050405020304" pitchFamily="18" charset="0"/>
                <a:cs typeface="Times New Roman" panose="02020603050405020304" pitchFamily="18" charset="0"/>
              </a:rPr>
              <a:t>Mitraísmo</a:t>
            </a:r>
            <a:r>
              <a:rPr lang="es-MX" dirty="0">
                <a:latin typeface="Times New Roman" panose="02020603050405020304" pitchFamily="18" charset="0"/>
                <a:ea typeface="Times New Roman" panose="02020603050405020304" pitchFamily="18" charset="0"/>
                <a:cs typeface="Times New Roman" panose="02020603050405020304" pitchFamily="18" charset="0"/>
              </a:rPr>
              <a:t> era una religión en el Imperio Romano del I hasta el V siglo d.C. Era muy popular entre los romanos, especialmente entre los soldados romanos, y posiblemente fue la religión de muchos emperadores romanos. Una de las características claves del </a:t>
            </a:r>
            <a:r>
              <a:rPr lang="es-MX" dirty="0" err="1">
                <a:latin typeface="Times New Roman" panose="02020603050405020304" pitchFamily="18" charset="0"/>
                <a:ea typeface="Times New Roman" panose="02020603050405020304" pitchFamily="18" charset="0"/>
                <a:cs typeface="Times New Roman" panose="02020603050405020304" pitchFamily="18" charset="0"/>
              </a:rPr>
              <a:t>Mitraísmo</a:t>
            </a:r>
            <a:r>
              <a:rPr lang="es-MX" dirty="0">
                <a:latin typeface="Times New Roman" panose="02020603050405020304" pitchFamily="18" charset="0"/>
                <a:ea typeface="Times New Roman" panose="02020603050405020304" pitchFamily="18" charset="0"/>
                <a:cs typeface="Times New Roman" panose="02020603050405020304" pitchFamily="18" charset="0"/>
              </a:rPr>
              <a:t> era una comida de sacrificio, la cual consistía en comer la carne y beber la sangre de un toro. Mitras, el dios del </a:t>
            </a:r>
            <a:r>
              <a:rPr lang="es-MX" dirty="0" err="1">
                <a:latin typeface="Times New Roman" panose="02020603050405020304" pitchFamily="18" charset="0"/>
                <a:ea typeface="Times New Roman" panose="02020603050405020304" pitchFamily="18" charset="0"/>
                <a:cs typeface="Times New Roman" panose="02020603050405020304" pitchFamily="18" charset="0"/>
              </a:rPr>
              <a:t>Mitraísmo</a:t>
            </a:r>
            <a:r>
              <a:rPr lang="es-MX" dirty="0">
                <a:latin typeface="Times New Roman" panose="02020603050405020304" pitchFamily="18" charset="0"/>
                <a:ea typeface="Times New Roman" panose="02020603050405020304" pitchFamily="18" charset="0"/>
                <a:cs typeface="Times New Roman" panose="02020603050405020304" pitchFamily="18" charset="0"/>
              </a:rPr>
              <a:t>, estaba “presente” en la carne y la sangre del toro, y cuando eran consumidas, se otorgaba la salvación a aquellos que tomaban parte en la comida del sacrificio. (</a:t>
            </a:r>
            <a:r>
              <a:rPr lang="es-MX" dirty="0" err="1">
                <a:latin typeface="Times New Roman" panose="02020603050405020304" pitchFamily="18" charset="0"/>
                <a:ea typeface="Times New Roman" panose="02020603050405020304" pitchFamily="18" charset="0"/>
                <a:cs typeface="Times New Roman" panose="02020603050405020304" pitchFamily="18" charset="0"/>
              </a:rPr>
              <a:t>teofagia</a:t>
            </a:r>
            <a:r>
              <a:rPr lang="es-MX" dirty="0">
                <a:latin typeface="Times New Roman" panose="02020603050405020304" pitchFamily="18" charset="0"/>
                <a:ea typeface="Times New Roman" pitchFamily="18" charset="0"/>
                <a:cs typeface="Times New Roman" panose="02020603050405020304" pitchFamily="18" charset="0"/>
              </a:rPr>
              <a:t>, la práctica de comer el cuerpo de un dios). , conocido ahora como la Misa Católica / la Eucaristía.</a:t>
            </a:r>
          </a:p>
          <a:p>
            <a:pPr marL="321457" indent="-321457" algn="just">
              <a:buFontTx/>
              <a:buAutoNum type="arabicParenBoth"/>
            </a:pPr>
            <a:endParaRPr lang="es-MX" dirty="0">
              <a:latin typeface="Times New Roman" panose="02020603050405020304" pitchFamily="18" charset="0"/>
              <a:ea typeface="Times New Roman" pitchFamily="18" charset="0"/>
              <a:cs typeface="Times New Roman" panose="02020603050405020304" pitchFamily="18" charset="0"/>
            </a:endParaRPr>
          </a:p>
          <a:p>
            <a:pPr marL="321457" indent="-321457" algn="just">
              <a:buAutoNum type="arabicParenBoth"/>
            </a:pPr>
            <a:endParaRPr lang="es-MX" dirty="0">
              <a:latin typeface="Times New Roman" panose="02020603050405020304" pitchFamily="18" charset="0"/>
              <a:ea typeface="Times New Roman" pitchFamily="18" charset="0"/>
              <a:cs typeface="Times New Roman" panose="02020603050405020304" pitchFamily="18" charset="0"/>
            </a:endParaRPr>
          </a:p>
        </p:txBody>
      </p:sp>
    </p:spTree>
    <p:extLst>
      <p:ext uri="{BB962C8B-B14F-4D97-AF65-F5344CB8AC3E}">
        <p14:creationId xmlns:p14="http://schemas.microsoft.com/office/powerpoint/2010/main" val="2405914351"/>
      </p:ext>
    </p:extLst>
  </p:cSld>
  <p:clrMapOvr>
    <a:masterClrMapping/>
  </p:clrMapOvr>
  <p:transition spd="med">
    <p:newsflash/>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2177</Words>
  <Application>Microsoft Office PowerPoint</Application>
  <PresentationFormat>Panorámica</PresentationFormat>
  <Paragraphs>127</Paragraphs>
  <Slides>17</Slides>
  <Notes>1</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17</vt:i4>
      </vt:variant>
    </vt:vector>
  </HeadingPairs>
  <TitlesOfParts>
    <vt:vector size="27" baseType="lpstr">
      <vt:lpstr>Aharoni</vt:lpstr>
      <vt:lpstr>Arial</vt:lpstr>
      <vt:lpstr>Arial Black</vt:lpstr>
      <vt:lpstr>Calibri</vt:lpstr>
      <vt:lpstr>Calibri Light</vt:lpstr>
      <vt:lpstr>Gabriola</vt:lpstr>
      <vt:lpstr>Lato</vt:lpstr>
      <vt:lpstr>Palatino</vt:lpstr>
      <vt:lpstr>Times New Roman</vt:lpstr>
      <vt:lpstr>Tema de Office</vt:lpstr>
      <vt:lpstr>Presentación de PowerPoint</vt:lpstr>
      <vt:lpstr>Presentación de PowerPoint</vt:lpstr>
      <vt:lpstr>Presentación de PowerPoint</vt:lpstr>
      <vt:lpstr>Iglesia Católica Apostólica y Romana</vt:lpstr>
      <vt:lpstr>Los 7 Sacramentos</vt:lpstr>
      <vt:lpstr>Los 5 Preceptos de la Iglesia</vt:lpstr>
      <vt:lpstr>Presentación de PowerPoint</vt:lpstr>
      <vt:lpstr>"¿Cuál es el origen de la Iglesia Católica?"</vt:lpstr>
      <vt:lpstr>Mezcla del cristianismo con el catolicismo romano</vt:lpstr>
      <vt:lpstr>Presentación de PowerPoint</vt:lpstr>
      <vt:lpstr>Veneración a María</vt:lpstr>
      <vt:lpstr>Presentación de PowerPoint</vt:lpstr>
      <vt:lpstr>Los santos y objetos sagrados</vt:lpstr>
      <vt:lpstr>Presentación de PowerPoint</vt:lpstr>
      <vt:lpstr>Presentación de PowerPoint</vt:lpstr>
      <vt:lpstr>Presentación de PowerPoint</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JULIO CONTRERAS</cp:lastModifiedBy>
  <cp:revision>5</cp:revision>
  <dcterms:created xsi:type="dcterms:W3CDTF">2022-05-09T00:18:00Z</dcterms:created>
  <dcterms:modified xsi:type="dcterms:W3CDTF">2022-05-24T22:11:18Z</dcterms:modified>
</cp:coreProperties>
</file>