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8" r:id="rId3"/>
    <p:sldId id="259" r:id="rId4"/>
    <p:sldId id="260" r:id="rId5"/>
    <p:sldId id="265" r:id="rId6"/>
    <p:sldId id="261" r:id="rId7"/>
    <p:sldId id="262" r:id="rId8"/>
    <p:sldId id="263" r:id="rId9"/>
    <p:sldId id="280" r:id="rId10"/>
    <p:sldId id="269" r:id="rId11"/>
    <p:sldId id="283" r:id="rId12"/>
    <p:sldId id="282" r:id="rId13"/>
    <p:sldId id="281" r:id="rId14"/>
    <p:sldId id="273" r:id="rId15"/>
    <p:sldId id="285" r:id="rId16"/>
    <p:sldId id="284" r:id="rId17"/>
    <p:sldId id="276" r:id="rId18"/>
    <p:sldId id="288" r:id="rId19"/>
    <p:sldId id="287" r:id="rId20"/>
    <p:sldId id="286" r:id="rId21"/>
    <p:sldId id="277" r:id="rId22"/>
    <p:sldId id="278" r:id="rId23"/>
    <p:sldId id="279" r:id="rId24"/>
  </p:sldIdLst>
  <p:sldSz cx="9144000" cy="6858000" type="screen4x3"/>
  <p:notesSz cx="6858000" cy="9144000"/>
  <p:defaultTextStyle>
    <a:defPPr>
      <a:defRPr lang="u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25" d="100"/>
          <a:sy n="125" d="100"/>
        </p:scale>
        <p:origin x="858" y="-105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071845-109D-4385-8054-BB0D595AD1B8}" type="datetimeFigureOut">
              <a:rPr lang="uk-UA" smtClean="0"/>
              <a:t>03.10.2022</a:t>
            </a:fld>
            <a:endParaRPr lang="uk-UA"/>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988D6A-24F8-4D8D-AEA1-A75B45BEF722}" type="slidenum">
              <a:rPr lang="uk-UA" smtClean="0"/>
              <a:t>‹#›</a:t>
            </a:fld>
            <a:endParaRPr lang="uk-UA"/>
          </a:p>
        </p:txBody>
      </p:sp>
    </p:spTree>
    <p:extLst>
      <p:ext uri="{BB962C8B-B14F-4D97-AF65-F5344CB8AC3E}">
        <p14:creationId xmlns:p14="http://schemas.microsoft.com/office/powerpoint/2010/main" val="1612532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38988D6A-24F8-4D8D-AEA1-A75B45BEF722}" type="slidenum">
              <a:rPr lang="uk-UA" smtClean="0"/>
              <a:t>10</a:t>
            </a:fld>
            <a:endParaRPr lang="uk-UA"/>
          </a:p>
        </p:txBody>
      </p:sp>
    </p:spTree>
    <p:extLst>
      <p:ext uri="{BB962C8B-B14F-4D97-AF65-F5344CB8AC3E}">
        <p14:creationId xmlns:p14="http://schemas.microsoft.com/office/powerpoint/2010/main" val="1382782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38988D6A-24F8-4D8D-AEA1-A75B45BEF722}" type="slidenum">
              <a:rPr lang="uk-UA" smtClean="0"/>
              <a:t>11</a:t>
            </a:fld>
            <a:endParaRPr lang="uk-UA"/>
          </a:p>
        </p:txBody>
      </p:sp>
    </p:spTree>
    <p:extLst>
      <p:ext uri="{BB962C8B-B14F-4D97-AF65-F5344CB8AC3E}">
        <p14:creationId xmlns:p14="http://schemas.microsoft.com/office/powerpoint/2010/main" val="2024721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38988D6A-24F8-4D8D-AEA1-A75B45BEF722}" type="slidenum">
              <a:rPr lang="uk-UA" smtClean="0"/>
              <a:t>12</a:t>
            </a:fld>
            <a:endParaRPr lang="uk-UA"/>
          </a:p>
        </p:txBody>
      </p:sp>
    </p:spTree>
    <p:extLst>
      <p:ext uri="{BB962C8B-B14F-4D97-AF65-F5344CB8AC3E}">
        <p14:creationId xmlns:p14="http://schemas.microsoft.com/office/powerpoint/2010/main" val="28861102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38988D6A-24F8-4D8D-AEA1-A75B45BEF722}" type="slidenum">
              <a:rPr lang="uk-UA" smtClean="0"/>
              <a:t>13</a:t>
            </a:fld>
            <a:endParaRPr lang="uk-UA"/>
          </a:p>
        </p:txBody>
      </p:sp>
    </p:spTree>
    <p:extLst>
      <p:ext uri="{BB962C8B-B14F-4D97-AF65-F5344CB8AC3E}">
        <p14:creationId xmlns:p14="http://schemas.microsoft.com/office/powerpoint/2010/main" val="2174021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1D74B229-FF85-4EC8-A6CA-843DD25241AB}" type="datetimeFigureOut">
              <a:rPr lang="ru-RU" smtClean="0"/>
              <a:t>03.10.2022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1745505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D74B229-FF85-4EC8-A6CA-843DD25241AB}" type="datetimeFigureOut">
              <a:rPr lang="ru-RU" smtClean="0"/>
              <a:t>03.10.2022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2082081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D74B229-FF85-4EC8-A6CA-843DD25241AB}" type="datetimeFigureOut">
              <a:rPr lang="ru-RU" smtClean="0"/>
              <a:t>03.10.2022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236954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D74B229-FF85-4EC8-A6CA-843DD25241AB}" type="datetimeFigureOut">
              <a:rPr lang="ru-RU" smtClean="0"/>
              <a:t>03.10.2022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197233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1D74B229-FF85-4EC8-A6CA-843DD25241AB}" type="datetimeFigureOut">
              <a:rPr lang="ru-RU" smtClean="0"/>
              <a:t>03.10.2022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321025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1D74B229-FF85-4EC8-A6CA-843DD25241AB}" type="datetimeFigureOut">
              <a:rPr lang="ru-RU" smtClean="0"/>
              <a:t>03.10.2022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1936826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1D74B229-FF85-4EC8-A6CA-843DD25241AB}" type="datetimeFigureOut">
              <a:rPr lang="ru-RU" smtClean="0"/>
              <a:t>03.10.2022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34324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1D74B229-FF85-4EC8-A6CA-843DD25241AB}" type="datetimeFigureOut">
              <a:rPr lang="ru-RU" smtClean="0"/>
              <a:t>03.10.2022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1397111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D74B229-FF85-4EC8-A6CA-843DD25241AB}" type="datetimeFigureOut">
              <a:rPr lang="ru-RU" smtClean="0"/>
              <a:t>03.10.2022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1624647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1D74B229-FF85-4EC8-A6CA-843DD25241AB}" type="datetimeFigureOut">
              <a:rPr lang="ru-RU" smtClean="0"/>
              <a:t>03.10.2022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2444141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1D74B229-FF85-4EC8-A6CA-843DD25241AB}" type="datetimeFigureOut">
              <a:rPr lang="ru-RU" smtClean="0"/>
              <a:t>03.10.2022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7201F12-4EE1-4B66-93F2-3E7438125777}" type="slidenum">
              <a:rPr lang="ru-RU" smtClean="0"/>
              <a:t>‹#›</a:t>
            </a:fld>
            <a:endParaRPr lang="ru-RU"/>
          </a:p>
        </p:txBody>
      </p:sp>
    </p:spTree>
    <p:extLst>
      <p:ext uri="{BB962C8B-B14F-4D97-AF65-F5344CB8AC3E}">
        <p14:creationId xmlns:p14="http://schemas.microsoft.com/office/powerpoint/2010/main" val="143433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
              <a:t>Зразок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
              <a:t>Зразок тексту</a:t>
            </a:r>
          </a:p>
          <a:p>
            <a:pPr lvl="1"/>
            <a:r>
              <a:rPr lang="uk"/>
              <a:t>Другий рівень</a:t>
            </a:r>
          </a:p>
          <a:p>
            <a:pPr lvl="2"/>
            <a:r>
              <a:rPr lang="uk"/>
              <a:t>Третій рівень</a:t>
            </a:r>
          </a:p>
          <a:p>
            <a:pPr lvl="3"/>
            <a:r>
              <a:rPr lang="uk"/>
              <a:t>Четвертий рівень</a:t>
            </a:r>
          </a:p>
          <a:p>
            <a:pPr lvl="4"/>
            <a:r>
              <a:rPr lang="uk"/>
              <a:t>П'ятий рівень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74B229-FF85-4EC8-A6CA-843DD25241AB}" type="datetimeFigureOut">
              <a:rPr lang="ru-RU" smtClean="0"/>
              <a:t>03.10.2022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201F12-4EE1-4B66-93F2-3E7438125777}" type="slidenum">
              <a:rPr lang="ru-RU" smtClean="0"/>
              <a:t>‹#›</a:t>
            </a:fld>
            <a:endParaRPr lang="ru-RU"/>
          </a:p>
        </p:txBody>
      </p:sp>
    </p:spTree>
    <p:extLst>
      <p:ext uri="{BB962C8B-B14F-4D97-AF65-F5344CB8AC3E}">
        <p14:creationId xmlns:p14="http://schemas.microsoft.com/office/powerpoint/2010/main" val="3850684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76" y="0"/>
            <a:ext cx="9144000" cy="6858000"/>
          </a:xfrm>
          <a:prstGeom prst="rect">
            <a:avLst/>
          </a:prstGeom>
        </p:spPr>
      </p:pic>
      <p:sp>
        <p:nvSpPr>
          <p:cNvPr id="2" name="Заголовок 1"/>
          <p:cNvSpPr>
            <a:spLocks noGrp="1"/>
          </p:cNvSpPr>
          <p:nvPr>
            <p:ph type="ctrTitle"/>
          </p:nvPr>
        </p:nvSpPr>
        <p:spPr>
          <a:xfrm>
            <a:off x="107504" y="2276872"/>
            <a:ext cx="9577064" cy="4248472"/>
          </a:xfrm>
        </p:spPr>
        <p:txBody>
          <a:bodyPr>
            <a:noAutofit/>
          </a:bodyPr>
          <a:lstStyle/>
          <a:p>
            <a:pPr algn="l"/>
            <a:r>
              <a:rPr lang="uk" sz="3600" dirty="0"/>
              <a:t>2. Чи існує абсолютна правда ?</a:t>
            </a:r>
            <a:br>
              <a:rPr lang="ru-RU" sz="3600" dirty="0"/>
            </a:br>
            <a:br>
              <a:rPr lang="en-US" sz="3600" dirty="0"/>
            </a:br>
            <a:br>
              <a:rPr lang="en-US" sz="3600" dirty="0"/>
            </a:br>
            <a:br>
              <a:rPr lang="en-US" sz="3600" dirty="0"/>
            </a:br>
            <a:br>
              <a:rPr lang="en-US" sz="3600" dirty="0"/>
            </a:br>
            <a:br>
              <a:rPr lang="en-US"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Tree>
    <p:extLst>
      <p:ext uri="{BB962C8B-B14F-4D97-AF65-F5344CB8AC3E}">
        <p14:creationId xmlns:p14="http://schemas.microsoft.com/office/powerpoint/2010/main" val="1376764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539552" y="2564904"/>
            <a:ext cx="8784976" cy="23762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uk" sz="1800" b="1" i="1" u="sng" dirty="0"/>
              <a:t>Агностицизм .</a:t>
            </a:r>
          </a:p>
          <a:p>
            <a:pPr algn="l">
              <a:lnSpc>
                <a:spcPct val="150000"/>
              </a:lnSpc>
            </a:pPr>
            <a:r>
              <a:rPr lang="uk-UA" sz="1600" dirty="0"/>
              <a:t>Правда</a:t>
            </a:r>
            <a:r>
              <a:rPr lang="uk" sz="1600" dirty="0"/>
              <a:t> непізнана. </a:t>
            </a:r>
            <a:br>
              <a:rPr lang="ru-RU" sz="1600" dirty="0"/>
            </a:br>
            <a:br>
              <a:rPr lang="ru-RU" sz="1600" dirty="0"/>
            </a:br>
            <a:br>
              <a:rPr lang="ru-RU" sz="1800" dirty="0"/>
            </a:br>
            <a:endParaRPr lang="ru-RU" sz="1800" dirty="0"/>
          </a:p>
        </p:txBody>
      </p:sp>
      <p:sp>
        <p:nvSpPr>
          <p:cNvPr id="3" name="TextBox 2"/>
          <p:cNvSpPr txBox="1"/>
          <p:nvPr/>
        </p:nvSpPr>
        <p:spPr>
          <a:xfrm>
            <a:off x="0" y="2796495"/>
            <a:ext cx="611560" cy="400110"/>
          </a:xfrm>
          <a:prstGeom prst="rect">
            <a:avLst/>
          </a:prstGeom>
          <a:noFill/>
        </p:spPr>
        <p:txBody>
          <a:bodyPr wrap="square" rtlCol="0">
            <a:spAutoFit/>
          </a:bodyPr>
          <a:lstStyle/>
          <a:p>
            <a:pPr algn="ctr"/>
            <a:r>
              <a:rPr lang="uk" sz="2000" b="1" dirty="0"/>
              <a:t>b</a:t>
            </a:r>
            <a:r>
              <a:rPr lang="uk" b="1" dirty="0"/>
              <a:t> </a:t>
            </a:r>
            <a:r>
              <a:rPr lang="uk" dirty="0"/>
              <a:t>.</a:t>
            </a:r>
            <a:endParaRPr lang="ru-RU" dirty="0"/>
          </a:p>
        </p:txBody>
      </p:sp>
    </p:spTree>
    <p:extLst>
      <p:ext uri="{BB962C8B-B14F-4D97-AF65-F5344CB8AC3E}">
        <p14:creationId xmlns:p14="http://schemas.microsoft.com/office/powerpoint/2010/main" val="2097459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539552" y="2805231"/>
            <a:ext cx="8784976" cy="22322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uk" sz="1800" b="1" i="1" u="sng" dirty="0"/>
              <a:t>Агностицизм .</a:t>
            </a:r>
          </a:p>
          <a:p>
            <a:pPr algn="l">
              <a:lnSpc>
                <a:spcPct val="150000"/>
              </a:lnSpc>
            </a:pPr>
            <a:r>
              <a:rPr lang="uk-UA" sz="1600" dirty="0"/>
              <a:t>Правда</a:t>
            </a:r>
            <a:r>
              <a:rPr lang="uk" sz="1600" dirty="0"/>
              <a:t> непізнана. </a:t>
            </a:r>
            <a:br>
              <a:rPr lang="ru-RU" sz="1600" dirty="0"/>
            </a:br>
            <a:r>
              <a:rPr lang="uk-UA" sz="1600" dirty="0"/>
              <a:t>Правда</a:t>
            </a:r>
            <a:r>
              <a:rPr lang="uk" sz="1600" dirty="0"/>
              <a:t> в тому, що </a:t>
            </a:r>
            <a:r>
              <a:rPr lang="uk-UA" sz="1600" dirty="0"/>
              <a:t>правди</a:t>
            </a:r>
            <a:r>
              <a:rPr lang="uk" sz="1600" dirty="0"/>
              <a:t> немає! </a:t>
            </a:r>
            <a:br>
              <a:rPr lang="ru-RU" sz="1600" dirty="0"/>
            </a:br>
            <a:r>
              <a:rPr lang="uk" sz="1600" dirty="0"/>
              <a:t>(Бога як стандарту </a:t>
            </a:r>
            <a:r>
              <a:rPr lang="uk-UA" sz="1600" dirty="0"/>
              <a:t>правди</a:t>
            </a:r>
            <a:r>
              <a:rPr lang="uk" sz="1600" dirty="0"/>
              <a:t> немає, а </a:t>
            </a:r>
            <a:r>
              <a:rPr lang="uk-UA" sz="1600" dirty="0"/>
              <a:t>звідси</a:t>
            </a:r>
            <a:r>
              <a:rPr lang="uk" sz="1600" dirty="0"/>
              <a:t> немає і абсолютно моральних істин). </a:t>
            </a:r>
            <a:br>
              <a:rPr lang="ru-RU" sz="1600" dirty="0"/>
            </a:br>
            <a:br>
              <a:rPr lang="ru-RU" sz="1800" dirty="0"/>
            </a:br>
            <a:endParaRPr lang="ru-RU" sz="1800" dirty="0"/>
          </a:p>
        </p:txBody>
      </p:sp>
      <p:sp>
        <p:nvSpPr>
          <p:cNvPr id="3" name="TextBox 2"/>
          <p:cNvSpPr txBox="1"/>
          <p:nvPr/>
        </p:nvSpPr>
        <p:spPr>
          <a:xfrm>
            <a:off x="0" y="2796495"/>
            <a:ext cx="611560" cy="400110"/>
          </a:xfrm>
          <a:prstGeom prst="rect">
            <a:avLst/>
          </a:prstGeom>
          <a:noFill/>
        </p:spPr>
        <p:txBody>
          <a:bodyPr wrap="square" rtlCol="0">
            <a:spAutoFit/>
          </a:bodyPr>
          <a:lstStyle/>
          <a:p>
            <a:pPr algn="ctr"/>
            <a:r>
              <a:rPr lang="uk" sz="2000" b="1" dirty="0"/>
              <a:t>b</a:t>
            </a:r>
            <a:r>
              <a:rPr lang="uk" b="1" dirty="0"/>
              <a:t> </a:t>
            </a:r>
            <a:r>
              <a:rPr lang="uk" dirty="0"/>
              <a:t>.</a:t>
            </a:r>
            <a:endParaRPr lang="ru-RU" dirty="0"/>
          </a:p>
        </p:txBody>
      </p:sp>
    </p:spTree>
    <p:extLst>
      <p:ext uri="{BB962C8B-B14F-4D97-AF65-F5344CB8AC3E}">
        <p14:creationId xmlns:p14="http://schemas.microsoft.com/office/powerpoint/2010/main" val="3725250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467544" y="3165361"/>
            <a:ext cx="8901608" cy="22322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uk" sz="1800" b="1" i="1" u="sng" dirty="0"/>
              <a:t>Агностицизм .</a:t>
            </a:r>
          </a:p>
          <a:p>
            <a:pPr algn="l">
              <a:lnSpc>
                <a:spcPct val="150000"/>
              </a:lnSpc>
            </a:pPr>
            <a:r>
              <a:rPr lang="uk-UA" sz="1600" dirty="0"/>
              <a:t>Правда</a:t>
            </a:r>
            <a:r>
              <a:rPr lang="uk" sz="1600" dirty="0"/>
              <a:t> непізнана. </a:t>
            </a:r>
            <a:br>
              <a:rPr lang="ru-RU" sz="1600" dirty="0"/>
            </a:br>
            <a:r>
              <a:rPr lang="uk-UA" sz="1600" dirty="0"/>
              <a:t>Правда</a:t>
            </a:r>
            <a:r>
              <a:rPr lang="uk" sz="1600" dirty="0"/>
              <a:t> в тому, що </a:t>
            </a:r>
            <a:r>
              <a:rPr lang="uk-UA" sz="1600" dirty="0"/>
              <a:t>правди</a:t>
            </a:r>
            <a:r>
              <a:rPr lang="uk" sz="1600" dirty="0"/>
              <a:t> немає! </a:t>
            </a:r>
            <a:br>
              <a:rPr lang="ru-RU" sz="1600" dirty="0"/>
            </a:br>
            <a:r>
              <a:rPr lang="uk" sz="1600" dirty="0"/>
              <a:t>(Бога як стандарту </a:t>
            </a:r>
            <a:r>
              <a:rPr lang="uk-UA" sz="1600" dirty="0"/>
              <a:t>правди</a:t>
            </a:r>
            <a:r>
              <a:rPr lang="uk" sz="1600" dirty="0"/>
              <a:t> немає, а </a:t>
            </a:r>
            <a:r>
              <a:rPr lang="uk-UA" sz="1600" dirty="0"/>
              <a:t>звідси</a:t>
            </a:r>
            <a:r>
              <a:rPr lang="uk" sz="1600" dirty="0"/>
              <a:t> немає і абсолютно моральних істин). </a:t>
            </a:r>
            <a:br>
              <a:rPr lang="ru-RU" sz="1600" dirty="0"/>
            </a:br>
            <a:r>
              <a:rPr lang="uk" sz="1600" dirty="0"/>
              <a:t>Спростування: </a:t>
            </a:r>
            <a:r>
              <a:rPr lang="uk-UA" sz="1600" dirty="0"/>
              <a:t>якщо правда непізнавана, то й твердження агностицизму ми не можемо примати за правду</a:t>
            </a:r>
            <a:r>
              <a:rPr lang="uk" sz="1600" dirty="0"/>
              <a:t>. </a:t>
            </a:r>
            <a:br>
              <a:rPr lang="ru-RU" sz="1600" dirty="0"/>
            </a:br>
            <a:br>
              <a:rPr lang="ru-RU" sz="1800" dirty="0"/>
            </a:br>
            <a:endParaRPr lang="ru-RU" sz="1800" dirty="0"/>
          </a:p>
        </p:txBody>
      </p:sp>
      <p:sp>
        <p:nvSpPr>
          <p:cNvPr id="3" name="TextBox 2"/>
          <p:cNvSpPr txBox="1"/>
          <p:nvPr/>
        </p:nvSpPr>
        <p:spPr>
          <a:xfrm>
            <a:off x="0" y="2796495"/>
            <a:ext cx="611560" cy="400110"/>
          </a:xfrm>
          <a:prstGeom prst="rect">
            <a:avLst/>
          </a:prstGeom>
          <a:noFill/>
        </p:spPr>
        <p:txBody>
          <a:bodyPr wrap="square" rtlCol="0">
            <a:spAutoFit/>
          </a:bodyPr>
          <a:lstStyle/>
          <a:p>
            <a:pPr algn="ctr"/>
            <a:r>
              <a:rPr lang="uk" sz="2000" b="1" dirty="0"/>
              <a:t>b</a:t>
            </a:r>
            <a:r>
              <a:rPr lang="uk" b="1" dirty="0"/>
              <a:t> </a:t>
            </a:r>
            <a:r>
              <a:rPr lang="uk" dirty="0"/>
              <a:t>.</a:t>
            </a:r>
            <a:endParaRPr lang="ru-RU" dirty="0"/>
          </a:p>
        </p:txBody>
      </p:sp>
    </p:spTree>
    <p:extLst>
      <p:ext uri="{BB962C8B-B14F-4D97-AF65-F5344CB8AC3E}">
        <p14:creationId xmlns:p14="http://schemas.microsoft.com/office/powerpoint/2010/main" val="3650409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467544" y="3850017"/>
            <a:ext cx="8784976" cy="22322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uk" sz="1800" b="1" i="1" u="sng" dirty="0"/>
              <a:t>Агностицизм .</a:t>
            </a:r>
          </a:p>
          <a:p>
            <a:pPr algn="l">
              <a:lnSpc>
                <a:spcPct val="150000"/>
              </a:lnSpc>
            </a:pPr>
            <a:r>
              <a:rPr lang="uk-UA" sz="1600" dirty="0"/>
              <a:t>Правда</a:t>
            </a:r>
            <a:r>
              <a:rPr lang="uk" sz="1600" dirty="0"/>
              <a:t> непізнана. </a:t>
            </a:r>
            <a:br>
              <a:rPr lang="ru-RU" sz="1600" dirty="0"/>
            </a:br>
            <a:r>
              <a:rPr lang="uk-UA" sz="1600" dirty="0"/>
              <a:t>Правда</a:t>
            </a:r>
            <a:r>
              <a:rPr lang="uk" sz="1600" dirty="0"/>
              <a:t> в тому, що </a:t>
            </a:r>
            <a:r>
              <a:rPr lang="uk-UA" sz="1600" dirty="0"/>
              <a:t>правди</a:t>
            </a:r>
            <a:r>
              <a:rPr lang="uk" sz="1600" dirty="0"/>
              <a:t> немає! </a:t>
            </a:r>
            <a:br>
              <a:rPr lang="ru-RU" sz="1600" dirty="0"/>
            </a:br>
            <a:r>
              <a:rPr lang="uk" sz="1600" dirty="0"/>
              <a:t>(Бога як стандарту </a:t>
            </a:r>
            <a:r>
              <a:rPr lang="uk-UA" sz="1600" dirty="0"/>
              <a:t>правди</a:t>
            </a:r>
            <a:r>
              <a:rPr lang="uk" sz="1600" dirty="0"/>
              <a:t> немає, а </a:t>
            </a:r>
            <a:r>
              <a:rPr lang="uk-UA" sz="1600" dirty="0"/>
              <a:t>звідси</a:t>
            </a:r>
            <a:r>
              <a:rPr lang="uk" sz="1600" dirty="0"/>
              <a:t> немає і абсолютно моральних істин). </a:t>
            </a:r>
            <a:br>
              <a:rPr lang="ru-RU" sz="1600" dirty="0"/>
            </a:br>
            <a:r>
              <a:rPr lang="uk" sz="1600" dirty="0"/>
              <a:t>Спростування: </a:t>
            </a:r>
            <a:r>
              <a:rPr lang="uk-UA" sz="1600" dirty="0"/>
              <a:t>якщо правда непізнавана, то й твердження агностицизму ми не можемо примати за правду</a:t>
            </a:r>
            <a:r>
              <a:rPr lang="uk" sz="1600" dirty="0"/>
              <a:t>. </a:t>
            </a:r>
            <a:br>
              <a:rPr lang="ru-RU" sz="1600" dirty="0"/>
            </a:br>
            <a:r>
              <a:rPr lang="uk" sz="1600" dirty="0"/>
              <a:t>Агностицизм захопив уми багатьох.</a:t>
            </a:r>
          </a:p>
          <a:p>
            <a:pPr algn="l">
              <a:lnSpc>
                <a:spcPct val="150000"/>
              </a:lnSpc>
            </a:pPr>
            <a:r>
              <a:rPr lang="uk-UA" sz="1600" dirty="0"/>
              <a:t>Після багатьох релігійних конфліктів в Європі протягом останніх років (Хрестові Походи, інквізиція, сучасні конфлікти на Балканах, терористичні атаки по всьому світу), багато-хто виступає за те, що найліпше відмовитися від будь-яких цінностей, якихось релігійних переконань,  і просто мирно співіснувати, навіщо нам сперечатись, обстоювати якісь істини.</a:t>
            </a:r>
            <a:br>
              <a:rPr lang="ru-RU" sz="1800" dirty="0"/>
            </a:br>
            <a:endParaRPr lang="ru-RU" sz="1800" dirty="0"/>
          </a:p>
        </p:txBody>
      </p:sp>
      <p:sp>
        <p:nvSpPr>
          <p:cNvPr id="3" name="TextBox 2"/>
          <p:cNvSpPr txBox="1"/>
          <p:nvPr/>
        </p:nvSpPr>
        <p:spPr>
          <a:xfrm>
            <a:off x="0" y="2796495"/>
            <a:ext cx="611560" cy="400110"/>
          </a:xfrm>
          <a:prstGeom prst="rect">
            <a:avLst/>
          </a:prstGeom>
          <a:noFill/>
        </p:spPr>
        <p:txBody>
          <a:bodyPr wrap="square" rtlCol="0">
            <a:spAutoFit/>
          </a:bodyPr>
          <a:lstStyle/>
          <a:p>
            <a:pPr algn="ctr"/>
            <a:r>
              <a:rPr lang="uk" sz="2000" b="1" dirty="0"/>
              <a:t>b</a:t>
            </a:r>
            <a:r>
              <a:rPr lang="uk" b="1" dirty="0"/>
              <a:t> </a:t>
            </a:r>
            <a:r>
              <a:rPr lang="uk" dirty="0"/>
              <a:t>.</a:t>
            </a:r>
            <a:endParaRPr lang="ru-RU" dirty="0"/>
          </a:p>
        </p:txBody>
      </p:sp>
    </p:spTree>
    <p:extLst>
      <p:ext uri="{BB962C8B-B14F-4D97-AF65-F5344CB8AC3E}">
        <p14:creationId xmlns:p14="http://schemas.microsoft.com/office/powerpoint/2010/main" val="314756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62" y="-13255"/>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542225" y="2328056"/>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uk" sz="1800" b="1" i="1" u="sng" dirty="0"/>
              <a:t>Релятивізм.</a:t>
            </a:r>
            <a:endParaRPr lang="ru-RU" sz="1800" dirty="0"/>
          </a:p>
          <a:p>
            <a:pPr algn="l">
              <a:lnSpc>
                <a:spcPct val="150000"/>
              </a:lnSpc>
            </a:pPr>
            <a:r>
              <a:rPr lang="uk" sz="1800" dirty="0"/>
              <a:t>Будь-яка </a:t>
            </a:r>
            <a:r>
              <a:rPr lang="uk-UA" sz="1800" dirty="0"/>
              <a:t>правда</a:t>
            </a:r>
            <a:r>
              <a:rPr lang="uk" sz="1800" dirty="0"/>
              <a:t> відносна. </a:t>
            </a:r>
            <a:br>
              <a:rPr lang="ru-RU" sz="1800" dirty="0"/>
            </a:br>
            <a:br>
              <a:rPr lang="ru-RU" sz="1800" dirty="0"/>
            </a:br>
            <a:br>
              <a:rPr lang="ru-RU" sz="1800" dirty="0"/>
            </a:br>
            <a:br>
              <a:rPr lang="ru-RU" sz="1600" dirty="0"/>
            </a:br>
            <a:endParaRPr lang="ru-RU" sz="1600" dirty="0"/>
          </a:p>
        </p:txBody>
      </p:sp>
      <p:sp>
        <p:nvSpPr>
          <p:cNvPr id="3" name="TextBox 2"/>
          <p:cNvSpPr txBox="1"/>
          <p:nvPr/>
        </p:nvSpPr>
        <p:spPr>
          <a:xfrm>
            <a:off x="107504" y="2852936"/>
            <a:ext cx="611560" cy="461665"/>
          </a:xfrm>
          <a:prstGeom prst="rect">
            <a:avLst/>
          </a:prstGeom>
          <a:noFill/>
        </p:spPr>
        <p:txBody>
          <a:bodyPr wrap="square" rtlCol="0">
            <a:spAutoFit/>
          </a:bodyPr>
          <a:lstStyle/>
          <a:p>
            <a:pPr algn="ctr"/>
            <a:r>
              <a:rPr lang="uk" sz="2400" b="1" dirty="0"/>
              <a:t>с </a:t>
            </a:r>
            <a:r>
              <a:rPr lang="uk" sz="2400" dirty="0"/>
              <a:t>.</a:t>
            </a:r>
            <a:endParaRPr lang="ru-RU" sz="2400" dirty="0"/>
          </a:p>
        </p:txBody>
      </p:sp>
    </p:spTree>
    <p:extLst>
      <p:ext uri="{BB962C8B-B14F-4D97-AF65-F5344CB8AC3E}">
        <p14:creationId xmlns:p14="http://schemas.microsoft.com/office/powerpoint/2010/main" val="2927847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86" y="0"/>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528905" y="2744535"/>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uk" sz="1800" b="1" i="1" u="sng" dirty="0"/>
              <a:t>Релятивізм.</a:t>
            </a:r>
            <a:endParaRPr lang="ru-RU" sz="1800" dirty="0"/>
          </a:p>
          <a:p>
            <a:pPr algn="l">
              <a:lnSpc>
                <a:spcPct val="150000"/>
              </a:lnSpc>
            </a:pPr>
            <a:r>
              <a:rPr lang="uk" sz="1800" dirty="0"/>
              <a:t>Будь-яка </a:t>
            </a:r>
            <a:r>
              <a:rPr lang="uk-UA" sz="1800" dirty="0"/>
              <a:t>правда</a:t>
            </a:r>
            <a:r>
              <a:rPr lang="uk" sz="1800" dirty="0"/>
              <a:t> відносна. </a:t>
            </a:r>
            <a:br>
              <a:rPr lang="ru-RU" sz="1800" dirty="0"/>
            </a:br>
            <a:r>
              <a:rPr lang="uk" sz="1800" dirty="0"/>
              <a:t>(</a:t>
            </a:r>
            <a:r>
              <a:rPr lang="uk-UA" sz="1800" dirty="0"/>
              <a:t>Якщо для тебе шлях до Бога – це християнство, це дуже чудово, хай так і буде, це правильно для тебе. Але для мене «Ні», для мене – інша дорога. І ми обидва маємо рацію. Є багато шляхів до Бога.</a:t>
            </a:r>
            <a:r>
              <a:rPr lang="uk" sz="1800" dirty="0"/>
              <a:t>). </a:t>
            </a:r>
            <a:br>
              <a:rPr lang="ru-RU" sz="1800" dirty="0"/>
            </a:br>
            <a:br>
              <a:rPr lang="ru-RU" sz="1800" dirty="0"/>
            </a:br>
            <a:br>
              <a:rPr lang="ru-RU" sz="1600" dirty="0"/>
            </a:br>
            <a:endParaRPr lang="ru-RU" sz="1600" dirty="0"/>
          </a:p>
        </p:txBody>
      </p:sp>
      <p:sp>
        <p:nvSpPr>
          <p:cNvPr id="3" name="TextBox 2"/>
          <p:cNvSpPr txBox="1"/>
          <p:nvPr/>
        </p:nvSpPr>
        <p:spPr>
          <a:xfrm>
            <a:off x="107504" y="2852936"/>
            <a:ext cx="611560" cy="461665"/>
          </a:xfrm>
          <a:prstGeom prst="rect">
            <a:avLst/>
          </a:prstGeom>
          <a:noFill/>
        </p:spPr>
        <p:txBody>
          <a:bodyPr wrap="square" rtlCol="0">
            <a:spAutoFit/>
          </a:bodyPr>
          <a:lstStyle/>
          <a:p>
            <a:pPr algn="ctr"/>
            <a:r>
              <a:rPr lang="uk" sz="2400" b="1" dirty="0"/>
              <a:t>с </a:t>
            </a:r>
            <a:r>
              <a:rPr lang="uk" sz="2400" dirty="0"/>
              <a:t>.</a:t>
            </a:r>
            <a:endParaRPr lang="ru-RU" sz="2400" dirty="0"/>
          </a:p>
        </p:txBody>
      </p:sp>
    </p:spTree>
    <p:extLst>
      <p:ext uri="{BB962C8B-B14F-4D97-AF65-F5344CB8AC3E}">
        <p14:creationId xmlns:p14="http://schemas.microsoft.com/office/powerpoint/2010/main" val="32138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545021" y="3165361"/>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uk" sz="1800" b="1" i="1" u="sng" dirty="0"/>
              <a:t>Релятивізм.</a:t>
            </a:r>
            <a:endParaRPr lang="ru-RU" sz="1800" dirty="0"/>
          </a:p>
          <a:p>
            <a:pPr algn="l">
              <a:lnSpc>
                <a:spcPct val="150000"/>
              </a:lnSpc>
            </a:pPr>
            <a:r>
              <a:rPr lang="uk" sz="1800" dirty="0"/>
              <a:t>Будь-яка </a:t>
            </a:r>
            <a:r>
              <a:rPr lang="uk-UA" sz="1800" dirty="0"/>
              <a:t>правда</a:t>
            </a:r>
            <a:r>
              <a:rPr lang="uk" sz="1800" dirty="0"/>
              <a:t> відносна. </a:t>
            </a:r>
            <a:br>
              <a:rPr lang="ru-RU" sz="1800" dirty="0"/>
            </a:br>
            <a:r>
              <a:rPr lang="uk" sz="1800" dirty="0"/>
              <a:t>(</a:t>
            </a:r>
            <a:r>
              <a:rPr lang="uk-UA" sz="1800" dirty="0"/>
              <a:t>Якщо для тебе шлях до Бога – це християнство, це дуже чудово, хай так і буде, це правильно для тебе. Але для мене «Ні», для мене – інша дорога. І ми обидва маємо рацію. Є багато шляхів до Бога.</a:t>
            </a:r>
            <a:r>
              <a:rPr lang="uk" sz="1800" dirty="0"/>
              <a:t>). </a:t>
            </a:r>
            <a:br>
              <a:rPr lang="ru-RU" sz="1800" dirty="0"/>
            </a:br>
            <a:r>
              <a:rPr lang="uk" sz="1800" dirty="0"/>
              <a:t>Спростування : </a:t>
            </a:r>
            <a:r>
              <a:rPr lang="uk-UA" sz="1800" dirty="0"/>
              <a:t>Якщо будь-яка правда відносна, то й правда релятивізму також відносна. Тож, не варто його дослухатися, і є протилежні погляди – те, що правда абсолютна, довершена, цілковита.</a:t>
            </a:r>
            <a:br>
              <a:rPr lang="ru-RU" sz="1800" dirty="0"/>
            </a:br>
            <a:br>
              <a:rPr lang="ru-RU" sz="1600" dirty="0"/>
            </a:br>
            <a:endParaRPr lang="ru-RU" sz="1600" dirty="0"/>
          </a:p>
        </p:txBody>
      </p:sp>
      <p:sp>
        <p:nvSpPr>
          <p:cNvPr id="3" name="TextBox 2"/>
          <p:cNvSpPr txBox="1"/>
          <p:nvPr/>
        </p:nvSpPr>
        <p:spPr>
          <a:xfrm>
            <a:off x="107504" y="2852936"/>
            <a:ext cx="611560" cy="461665"/>
          </a:xfrm>
          <a:prstGeom prst="rect">
            <a:avLst/>
          </a:prstGeom>
          <a:noFill/>
        </p:spPr>
        <p:txBody>
          <a:bodyPr wrap="square" rtlCol="0">
            <a:spAutoFit/>
          </a:bodyPr>
          <a:lstStyle/>
          <a:p>
            <a:pPr algn="ctr"/>
            <a:r>
              <a:rPr lang="uk" sz="2400" b="1" dirty="0"/>
              <a:t>с </a:t>
            </a:r>
            <a:r>
              <a:rPr lang="uk" sz="2400" dirty="0"/>
              <a:t>.</a:t>
            </a:r>
            <a:endParaRPr lang="ru-RU" sz="2400" dirty="0"/>
          </a:p>
        </p:txBody>
      </p:sp>
    </p:spTree>
    <p:extLst>
      <p:ext uri="{BB962C8B-B14F-4D97-AF65-F5344CB8AC3E}">
        <p14:creationId xmlns:p14="http://schemas.microsoft.com/office/powerpoint/2010/main" val="1292261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7" y="-6628"/>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384710" y="3124999"/>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uk" sz="1800" b="1" i="1" u="sng" dirty="0"/>
              <a:t>Фундаменталізм</a:t>
            </a:r>
            <a:r>
              <a:rPr lang="uk" sz="1600" dirty="0"/>
              <a:t> </a:t>
            </a:r>
            <a:br>
              <a:rPr lang="ru-RU" sz="1600" dirty="0"/>
            </a:br>
            <a:r>
              <a:rPr lang="uk" sz="1600" dirty="0"/>
              <a:t>Правда існує, і вона пізнаванна. </a:t>
            </a:r>
            <a:br>
              <a:rPr lang="ru-RU" sz="1600" dirty="0"/>
            </a:br>
            <a:endParaRPr lang="ru-RU" sz="1600" dirty="0"/>
          </a:p>
          <a:p>
            <a:pPr algn="l">
              <a:lnSpc>
                <a:spcPct val="150000"/>
              </a:lnSpc>
            </a:pPr>
            <a:br>
              <a:rPr lang="ru-RU" sz="1600" dirty="0"/>
            </a:br>
            <a:endParaRPr lang="ru-RU" sz="1600" dirty="0"/>
          </a:p>
          <a:p>
            <a:pPr algn="l">
              <a:lnSpc>
                <a:spcPct val="150000"/>
              </a:lnSpc>
            </a:pPr>
            <a:endParaRPr lang="ru-RU" sz="1600" dirty="0"/>
          </a:p>
          <a:p>
            <a:pPr algn="l">
              <a:lnSpc>
                <a:spcPct val="150000"/>
              </a:lnSpc>
            </a:pPr>
            <a:endParaRPr lang="ru-RU" sz="1600" dirty="0"/>
          </a:p>
          <a:p>
            <a:pPr algn="l">
              <a:lnSpc>
                <a:spcPct val="150000"/>
              </a:lnSpc>
            </a:pPr>
            <a:endParaRPr lang="uk" sz="1600" dirty="0"/>
          </a:p>
          <a:p>
            <a:pPr algn="l">
              <a:lnSpc>
                <a:spcPct val="150000"/>
              </a:lnSpc>
            </a:pPr>
            <a:endParaRPr lang="uk" sz="1600" dirty="0"/>
          </a:p>
          <a:p>
            <a:pPr algn="l">
              <a:lnSpc>
                <a:spcPct val="150000"/>
              </a:lnSpc>
            </a:pPr>
            <a:endParaRPr lang="uk" sz="1600" dirty="0"/>
          </a:p>
          <a:p>
            <a:pPr algn="l">
              <a:lnSpc>
                <a:spcPct val="150000"/>
              </a:lnSpc>
            </a:pPr>
            <a:endParaRPr lang="uk" sz="1600" dirty="0"/>
          </a:p>
        </p:txBody>
      </p:sp>
      <p:sp>
        <p:nvSpPr>
          <p:cNvPr id="3" name="TextBox 2"/>
          <p:cNvSpPr txBox="1"/>
          <p:nvPr/>
        </p:nvSpPr>
        <p:spPr>
          <a:xfrm>
            <a:off x="-8366" y="2852936"/>
            <a:ext cx="611560" cy="400110"/>
          </a:xfrm>
          <a:prstGeom prst="rect">
            <a:avLst/>
          </a:prstGeom>
          <a:noFill/>
        </p:spPr>
        <p:txBody>
          <a:bodyPr wrap="square" rtlCol="0">
            <a:spAutoFit/>
          </a:bodyPr>
          <a:lstStyle/>
          <a:p>
            <a:pPr algn="ctr"/>
            <a:r>
              <a:rPr lang="uk" sz="2000" b="1" dirty="0"/>
              <a:t>d </a:t>
            </a:r>
            <a:r>
              <a:rPr lang="uk" sz="2000" dirty="0"/>
              <a:t>.</a:t>
            </a:r>
            <a:endParaRPr lang="ru-RU" sz="2000" dirty="0"/>
          </a:p>
        </p:txBody>
      </p:sp>
    </p:spTree>
    <p:extLst>
      <p:ext uri="{BB962C8B-B14F-4D97-AF65-F5344CB8AC3E}">
        <p14:creationId xmlns:p14="http://schemas.microsoft.com/office/powerpoint/2010/main" val="635815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7" y="-6628"/>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384710" y="3124999"/>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uk" sz="1800" b="1" i="1" u="sng" dirty="0"/>
              <a:t>Фундаменталізм</a:t>
            </a:r>
            <a:r>
              <a:rPr lang="uk" sz="1600" dirty="0"/>
              <a:t> </a:t>
            </a:r>
            <a:br>
              <a:rPr lang="ru-RU" sz="1600" dirty="0"/>
            </a:br>
            <a:r>
              <a:rPr lang="uk" sz="1600" dirty="0"/>
              <a:t>Правда існує, і вона пізнаванна. </a:t>
            </a:r>
            <a:br>
              <a:rPr lang="ru-RU" sz="1600" dirty="0"/>
            </a:br>
            <a:r>
              <a:rPr lang="uk-UA" sz="1600" dirty="0"/>
              <a:t>Ми зараховуємо себе до фундаменталістів в тому сенсі, що ми стверджуємо, що знаємо деякі речі про об’єктивний світ. Ці речі є абсолютними, правдивими, це достеменні знання.</a:t>
            </a:r>
            <a:br>
              <a:rPr lang="ru-RU" sz="1600" dirty="0"/>
            </a:br>
            <a:endParaRPr lang="ru-RU" sz="1600" dirty="0"/>
          </a:p>
          <a:p>
            <a:pPr algn="l">
              <a:lnSpc>
                <a:spcPct val="150000"/>
              </a:lnSpc>
            </a:pPr>
            <a:endParaRPr lang="ru-RU" sz="1600" dirty="0"/>
          </a:p>
          <a:p>
            <a:pPr algn="l">
              <a:lnSpc>
                <a:spcPct val="150000"/>
              </a:lnSpc>
            </a:pPr>
            <a:endParaRPr lang="ru-RU" sz="1600" dirty="0"/>
          </a:p>
          <a:p>
            <a:pPr algn="l">
              <a:lnSpc>
                <a:spcPct val="150000"/>
              </a:lnSpc>
            </a:pPr>
            <a:endParaRPr lang="uk" sz="1600" dirty="0"/>
          </a:p>
          <a:p>
            <a:pPr algn="l">
              <a:lnSpc>
                <a:spcPct val="150000"/>
              </a:lnSpc>
            </a:pPr>
            <a:endParaRPr lang="uk" sz="1600" dirty="0"/>
          </a:p>
          <a:p>
            <a:pPr algn="l">
              <a:lnSpc>
                <a:spcPct val="150000"/>
              </a:lnSpc>
            </a:pPr>
            <a:endParaRPr lang="uk" sz="1600" dirty="0"/>
          </a:p>
          <a:p>
            <a:pPr algn="l">
              <a:lnSpc>
                <a:spcPct val="150000"/>
              </a:lnSpc>
            </a:pPr>
            <a:endParaRPr lang="uk" sz="1600" dirty="0"/>
          </a:p>
        </p:txBody>
      </p:sp>
      <p:sp>
        <p:nvSpPr>
          <p:cNvPr id="3" name="TextBox 2"/>
          <p:cNvSpPr txBox="1"/>
          <p:nvPr/>
        </p:nvSpPr>
        <p:spPr>
          <a:xfrm>
            <a:off x="-8366" y="2852936"/>
            <a:ext cx="611560" cy="400110"/>
          </a:xfrm>
          <a:prstGeom prst="rect">
            <a:avLst/>
          </a:prstGeom>
          <a:noFill/>
        </p:spPr>
        <p:txBody>
          <a:bodyPr wrap="square" rtlCol="0">
            <a:spAutoFit/>
          </a:bodyPr>
          <a:lstStyle/>
          <a:p>
            <a:pPr algn="ctr"/>
            <a:r>
              <a:rPr lang="uk" sz="2000" b="1" dirty="0"/>
              <a:t>d </a:t>
            </a:r>
            <a:r>
              <a:rPr lang="uk" sz="2000" dirty="0"/>
              <a:t>.</a:t>
            </a:r>
            <a:endParaRPr lang="ru-RU" sz="2000" dirty="0"/>
          </a:p>
        </p:txBody>
      </p:sp>
    </p:spTree>
    <p:extLst>
      <p:ext uri="{BB962C8B-B14F-4D97-AF65-F5344CB8AC3E}">
        <p14:creationId xmlns:p14="http://schemas.microsoft.com/office/powerpoint/2010/main" val="1883497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7" y="-6628"/>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384710" y="3124999"/>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uk" sz="1800" b="1" i="1" u="sng" dirty="0"/>
              <a:t>Фундаменталізм</a:t>
            </a:r>
            <a:r>
              <a:rPr lang="uk" sz="1600" dirty="0"/>
              <a:t> </a:t>
            </a:r>
            <a:br>
              <a:rPr lang="ru-RU" sz="1600" dirty="0"/>
            </a:br>
            <a:r>
              <a:rPr lang="uk" sz="1600" dirty="0"/>
              <a:t>Правда існує, і вона пізнаванна. </a:t>
            </a:r>
            <a:br>
              <a:rPr lang="ru-RU" sz="1600" dirty="0"/>
            </a:br>
            <a:r>
              <a:rPr lang="uk-UA" sz="1600" dirty="0"/>
              <a:t>Ми зараховуємо себе до фундаменталістів в тому сенсі, що ми стверджуємо, що знаємо деякі речі про об’єктивний світ. Ці речі є абсолютними, правдивими, це достеменні знання.</a:t>
            </a:r>
            <a:br>
              <a:rPr lang="ru-RU" sz="1600" dirty="0"/>
            </a:br>
            <a:endParaRPr lang="ru-RU" sz="1600" dirty="0"/>
          </a:p>
          <a:p>
            <a:pPr algn="l">
              <a:lnSpc>
                <a:spcPct val="150000"/>
              </a:lnSpc>
            </a:pPr>
            <a:r>
              <a:rPr lang="uk" sz="1600" dirty="0"/>
              <a:t>Чи маємо ми сміливість заявити, що ми маємо єдину правду, і що немає іншої, крім неї?                 Як ми зможемо захистити заяву Ісуса Христа?</a:t>
            </a:r>
          </a:p>
          <a:p>
            <a:pPr algn="l">
              <a:lnSpc>
                <a:spcPct val="150000"/>
              </a:lnSpc>
            </a:pPr>
            <a:endParaRPr lang="uk" sz="1600" dirty="0"/>
          </a:p>
          <a:p>
            <a:pPr algn="l">
              <a:lnSpc>
                <a:spcPct val="150000"/>
              </a:lnSpc>
            </a:pPr>
            <a:endParaRPr lang="uk" sz="1600" dirty="0"/>
          </a:p>
          <a:p>
            <a:pPr algn="l">
              <a:lnSpc>
                <a:spcPct val="150000"/>
              </a:lnSpc>
            </a:pPr>
            <a:endParaRPr lang="uk" sz="1600" dirty="0"/>
          </a:p>
          <a:p>
            <a:pPr algn="l">
              <a:lnSpc>
                <a:spcPct val="150000"/>
              </a:lnSpc>
            </a:pPr>
            <a:endParaRPr lang="uk" sz="1600" dirty="0"/>
          </a:p>
        </p:txBody>
      </p:sp>
      <p:sp>
        <p:nvSpPr>
          <p:cNvPr id="3" name="TextBox 2"/>
          <p:cNvSpPr txBox="1"/>
          <p:nvPr/>
        </p:nvSpPr>
        <p:spPr>
          <a:xfrm>
            <a:off x="-8366" y="2852936"/>
            <a:ext cx="611560" cy="400110"/>
          </a:xfrm>
          <a:prstGeom prst="rect">
            <a:avLst/>
          </a:prstGeom>
          <a:noFill/>
        </p:spPr>
        <p:txBody>
          <a:bodyPr wrap="square" rtlCol="0">
            <a:spAutoFit/>
          </a:bodyPr>
          <a:lstStyle/>
          <a:p>
            <a:pPr algn="ctr"/>
            <a:r>
              <a:rPr lang="uk" sz="2000" b="1" dirty="0"/>
              <a:t>d </a:t>
            </a:r>
            <a:r>
              <a:rPr lang="uk" sz="2000" dirty="0"/>
              <a:t>.</a:t>
            </a:r>
            <a:endParaRPr lang="ru-RU" sz="2000" dirty="0"/>
          </a:p>
        </p:txBody>
      </p:sp>
    </p:spTree>
    <p:extLst>
      <p:ext uri="{BB962C8B-B14F-4D97-AF65-F5344CB8AC3E}">
        <p14:creationId xmlns:p14="http://schemas.microsoft.com/office/powerpoint/2010/main" val="3480374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5636"/>
            <a:ext cx="9144000" cy="6858000"/>
          </a:xfrm>
          <a:prstGeom prst="rect">
            <a:avLst/>
          </a:prstGeom>
        </p:spPr>
      </p:pic>
      <p:sp>
        <p:nvSpPr>
          <p:cNvPr id="2" name="Заголовок 1"/>
          <p:cNvSpPr>
            <a:spLocks noGrp="1"/>
          </p:cNvSpPr>
          <p:nvPr>
            <p:ph type="ctrTitle"/>
          </p:nvPr>
        </p:nvSpPr>
        <p:spPr>
          <a:xfrm>
            <a:off x="107504" y="2276872"/>
            <a:ext cx="9577064" cy="4248472"/>
          </a:xfrm>
        </p:spPr>
        <p:txBody>
          <a:bodyPr>
            <a:noAutofit/>
          </a:bodyPr>
          <a:lstStyle/>
          <a:p>
            <a:pPr algn="l"/>
            <a:r>
              <a:rPr lang="uk" sz="3600" dirty="0"/>
              <a:t>2. Чи існує абсолютна правда ?</a:t>
            </a:r>
            <a:br>
              <a:rPr lang="ru-RU" sz="3600" dirty="0"/>
            </a:br>
            <a:br>
              <a:rPr lang="ru-RU" sz="3600" dirty="0"/>
            </a:br>
            <a:r>
              <a:rPr lang="uk" sz="3600" dirty="0"/>
              <a:t>    Чи існує така річ як правда взагалі ?</a:t>
            </a:r>
            <a:br>
              <a:rPr lang="ru-RU" sz="3600" dirty="0"/>
            </a:br>
            <a:r>
              <a:rPr lang="uk" sz="3600" dirty="0"/>
              <a:t>             </a:t>
            </a:r>
            <a:br>
              <a:rPr lang="en-US" sz="3600" dirty="0"/>
            </a:br>
            <a:r>
              <a:rPr lang="uk" sz="3600" dirty="0"/>
              <a:t>      </a:t>
            </a:r>
            <a:br>
              <a:rPr lang="en-US"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Tree>
    <p:extLst>
      <p:ext uri="{BB962C8B-B14F-4D97-AF65-F5344CB8AC3E}">
        <p14:creationId xmlns:p14="http://schemas.microsoft.com/office/powerpoint/2010/main" val="15162441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384710" y="3124999"/>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r>
              <a:rPr lang="uk" sz="1800" b="1" i="1" u="sng" dirty="0"/>
              <a:t>Фундаменталізм</a:t>
            </a:r>
            <a:r>
              <a:rPr lang="uk" sz="1600" dirty="0"/>
              <a:t> </a:t>
            </a:r>
            <a:br>
              <a:rPr lang="ru-RU" sz="1600" dirty="0"/>
            </a:br>
            <a:r>
              <a:rPr lang="uk" sz="1600" dirty="0"/>
              <a:t>Правда існує, і вона пізнаванна. </a:t>
            </a:r>
            <a:br>
              <a:rPr lang="ru-RU" sz="1600" dirty="0"/>
            </a:br>
            <a:r>
              <a:rPr lang="uk-UA" sz="1600" dirty="0"/>
              <a:t>Ми зараховуємо себе до фундаменталістів в тому сенсі, що ми стверджуємо, що знаємо деякі речі про об’єктивний світ. Ці речі є абсолютними, правдивими, це достеменні знання.</a:t>
            </a:r>
            <a:br>
              <a:rPr lang="ru-RU" sz="1600" dirty="0"/>
            </a:br>
            <a:endParaRPr lang="ru-RU" sz="1600" dirty="0"/>
          </a:p>
          <a:p>
            <a:pPr algn="l">
              <a:lnSpc>
                <a:spcPct val="150000"/>
              </a:lnSpc>
            </a:pPr>
            <a:r>
              <a:rPr lang="uk" sz="1600" dirty="0"/>
              <a:t>Чи маємо ми сміливість заявити, що ми маємо єдину правду, і що немає іншої, крім неї?                 Як ми зможемо захистити заяву Ісуса Христа?</a:t>
            </a:r>
          </a:p>
          <a:p>
            <a:pPr algn="l">
              <a:lnSpc>
                <a:spcPct val="150000"/>
              </a:lnSpc>
            </a:pPr>
            <a:br>
              <a:rPr lang="ru-RU" sz="1600" dirty="0"/>
            </a:br>
            <a:r>
              <a:rPr lang="uk-UA" sz="1600" dirty="0"/>
              <a:t>Від Івана 14:6-7 – «</a:t>
            </a:r>
            <a:r>
              <a:rPr lang="ru-RU" sz="1600" dirty="0"/>
              <a:t>Я дорога, і правда, і </a:t>
            </a:r>
            <a:r>
              <a:rPr lang="ru-RU" sz="1600" dirty="0" err="1"/>
              <a:t>життя</a:t>
            </a:r>
            <a:r>
              <a:rPr lang="ru-RU" sz="1600" dirty="0"/>
              <a:t>. До </a:t>
            </a:r>
            <a:r>
              <a:rPr lang="ru-RU" sz="1600" dirty="0" err="1"/>
              <a:t>Отця</a:t>
            </a:r>
            <a:r>
              <a:rPr lang="ru-RU" sz="1600" dirty="0"/>
              <a:t> не приходить </a:t>
            </a:r>
            <a:r>
              <a:rPr lang="ru-RU" sz="1600" dirty="0" err="1"/>
              <a:t>ніхто</a:t>
            </a:r>
            <a:r>
              <a:rPr lang="ru-RU" sz="1600" dirty="0"/>
              <a:t>, </a:t>
            </a:r>
            <a:r>
              <a:rPr lang="ru-RU" sz="1600" dirty="0" err="1"/>
              <a:t>якщо</a:t>
            </a:r>
            <a:r>
              <a:rPr lang="ru-RU" sz="1600" dirty="0"/>
              <a:t> не через Мене. Коли б то </a:t>
            </a:r>
            <a:r>
              <a:rPr lang="ru-RU" sz="1600" dirty="0" err="1"/>
              <a:t>були</a:t>
            </a:r>
            <a:r>
              <a:rPr lang="ru-RU" sz="1600" dirty="0"/>
              <a:t> </a:t>
            </a:r>
            <a:r>
              <a:rPr lang="ru-RU" sz="1600" dirty="0" err="1"/>
              <a:t>ви</a:t>
            </a:r>
            <a:r>
              <a:rPr lang="ru-RU" sz="1600" dirty="0"/>
              <a:t> </a:t>
            </a:r>
            <a:r>
              <a:rPr lang="ru-RU" sz="1600" dirty="0" err="1"/>
              <a:t>пізнали</a:t>
            </a:r>
            <a:r>
              <a:rPr lang="ru-RU" sz="1600" dirty="0"/>
              <a:t> Мене, </a:t>
            </a:r>
            <a:r>
              <a:rPr lang="ru-RU" sz="1600" dirty="0" err="1"/>
              <a:t>ви</a:t>
            </a:r>
            <a:r>
              <a:rPr lang="ru-RU" sz="1600" dirty="0"/>
              <a:t> </a:t>
            </a:r>
            <a:r>
              <a:rPr lang="ru-RU" sz="1600" dirty="0" err="1"/>
              <a:t>пізнали</a:t>
            </a:r>
            <a:r>
              <a:rPr lang="ru-RU" sz="1600" dirty="0"/>
              <a:t> </a:t>
            </a:r>
            <a:r>
              <a:rPr lang="ru-RU" sz="1600" dirty="0" err="1"/>
              <a:t>були</a:t>
            </a:r>
            <a:r>
              <a:rPr lang="ru-RU" sz="1600" dirty="0"/>
              <a:t> б і </a:t>
            </a:r>
            <a:r>
              <a:rPr lang="ru-RU" sz="1600" dirty="0" err="1"/>
              <a:t>Мого</a:t>
            </a:r>
            <a:r>
              <a:rPr lang="ru-RU" sz="1600" dirty="0"/>
              <a:t> </a:t>
            </a:r>
            <a:r>
              <a:rPr lang="ru-RU" sz="1600" dirty="0" err="1"/>
              <a:t>Отця</a:t>
            </a:r>
            <a:r>
              <a:rPr lang="ru-RU" sz="1600" dirty="0"/>
              <a:t>. </a:t>
            </a:r>
            <a:r>
              <a:rPr lang="ru-RU" sz="1600" dirty="0" err="1"/>
              <a:t>Відтепер</a:t>
            </a:r>
            <a:r>
              <a:rPr lang="ru-RU" sz="1600" dirty="0"/>
              <a:t> </a:t>
            </a:r>
            <a:r>
              <a:rPr lang="ru-RU" sz="1600" dirty="0" err="1"/>
              <a:t>Його</a:t>
            </a:r>
            <a:r>
              <a:rPr lang="ru-RU" sz="1600" dirty="0"/>
              <a:t> </a:t>
            </a:r>
            <a:r>
              <a:rPr lang="ru-RU" sz="1600" dirty="0" err="1"/>
              <a:t>знаєте</a:t>
            </a:r>
            <a:r>
              <a:rPr lang="ru-RU" sz="1600" dirty="0"/>
              <a:t> </a:t>
            </a:r>
            <a:r>
              <a:rPr lang="ru-RU" sz="1600" dirty="0" err="1"/>
              <a:t>ви</a:t>
            </a:r>
            <a:r>
              <a:rPr lang="ru-RU" sz="1600" dirty="0"/>
              <a:t>, і </a:t>
            </a:r>
            <a:r>
              <a:rPr lang="ru-RU" sz="1600" dirty="0" err="1"/>
              <a:t>Його</a:t>
            </a:r>
            <a:r>
              <a:rPr lang="ru-RU" sz="1600" dirty="0"/>
              <a:t> </a:t>
            </a:r>
            <a:r>
              <a:rPr lang="ru-RU" sz="1600" dirty="0" err="1"/>
              <a:t>бачили</a:t>
            </a:r>
            <a:r>
              <a:rPr lang="ru-RU" sz="1600" dirty="0"/>
              <a:t>.</a:t>
            </a:r>
            <a:r>
              <a:rPr lang="uk-UA" sz="1600" dirty="0"/>
              <a:t>»</a:t>
            </a:r>
            <a:endParaRPr lang="ru-RU" sz="1600" dirty="0"/>
          </a:p>
        </p:txBody>
      </p:sp>
      <p:sp>
        <p:nvSpPr>
          <p:cNvPr id="3" name="TextBox 2"/>
          <p:cNvSpPr txBox="1"/>
          <p:nvPr/>
        </p:nvSpPr>
        <p:spPr>
          <a:xfrm>
            <a:off x="-8366" y="2852936"/>
            <a:ext cx="611560" cy="400110"/>
          </a:xfrm>
          <a:prstGeom prst="rect">
            <a:avLst/>
          </a:prstGeom>
          <a:noFill/>
        </p:spPr>
        <p:txBody>
          <a:bodyPr wrap="square" rtlCol="0">
            <a:spAutoFit/>
          </a:bodyPr>
          <a:lstStyle/>
          <a:p>
            <a:pPr algn="ctr"/>
            <a:r>
              <a:rPr lang="uk" sz="2000" b="1" dirty="0"/>
              <a:t>d </a:t>
            </a:r>
            <a:r>
              <a:rPr lang="uk" sz="2000" dirty="0"/>
              <a:t>.</a:t>
            </a:r>
            <a:endParaRPr lang="ru-RU" sz="2000" dirty="0"/>
          </a:p>
        </p:txBody>
      </p:sp>
    </p:spTree>
    <p:extLst>
      <p:ext uri="{BB962C8B-B14F-4D97-AF65-F5344CB8AC3E}">
        <p14:creationId xmlns:p14="http://schemas.microsoft.com/office/powerpoint/2010/main" val="2733879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68" y="0"/>
            <a:ext cx="9211342" cy="6871255"/>
          </a:xfrm>
          <a:prstGeom prst="rect">
            <a:avLst/>
          </a:prstGeom>
        </p:spPr>
      </p:pic>
      <p:sp>
        <p:nvSpPr>
          <p:cNvPr id="2" name="Заголовок 1"/>
          <p:cNvSpPr>
            <a:spLocks noGrp="1"/>
          </p:cNvSpPr>
          <p:nvPr>
            <p:ph type="ctrTitle"/>
          </p:nvPr>
        </p:nvSpPr>
        <p:spPr>
          <a:xfrm>
            <a:off x="179512" y="1916442"/>
            <a:ext cx="8568952" cy="4248862"/>
          </a:xfrm>
        </p:spPr>
        <p:txBody>
          <a:bodyPr>
            <a:noAutofit/>
          </a:bodyPr>
          <a:lstStyle/>
          <a:p>
            <a:pPr marL="457200" indent="-457200" algn="l">
              <a:buFont typeface="+mj-lt"/>
              <a:buAutoNum type="arabicPeriod"/>
            </a:pPr>
            <a:r>
              <a:rPr lang="uk" sz="2400" b="1" i="1" dirty="0"/>
              <a:t>Логічне пізнання </a:t>
            </a:r>
            <a:r>
              <a:rPr lang="uk" sz="2400" dirty="0"/>
              <a:t>– міркування, уміння виводити інші нові твердження </a:t>
            </a:r>
            <a:r>
              <a:rPr lang="uk-UA" sz="2400" dirty="0"/>
              <a:t>на фундаменті перших</a:t>
            </a:r>
            <a:r>
              <a:rPr lang="uk" sz="2400" dirty="0"/>
              <a:t>.</a:t>
            </a:r>
            <a:br>
              <a:rPr lang="ru-RU" sz="2400" dirty="0"/>
            </a:br>
            <a:r>
              <a:rPr lang="uk" sz="2400" dirty="0"/>
              <a:t> </a:t>
            </a:r>
            <a:br>
              <a:rPr lang="ru-RU" sz="2400" dirty="0"/>
            </a:br>
            <a:r>
              <a:rPr lang="uk-UA" sz="2400" dirty="0"/>
              <a:t>Від Івана 9:30 «То ж воно й дивно, що не знаєте ви, звідки Він, а Він мені очі відкрив! Та ми знаємо, що грішників Бог не послухає; хто ж </a:t>
            </a:r>
            <a:r>
              <a:rPr lang="uk-UA" sz="2400" dirty="0" err="1"/>
              <a:t>богобійний</a:t>
            </a:r>
            <a:r>
              <a:rPr lang="uk-UA" sz="2400" dirty="0"/>
              <a:t>, і виконує волю </a:t>
            </a:r>
            <a:r>
              <a:rPr lang="ru-RU" sz="2400" dirty="0" err="1"/>
              <a:t>Його</a:t>
            </a:r>
            <a:r>
              <a:rPr lang="ru-RU" sz="2400" dirty="0"/>
              <a:t>, того </a:t>
            </a:r>
            <a:r>
              <a:rPr lang="ru-RU" sz="2400" dirty="0" err="1"/>
              <a:t>слухає</a:t>
            </a:r>
            <a:r>
              <a:rPr lang="ru-RU" sz="2400" dirty="0"/>
              <a:t> </a:t>
            </a:r>
            <a:r>
              <a:rPr lang="ru-RU" sz="2400" dirty="0" err="1"/>
              <a:t>Він</a:t>
            </a:r>
            <a:r>
              <a:rPr lang="ru-RU" sz="2400" dirty="0"/>
              <a:t>. </a:t>
            </a:r>
            <a:r>
              <a:rPr lang="ru-RU" sz="2400" dirty="0" err="1"/>
              <a:t>Відвіку</a:t>
            </a:r>
            <a:r>
              <a:rPr lang="ru-RU" sz="2400" dirty="0"/>
              <a:t> не </a:t>
            </a:r>
            <a:r>
              <a:rPr lang="ru-RU" sz="2400" dirty="0" err="1"/>
              <a:t>чувано</a:t>
            </a:r>
            <a:r>
              <a:rPr lang="ru-RU" sz="2400" dirty="0"/>
              <a:t>, </a:t>
            </a:r>
            <a:r>
              <a:rPr lang="ru-RU" sz="2400" dirty="0" err="1"/>
              <a:t>щоб</a:t>
            </a:r>
            <a:r>
              <a:rPr lang="ru-RU" sz="2400" dirty="0"/>
              <a:t> </a:t>
            </a:r>
            <a:r>
              <a:rPr lang="ru-RU" sz="2400" dirty="0" err="1"/>
              <a:t>хто</a:t>
            </a:r>
            <a:r>
              <a:rPr lang="ru-RU" sz="2400" dirty="0"/>
              <a:t> </a:t>
            </a:r>
            <a:r>
              <a:rPr lang="ru-RU" sz="2400" dirty="0" err="1"/>
              <a:t>очі</a:t>
            </a:r>
            <a:r>
              <a:rPr lang="ru-RU" sz="2400" dirty="0"/>
              <a:t> </a:t>
            </a:r>
            <a:r>
              <a:rPr lang="ru-RU" sz="2400" dirty="0" err="1"/>
              <a:t>відкрив</a:t>
            </a:r>
            <a:r>
              <a:rPr lang="ru-RU" sz="2400" dirty="0"/>
              <a:t> </a:t>
            </a:r>
            <a:r>
              <a:rPr lang="ru-RU" sz="2400" dirty="0" err="1"/>
              <a:t>був</a:t>
            </a:r>
            <a:r>
              <a:rPr lang="ru-RU" sz="2400" dirty="0"/>
              <a:t> </a:t>
            </a:r>
            <a:r>
              <a:rPr lang="ru-RU" sz="2400" dirty="0" err="1"/>
              <a:t>сліпому</a:t>
            </a:r>
            <a:r>
              <a:rPr lang="ru-RU" sz="2400" dirty="0"/>
              <a:t> з </a:t>
            </a:r>
            <a:r>
              <a:rPr lang="ru-RU" sz="2400" dirty="0" err="1"/>
              <a:t>народження</a:t>
            </a:r>
            <a:r>
              <a:rPr lang="ru-RU" sz="2400" dirty="0"/>
              <a:t>. Коли б не </a:t>
            </a:r>
            <a:r>
              <a:rPr lang="ru-RU" sz="2400" dirty="0" err="1"/>
              <a:t>від</a:t>
            </a:r>
            <a:r>
              <a:rPr lang="ru-RU" sz="2400" dirty="0"/>
              <a:t> Бога </a:t>
            </a:r>
            <a:r>
              <a:rPr lang="ru-RU" sz="2400" dirty="0" err="1"/>
              <a:t>був</a:t>
            </a:r>
            <a:r>
              <a:rPr lang="ru-RU" sz="2400" dirty="0"/>
              <a:t> </a:t>
            </a:r>
            <a:r>
              <a:rPr lang="ru-RU" sz="2400" dirty="0" err="1"/>
              <a:t>Цей</a:t>
            </a:r>
            <a:r>
              <a:rPr lang="ru-RU" sz="2400" dirty="0"/>
              <a:t>, </a:t>
            </a:r>
            <a:r>
              <a:rPr lang="ru-RU" sz="2400" dirty="0" err="1"/>
              <a:t>Він</a:t>
            </a:r>
            <a:r>
              <a:rPr lang="ru-RU" sz="2400" dirty="0"/>
              <a:t> </a:t>
            </a:r>
            <a:r>
              <a:rPr lang="ru-RU" sz="2400" dirty="0" err="1"/>
              <a:t>нічого</a:t>
            </a:r>
            <a:r>
              <a:rPr lang="ru-RU" sz="2400" dirty="0"/>
              <a:t> не </a:t>
            </a:r>
            <a:r>
              <a:rPr lang="ru-RU" sz="2400" dirty="0" err="1"/>
              <a:t>міг</a:t>
            </a:r>
            <a:r>
              <a:rPr lang="ru-RU" sz="2400" dirty="0"/>
              <a:t> би </a:t>
            </a:r>
            <a:r>
              <a:rPr lang="ru-RU" sz="2400" dirty="0" err="1"/>
              <a:t>чинити</a:t>
            </a:r>
            <a:r>
              <a:rPr lang="ru-RU" sz="2400" dirty="0"/>
              <a:t>.</a:t>
            </a:r>
            <a:r>
              <a:rPr lang="uk-UA" sz="2400" dirty="0"/>
              <a:t>»</a:t>
            </a:r>
            <a:endParaRPr lang="uk" sz="2400" dirty="0"/>
          </a:p>
        </p:txBody>
      </p:sp>
      <p:sp>
        <p:nvSpPr>
          <p:cNvPr id="6" name="TextBox 5"/>
          <p:cNvSpPr txBox="1"/>
          <p:nvPr/>
        </p:nvSpPr>
        <p:spPr>
          <a:xfrm>
            <a:off x="-29467" y="404664"/>
            <a:ext cx="9143999" cy="830997"/>
          </a:xfrm>
          <a:prstGeom prst="rect">
            <a:avLst/>
          </a:prstGeom>
          <a:noFill/>
        </p:spPr>
        <p:txBody>
          <a:bodyPr wrap="square" rtlCol="0">
            <a:spAutoFit/>
          </a:bodyPr>
          <a:lstStyle/>
          <a:p>
            <a:pPr algn="ctr"/>
            <a:r>
              <a:rPr lang="uk" sz="4800" dirty="0"/>
              <a:t>Три методи пізнання:</a:t>
            </a:r>
            <a:endParaRPr lang="ru-RU" sz="4800" dirty="0">
              <a:latin typeface="+mj-lt"/>
            </a:endParaRPr>
          </a:p>
        </p:txBody>
      </p:sp>
      <p:sp>
        <p:nvSpPr>
          <p:cNvPr id="7" name="Заголовок 1"/>
          <p:cNvSpPr txBox="1">
            <a:spLocks/>
          </p:cNvSpPr>
          <p:nvPr/>
        </p:nvSpPr>
        <p:spPr>
          <a:xfrm>
            <a:off x="396898" y="3422370"/>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br>
              <a:rPr lang="ru-RU" sz="1600" dirty="0"/>
            </a:br>
            <a:endParaRPr lang="ru-RU" sz="1600" dirty="0"/>
          </a:p>
        </p:txBody>
      </p:sp>
    </p:spTree>
    <p:extLst>
      <p:ext uri="{BB962C8B-B14F-4D97-AF65-F5344CB8AC3E}">
        <p14:creationId xmlns:p14="http://schemas.microsoft.com/office/powerpoint/2010/main" val="3463998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68" y="0"/>
            <a:ext cx="9211342" cy="6871255"/>
          </a:xfrm>
          <a:prstGeom prst="rect">
            <a:avLst/>
          </a:prstGeom>
        </p:spPr>
      </p:pic>
      <p:sp>
        <p:nvSpPr>
          <p:cNvPr id="2" name="Заголовок 1"/>
          <p:cNvSpPr>
            <a:spLocks noGrp="1"/>
          </p:cNvSpPr>
          <p:nvPr>
            <p:ph type="ctrTitle"/>
          </p:nvPr>
        </p:nvSpPr>
        <p:spPr>
          <a:xfrm>
            <a:off x="258056" y="1484784"/>
            <a:ext cx="8568952" cy="4752528"/>
          </a:xfrm>
        </p:spPr>
        <p:txBody>
          <a:bodyPr>
            <a:noAutofit/>
          </a:bodyPr>
          <a:lstStyle/>
          <a:p>
            <a:pPr algn="l"/>
            <a:r>
              <a:rPr lang="uk" sz="2400" b="1" i="1" dirty="0"/>
              <a:t>2. Емпіричне пізнання </a:t>
            </a:r>
            <a:r>
              <a:rPr lang="uk" sz="2400" dirty="0"/>
              <a:t>- </a:t>
            </a:r>
            <a:r>
              <a:rPr lang="uk-UA" sz="2400" dirty="0"/>
              <a:t>знання, що отримані через органи відчуття: зір, слух, дотик, нюх, смак, температура тощо. </a:t>
            </a:r>
            <a:br>
              <a:rPr lang="ru-RU" sz="2400" dirty="0"/>
            </a:br>
            <a:r>
              <a:rPr lang="uk" sz="2400" dirty="0"/>
              <a:t> </a:t>
            </a:r>
            <a:br>
              <a:rPr lang="ru-RU" sz="2400" dirty="0"/>
            </a:br>
            <a:r>
              <a:rPr lang="uk-UA" sz="2400" dirty="0"/>
              <a:t>1-е до </a:t>
            </a:r>
            <a:r>
              <a:rPr lang="uk-UA" sz="2400" dirty="0" err="1"/>
              <a:t>Коринтян</a:t>
            </a:r>
            <a:r>
              <a:rPr lang="uk-UA" sz="2400" dirty="0"/>
              <a:t> 15:5-6 «і що з'явився Він </a:t>
            </a:r>
            <a:r>
              <a:rPr lang="uk-UA" sz="2400" dirty="0" err="1"/>
              <a:t>Кифі</a:t>
            </a:r>
            <a:r>
              <a:rPr lang="uk-UA" sz="2400" dirty="0"/>
              <a:t>, потім Дванадцятьом. А потім з'явився нараз більше як п'ятистам </a:t>
            </a:r>
            <a:r>
              <a:rPr lang="uk-UA" sz="2400" dirty="0" err="1"/>
              <a:t>браттям</a:t>
            </a:r>
            <a:r>
              <a:rPr lang="uk-UA" sz="2400" dirty="0"/>
              <a:t>, що більшість із них живе й досі, а дехто й спочили.»</a:t>
            </a:r>
            <a:br>
              <a:rPr lang="ru-RU" sz="2400" dirty="0"/>
            </a:br>
            <a:endParaRPr lang="ru-RU" sz="2400" dirty="0"/>
          </a:p>
        </p:txBody>
      </p:sp>
      <p:sp>
        <p:nvSpPr>
          <p:cNvPr id="6" name="TextBox 5"/>
          <p:cNvSpPr txBox="1"/>
          <p:nvPr/>
        </p:nvSpPr>
        <p:spPr>
          <a:xfrm>
            <a:off x="-29467" y="404664"/>
            <a:ext cx="9143999" cy="830997"/>
          </a:xfrm>
          <a:prstGeom prst="rect">
            <a:avLst/>
          </a:prstGeom>
          <a:noFill/>
        </p:spPr>
        <p:txBody>
          <a:bodyPr wrap="square" rtlCol="0">
            <a:spAutoFit/>
          </a:bodyPr>
          <a:lstStyle/>
          <a:p>
            <a:pPr algn="ctr"/>
            <a:r>
              <a:rPr lang="uk" sz="4800" dirty="0"/>
              <a:t>Три методи пізнання:</a:t>
            </a:r>
            <a:endParaRPr lang="ru-RU" sz="4800" dirty="0">
              <a:latin typeface="+mj-lt"/>
            </a:endParaRPr>
          </a:p>
        </p:txBody>
      </p:sp>
      <p:sp>
        <p:nvSpPr>
          <p:cNvPr id="7" name="Заголовок 1"/>
          <p:cNvSpPr txBox="1">
            <a:spLocks/>
          </p:cNvSpPr>
          <p:nvPr/>
        </p:nvSpPr>
        <p:spPr>
          <a:xfrm>
            <a:off x="396898" y="3422370"/>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br>
              <a:rPr lang="ru-RU" sz="1600" dirty="0"/>
            </a:br>
            <a:endParaRPr lang="ru-RU" sz="1600" dirty="0"/>
          </a:p>
        </p:txBody>
      </p:sp>
    </p:spTree>
    <p:extLst>
      <p:ext uri="{BB962C8B-B14F-4D97-AF65-F5344CB8AC3E}">
        <p14:creationId xmlns:p14="http://schemas.microsoft.com/office/powerpoint/2010/main" val="22722802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68" y="0"/>
            <a:ext cx="9211342" cy="6871255"/>
          </a:xfrm>
          <a:prstGeom prst="rect">
            <a:avLst/>
          </a:prstGeom>
        </p:spPr>
      </p:pic>
      <p:sp>
        <p:nvSpPr>
          <p:cNvPr id="2" name="Заголовок 1"/>
          <p:cNvSpPr>
            <a:spLocks noGrp="1"/>
          </p:cNvSpPr>
          <p:nvPr>
            <p:ph type="ctrTitle"/>
          </p:nvPr>
        </p:nvSpPr>
        <p:spPr>
          <a:xfrm>
            <a:off x="179512" y="1772817"/>
            <a:ext cx="8568952" cy="4752528"/>
          </a:xfrm>
        </p:spPr>
        <p:txBody>
          <a:bodyPr>
            <a:noAutofit/>
          </a:bodyPr>
          <a:lstStyle/>
          <a:p>
            <a:pPr lvl="0" algn="l"/>
            <a:r>
              <a:rPr lang="uk" sz="2400" b="1" i="1" dirty="0"/>
              <a:t>3. О</a:t>
            </a:r>
            <a:r>
              <a:rPr lang="uk-UA" sz="2400" b="1" i="1" dirty="0" err="1"/>
              <a:t>б’явлення</a:t>
            </a:r>
            <a:r>
              <a:rPr lang="uk" sz="2400" b="1" i="1" dirty="0"/>
              <a:t> (інтуїтивне пізнання) </a:t>
            </a:r>
            <a:r>
              <a:rPr lang="uk" sz="2400" dirty="0"/>
              <a:t>- </a:t>
            </a:r>
            <a:r>
              <a:rPr lang="uk-UA" sz="2400" dirty="0"/>
              <a:t>пряме знання, яке ми отримуємо навпростець, коли отримувач пасивний по суті, коли ви не задумувались над цим. </a:t>
            </a:r>
            <a:br>
              <a:rPr lang="ru-RU" sz="2400" dirty="0"/>
            </a:br>
            <a:r>
              <a:rPr lang="uk" sz="2400" dirty="0"/>
              <a:t> </a:t>
            </a:r>
            <a:br>
              <a:rPr lang="ru-RU" sz="2400" dirty="0"/>
            </a:br>
            <a:r>
              <a:rPr lang="ru-RU" sz="2400" dirty="0"/>
              <a:t>Рим.2:15 «</a:t>
            </a:r>
            <a:r>
              <a:rPr lang="ru-RU" sz="2400" dirty="0" err="1"/>
              <a:t>що</a:t>
            </a:r>
            <a:r>
              <a:rPr lang="ru-RU" sz="2400" dirty="0"/>
              <a:t> </a:t>
            </a:r>
            <a:r>
              <a:rPr lang="ru-RU" sz="2400" dirty="0" err="1"/>
              <a:t>виявляють</a:t>
            </a:r>
            <a:r>
              <a:rPr lang="ru-RU" sz="2400" dirty="0"/>
              <a:t> </a:t>
            </a:r>
            <a:r>
              <a:rPr lang="ru-RU" sz="2400" dirty="0" err="1"/>
              <a:t>діло</a:t>
            </a:r>
            <a:r>
              <a:rPr lang="ru-RU" sz="2400" dirty="0"/>
              <a:t> Закону, </a:t>
            </a:r>
            <a:r>
              <a:rPr lang="ru-RU" sz="2400" dirty="0" err="1"/>
              <a:t>написане</a:t>
            </a:r>
            <a:r>
              <a:rPr lang="ru-RU" sz="2400" dirty="0"/>
              <a:t> в </a:t>
            </a:r>
            <a:r>
              <a:rPr lang="ru-RU" sz="2400" dirty="0" err="1"/>
              <a:t>серцях</a:t>
            </a:r>
            <a:r>
              <a:rPr lang="ru-RU" sz="2400" dirty="0"/>
              <a:t> </a:t>
            </a:r>
            <a:r>
              <a:rPr lang="ru-RU" sz="2400" dirty="0" err="1"/>
              <a:t>своїх</a:t>
            </a:r>
            <a:r>
              <a:rPr lang="ru-RU" sz="2400" dirty="0"/>
              <a:t>, як </a:t>
            </a:r>
            <a:r>
              <a:rPr lang="ru-RU" sz="2400" dirty="0" err="1"/>
              <a:t>свідчить</a:t>
            </a:r>
            <a:r>
              <a:rPr lang="ru-RU" sz="2400" dirty="0"/>
              <a:t> </a:t>
            </a:r>
            <a:r>
              <a:rPr lang="ru-RU" sz="2400" dirty="0" err="1"/>
              <a:t>їм</a:t>
            </a:r>
            <a:r>
              <a:rPr lang="ru-RU" sz="2400" dirty="0"/>
              <a:t> </a:t>
            </a:r>
            <a:r>
              <a:rPr lang="ru-RU" sz="2400" dirty="0" err="1"/>
              <a:t>сумління</a:t>
            </a:r>
            <a:r>
              <a:rPr lang="ru-RU" sz="2400" dirty="0"/>
              <a:t> та </a:t>
            </a:r>
            <a:r>
              <a:rPr lang="ru-RU" sz="2400" dirty="0" err="1"/>
              <a:t>їхні</a:t>
            </a:r>
            <a:r>
              <a:rPr lang="ru-RU" sz="2400" dirty="0"/>
              <a:t> думки, </a:t>
            </a:r>
            <a:r>
              <a:rPr lang="ru-RU" sz="2400" dirty="0" err="1"/>
              <a:t>що</a:t>
            </a:r>
            <a:r>
              <a:rPr lang="ru-RU" sz="2400" dirty="0"/>
              <a:t> то </a:t>
            </a:r>
            <a:r>
              <a:rPr lang="ru-RU" sz="2400" dirty="0" err="1"/>
              <a:t>осуджують</a:t>
            </a:r>
            <a:r>
              <a:rPr lang="ru-RU" sz="2400" dirty="0"/>
              <a:t>, то </a:t>
            </a:r>
            <a:r>
              <a:rPr lang="ru-RU" sz="2400" dirty="0" err="1"/>
              <a:t>виправдують</a:t>
            </a:r>
            <a:r>
              <a:rPr lang="ru-RU" sz="2400" dirty="0"/>
              <a:t> одна одну,»</a:t>
            </a:r>
            <a:br>
              <a:rPr lang="ru-RU" sz="2400" dirty="0"/>
            </a:br>
            <a:br>
              <a:rPr lang="ru-RU" sz="2400" dirty="0"/>
            </a:br>
            <a:endParaRPr lang="ru-RU" sz="2400" dirty="0"/>
          </a:p>
        </p:txBody>
      </p:sp>
      <p:sp>
        <p:nvSpPr>
          <p:cNvPr id="6" name="TextBox 5"/>
          <p:cNvSpPr txBox="1"/>
          <p:nvPr/>
        </p:nvSpPr>
        <p:spPr>
          <a:xfrm>
            <a:off x="-29467" y="404664"/>
            <a:ext cx="9143999" cy="830997"/>
          </a:xfrm>
          <a:prstGeom prst="rect">
            <a:avLst/>
          </a:prstGeom>
          <a:noFill/>
        </p:spPr>
        <p:txBody>
          <a:bodyPr wrap="square" rtlCol="0">
            <a:spAutoFit/>
          </a:bodyPr>
          <a:lstStyle/>
          <a:p>
            <a:pPr algn="ctr"/>
            <a:r>
              <a:rPr lang="uk" sz="4800" dirty="0"/>
              <a:t>Три методи пізнання:</a:t>
            </a:r>
            <a:endParaRPr lang="ru-RU" sz="4800" dirty="0">
              <a:latin typeface="+mj-lt"/>
            </a:endParaRPr>
          </a:p>
        </p:txBody>
      </p:sp>
      <p:sp>
        <p:nvSpPr>
          <p:cNvPr id="7" name="Заголовок 1"/>
          <p:cNvSpPr txBox="1">
            <a:spLocks/>
          </p:cNvSpPr>
          <p:nvPr/>
        </p:nvSpPr>
        <p:spPr>
          <a:xfrm>
            <a:off x="396898" y="3422370"/>
            <a:ext cx="8784976" cy="3391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50000"/>
              </a:lnSpc>
            </a:pPr>
            <a:br>
              <a:rPr lang="ru-RU" sz="1600" dirty="0"/>
            </a:br>
            <a:endParaRPr lang="ru-RU" sz="1600" dirty="0"/>
          </a:p>
        </p:txBody>
      </p:sp>
    </p:spTree>
    <p:extLst>
      <p:ext uri="{BB962C8B-B14F-4D97-AF65-F5344CB8AC3E}">
        <p14:creationId xmlns:p14="http://schemas.microsoft.com/office/powerpoint/2010/main" val="2130969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5636"/>
            <a:ext cx="9144000" cy="6858000"/>
          </a:xfrm>
          <a:prstGeom prst="rect">
            <a:avLst/>
          </a:prstGeom>
        </p:spPr>
      </p:pic>
      <p:sp>
        <p:nvSpPr>
          <p:cNvPr id="2" name="Заголовок 1"/>
          <p:cNvSpPr>
            <a:spLocks noGrp="1"/>
          </p:cNvSpPr>
          <p:nvPr>
            <p:ph type="ctrTitle"/>
          </p:nvPr>
        </p:nvSpPr>
        <p:spPr>
          <a:xfrm>
            <a:off x="107504" y="2276872"/>
            <a:ext cx="9143999" cy="4248472"/>
          </a:xfrm>
        </p:spPr>
        <p:txBody>
          <a:bodyPr>
            <a:noAutofit/>
          </a:bodyPr>
          <a:lstStyle/>
          <a:p>
            <a:pPr algn="l"/>
            <a:r>
              <a:rPr lang="uk" sz="3600" dirty="0"/>
              <a:t>2. Чи існує абсолютна правда ?</a:t>
            </a:r>
            <a:br>
              <a:rPr lang="ru-RU" sz="3600" dirty="0"/>
            </a:br>
            <a:br>
              <a:rPr lang="ru-RU" sz="3600" dirty="0"/>
            </a:br>
            <a:r>
              <a:rPr lang="uk" sz="3600" dirty="0"/>
              <a:t>    Чи існує така річ як правда взагалі ?</a:t>
            </a:r>
            <a:br>
              <a:rPr lang="ru-RU" sz="3600" dirty="0"/>
            </a:br>
            <a:r>
              <a:rPr lang="uk" sz="3600" dirty="0"/>
              <a:t>             </a:t>
            </a:r>
            <a:br>
              <a:rPr lang="en-US" sz="3600" dirty="0"/>
            </a:br>
            <a:r>
              <a:rPr lang="uk" sz="3600" dirty="0"/>
              <a:t>    </a:t>
            </a:r>
            <a:r>
              <a:rPr lang="uk-UA" sz="3600" dirty="0"/>
              <a:t>Тут відразу постає й наступне питання:</a:t>
            </a:r>
            <a:br>
              <a:rPr lang="uk-UA" sz="3600" dirty="0"/>
            </a:br>
            <a:r>
              <a:rPr lang="uk-UA" sz="3600" dirty="0"/>
              <a:t>    якщо вона існує, то чи можемо ми знати</a:t>
            </a:r>
            <a:br>
              <a:rPr lang="uk-UA" sz="3600" dirty="0"/>
            </a:br>
            <a:r>
              <a:rPr lang="uk-UA" sz="3600" dirty="0"/>
              <a:t>    цю абсолютну правду ?</a:t>
            </a:r>
            <a:endParaRPr lang="uk"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Tree>
    <p:extLst>
      <p:ext uri="{BB962C8B-B14F-4D97-AF65-F5344CB8AC3E}">
        <p14:creationId xmlns:p14="http://schemas.microsoft.com/office/powerpoint/2010/main" val="2694511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3256"/>
            <a:ext cx="9144000" cy="6871255"/>
          </a:xfrm>
          <a:prstGeom prst="rect">
            <a:avLst/>
          </a:prstGeom>
        </p:spPr>
      </p:pic>
      <p:sp>
        <p:nvSpPr>
          <p:cNvPr id="2" name="Заголовок 1"/>
          <p:cNvSpPr>
            <a:spLocks noGrp="1"/>
          </p:cNvSpPr>
          <p:nvPr>
            <p:ph type="ctrTitle"/>
          </p:nvPr>
        </p:nvSpPr>
        <p:spPr>
          <a:xfrm>
            <a:off x="539552" y="2204864"/>
            <a:ext cx="8784976" cy="4248472"/>
          </a:xfrm>
        </p:spPr>
        <p:txBody>
          <a:bodyPr>
            <a:noAutofit/>
          </a:bodyPr>
          <a:lstStyle/>
          <a:p>
            <a:pPr algn="l"/>
            <a:r>
              <a:rPr lang="uk" sz="3600" dirty="0"/>
              <a:t>Б</a:t>
            </a:r>
            <a:r>
              <a:rPr lang="uk-UA" sz="3600" dirty="0" err="1"/>
              <a:t>ільшість</a:t>
            </a:r>
            <a:r>
              <a:rPr lang="uk-UA" sz="3600" dirty="0"/>
              <a:t> традиційних нападів на правду, на правдиве християнство, беруть під сумнів саме ідею про те, що ми, як обмежені людські істоти, можемо знати бодай будь яку правду. Якщо, звісно, така хоча б існує. </a:t>
            </a:r>
            <a:endParaRPr lang="uk"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Tree>
    <p:extLst>
      <p:ext uri="{BB962C8B-B14F-4D97-AF65-F5344CB8AC3E}">
        <p14:creationId xmlns:p14="http://schemas.microsoft.com/office/powerpoint/2010/main" val="3301824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3256"/>
            <a:ext cx="9144000" cy="6871255"/>
          </a:xfrm>
          <a:prstGeom prst="rect">
            <a:avLst/>
          </a:prstGeom>
        </p:spPr>
      </p:pic>
      <p:sp>
        <p:nvSpPr>
          <p:cNvPr id="2" name="Заголовок 1"/>
          <p:cNvSpPr>
            <a:spLocks noGrp="1"/>
          </p:cNvSpPr>
          <p:nvPr>
            <p:ph type="ctrTitle"/>
          </p:nvPr>
        </p:nvSpPr>
        <p:spPr>
          <a:xfrm>
            <a:off x="539552" y="2204864"/>
            <a:ext cx="8784976" cy="4248472"/>
          </a:xfrm>
        </p:spPr>
        <p:txBody>
          <a:bodyPr>
            <a:noAutofit/>
          </a:bodyPr>
          <a:lstStyle/>
          <a:p>
            <a:pPr algn="l">
              <a:lnSpc>
                <a:spcPct val="115000"/>
              </a:lnSpc>
              <a:spcAft>
                <a:spcPts val="1000"/>
              </a:spcAft>
            </a:pPr>
            <a:r>
              <a:rPr lang="uk" sz="3600" dirty="0"/>
              <a:t>Сама</a:t>
            </a:r>
            <a:r>
              <a:rPr lang="uk-UA" sz="3600" dirty="0"/>
              <a:t> ось ця спроба не обмежується нападами на християнство, чимало мислителів задовго до ери християнства мали сумнів, що людина може пізнати правду. </a:t>
            </a:r>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Tree>
    <p:extLst>
      <p:ext uri="{BB962C8B-B14F-4D97-AF65-F5344CB8AC3E}">
        <p14:creationId xmlns:p14="http://schemas.microsoft.com/office/powerpoint/2010/main" val="1575446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107504" y="3422370"/>
            <a:ext cx="8928992" cy="33910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lnSpc>
                <a:spcPct val="150000"/>
              </a:lnSpc>
              <a:buFont typeface="+mj-lt"/>
              <a:buAutoNum type="alphaLcPeriod"/>
            </a:pPr>
            <a:r>
              <a:rPr lang="uk" sz="1600" b="1" i="1" u="sng" dirty="0"/>
              <a:t>Скептицизм.</a:t>
            </a:r>
            <a:r>
              <a:rPr lang="uk" sz="1400" dirty="0"/>
              <a:t> </a:t>
            </a:r>
            <a:br>
              <a:rPr lang="ru-RU" sz="1400" dirty="0"/>
            </a:br>
            <a:r>
              <a:rPr lang="uk" sz="1400" dirty="0"/>
              <a:t>Ми знаємо, напевно, що нічого не можемо знати напевно.</a:t>
            </a:r>
            <a:br>
              <a:rPr lang="ru-RU" sz="1400" dirty="0"/>
            </a:br>
            <a:endParaRPr lang="ru-RU" sz="1400" dirty="0"/>
          </a:p>
          <a:p>
            <a:pPr marL="342900" indent="-342900" algn="l">
              <a:lnSpc>
                <a:spcPct val="150000"/>
              </a:lnSpc>
              <a:buFont typeface="+mj-lt"/>
              <a:buAutoNum type="alphaLcPeriod"/>
            </a:pPr>
            <a:endParaRPr lang="ru-RU" sz="1400" dirty="0"/>
          </a:p>
          <a:p>
            <a:pPr marL="342900" indent="-342900" algn="l">
              <a:lnSpc>
                <a:spcPct val="150000"/>
              </a:lnSpc>
              <a:buFont typeface="+mj-lt"/>
              <a:buAutoNum type="alphaLcPeriod"/>
            </a:pPr>
            <a:endParaRPr lang="ru-RU" sz="1400" dirty="0"/>
          </a:p>
          <a:p>
            <a:pPr marL="342900" indent="-342900" algn="l">
              <a:lnSpc>
                <a:spcPct val="150000"/>
              </a:lnSpc>
              <a:buFont typeface="+mj-lt"/>
              <a:buAutoNum type="alphaLcPeriod"/>
            </a:pPr>
            <a:endParaRPr lang="ru-RU" sz="1400" dirty="0"/>
          </a:p>
          <a:p>
            <a:pPr marL="342900" indent="-342900" algn="l">
              <a:lnSpc>
                <a:spcPct val="150000"/>
              </a:lnSpc>
              <a:buFont typeface="+mj-lt"/>
              <a:buAutoNum type="alphaLcPeriod"/>
            </a:pPr>
            <a:endParaRPr lang="ru-RU" sz="1400" dirty="0"/>
          </a:p>
          <a:p>
            <a:pPr algn="l">
              <a:lnSpc>
                <a:spcPct val="150000"/>
              </a:lnSpc>
            </a:pPr>
            <a:endParaRPr lang="ru-RU" sz="1400" dirty="0"/>
          </a:p>
          <a:p>
            <a:pPr algn="l">
              <a:lnSpc>
                <a:spcPct val="150000"/>
              </a:lnSpc>
            </a:pPr>
            <a:br>
              <a:rPr lang="ru-RU" sz="1400" dirty="0"/>
            </a:br>
            <a:br>
              <a:rPr lang="ru-RU" sz="1400" dirty="0"/>
            </a:br>
            <a:endParaRPr lang="ru-RU" sz="1400" dirty="0"/>
          </a:p>
        </p:txBody>
      </p:sp>
    </p:spTree>
    <p:extLst>
      <p:ext uri="{BB962C8B-B14F-4D97-AF65-F5344CB8AC3E}">
        <p14:creationId xmlns:p14="http://schemas.microsoft.com/office/powerpoint/2010/main" val="2983151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107504" y="3422370"/>
            <a:ext cx="8928992" cy="33910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lnSpc>
                <a:spcPct val="150000"/>
              </a:lnSpc>
              <a:buFont typeface="+mj-lt"/>
              <a:buAutoNum type="alphaLcPeriod"/>
            </a:pPr>
            <a:r>
              <a:rPr lang="uk" sz="1600" b="1" i="1" u="sng" dirty="0"/>
              <a:t>Скептицизм.</a:t>
            </a:r>
            <a:r>
              <a:rPr lang="uk" sz="1400" dirty="0"/>
              <a:t> </a:t>
            </a:r>
            <a:br>
              <a:rPr lang="ru-RU" sz="1400" dirty="0"/>
            </a:br>
            <a:r>
              <a:rPr lang="uk" sz="1400" dirty="0"/>
              <a:t>Ми знаємо, напевно, що нічого не можемо знати напевно. </a:t>
            </a:r>
            <a:br>
              <a:rPr lang="ru-RU" sz="1400" dirty="0"/>
            </a:br>
            <a:r>
              <a:rPr lang="uk" sz="1400" dirty="0"/>
              <a:t>Ми можемо знати точно, що ми нічого не можемо знати точно! </a:t>
            </a:r>
            <a:br>
              <a:rPr lang="ru-RU" sz="1400" dirty="0"/>
            </a:br>
            <a:r>
              <a:rPr lang="uk" sz="1400" dirty="0"/>
              <a:t>( Взагалі це неможливо знати в точності, що Біблія це Слово Боже).</a:t>
            </a:r>
            <a:br>
              <a:rPr lang="ru-RU" sz="1400" dirty="0"/>
            </a:br>
            <a:endParaRPr lang="ru-RU" sz="1400" dirty="0"/>
          </a:p>
          <a:p>
            <a:pPr marL="342900" indent="-342900" algn="l">
              <a:lnSpc>
                <a:spcPct val="150000"/>
              </a:lnSpc>
              <a:buFont typeface="+mj-lt"/>
              <a:buAutoNum type="alphaLcPeriod"/>
            </a:pPr>
            <a:endParaRPr lang="ru-RU" sz="1400" dirty="0"/>
          </a:p>
          <a:p>
            <a:pPr marL="342900" indent="-342900" algn="l">
              <a:lnSpc>
                <a:spcPct val="150000"/>
              </a:lnSpc>
              <a:buFont typeface="+mj-lt"/>
              <a:buAutoNum type="alphaLcPeriod"/>
            </a:pPr>
            <a:endParaRPr lang="ru-RU" sz="1400" dirty="0"/>
          </a:p>
          <a:p>
            <a:pPr marL="342900" indent="-342900" algn="l">
              <a:lnSpc>
                <a:spcPct val="150000"/>
              </a:lnSpc>
              <a:buFont typeface="+mj-lt"/>
              <a:buAutoNum type="alphaLcPeriod"/>
            </a:pPr>
            <a:endParaRPr lang="ru-RU" sz="1400" dirty="0"/>
          </a:p>
          <a:p>
            <a:pPr algn="l">
              <a:lnSpc>
                <a:spcPct val="150000"/>
              </a:lnSpc>
            </a:pPr>
            <a:br>
              <a:rPr lang="ru-RU" sz="1400" dirty="0"/>
            </a:br>
            <a:br>
              <a:rPr lang="ru-RU" sz="1400" dirty="0"/>
            </a:br>
            <a:endParaRPr lang="ru-RU" sz="1400" dirty="0"/>
          </a:p>
        </p:txBody>
      </p:sp>
    </p:spTree>
    <p:extLst>
      <p:ext uri="{BB962C8B-B14F-4D97-AF65-F5344CB8AC3E}">
        <p14:creationId xmlns:p14="http://schemas.microsoft.com/office/powerpoint/2010/main" val="348892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167266" y="2996952"/>
            <a:ext cx="8928992" cy="33910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lnSpc>
                <a:spcPct val="150000"/>
              </a:lnSpc>
              <a:buFont typeface="+mj-lt"/>
              <a:buAutoNum type="alphaLcPeriod"/>
            </a:pPr>
            <a:r>
              <a:rPr lang="uk" sz="1500" b="1" i="1" u="sng" dirty="0"/>
              <a:t>Скептицизм.</a:t>
            </a:r>
            <a:r>
              <a:rPr lang="uk" sz="1500" dirty="0"/>
              <a:t> </a:t>
            </a:r>
            <a:br>
              <a:rPr lang="ru-RU" sz="1500" dirty="0"/>
            </a:br>
            <a:r>
              <a:rPr lang="uk" sz="1500" dirty="0"/>
              <a:t>Ми знаємо, напевно, що нічого не можемо знати напевно. </a:t>
            </a:r>
            <a:br>
              <a:rPr lang="ru-RU" sz="1500" dirty="0"/>
            </a:br>
            <a:r>
              <a:rPr lang="uk" sz="1500" dirty="0"/>
              <a:t>Ми можемо знати </a:t>
            </a:r>
            <a:r>
              <a:rPr lang="uk-UA" sz="1500" dirty="0"/>
              <a:t>достоту</a:t>
            </a:r>
            <a:r>
              <a:rPr lang="uk" sz="1500" dirty="0"/>
              <a:t>, що ми нічого не можемо знати </a:t>
            </a:r>
            <a:r>
              <a:rPr lang="uk-UA" sz="1500" dirty="0"/>
              <a:t>достоту</a:t>
            </a:r>
            <a:r>
              <a:rPr lang="uk" sz="1500" dirty="0"/>
              <a:t>! </a:t>
            </a:r>
            <a:br>
              <a:rPr lang="ru-RU" sz="1500" dirty="0"/>
            </a:br>
            <a:r>
              <a:rPr lang="uk" sz="1500" dirty="0"/>
              <a:t>( Взагалі це неможливо знати </a:t>
            </a:r>
            <a:r>
              <a:rPr lang="uk-UA" sz="1500" dirty="0"/>
              <a:t>достоту</a:t>
            </a:r>
            <a:r>
              <a:rPr lang="uk" sz="1500" dirty="0"/>
              <a:t>, що Біблія це Слово Боже). </a:t>
            </a:r>
            <a:br>
              <a:rPr lang="ru-RU" sz="1500" dirty="0"/>
            </a:br>
            <a:r>
              <a:rPr lang="uk" sz="1500" dirty="0"/>
              <a:t>Спростування: якщо ми нічого не можемо знати напевно, то з якого дива ми повинні вірити твердженню скептицизму, тобто, приймати його «напевно»?</a:t>
            </a:r>
            <a:br>
              <a:rPr lang="ru-RU" sz="1400" dirty="0"/>
            </a:br>
            <a:endParaRPr lang="ru-RU" sz="1400" dirty="0"/>
          </a:p>
          <a:p>
            <a:pPr marL="342900" indent="-342900" algn="l">
              <a:lnSpc>
                <a:spcPct val="150000"/>
              </a:lnSpc>
              <a:buFont typeface="+mj-lt"/>
              <a:buAutoNum type="alphaLcPeriod"/>
            </a:pPr>
            <a:endParaRPr lang="ru-RU" sz="1400" dirty="0"/>
          </a:p>
          <a:p>
            <a:pPr algn="l">
              <a:lnSpc>
                <a:spcPct val="150000"/>
              </a:lnSpc>
            </a:pPr>
            <a:br>
              <a:rPr lang="ru-RU" sz="1400" dirty="0"/>
            </a:br>
            <a:br>
              <a:rPr lang="ru-RU" sz="1400" dirty="0"/>
            </a:br>
            <a:endParaRPr lang="ru-RU" sz="1400" dirty="0"/>
          </a:p>
        </p:txBody>
      </p:sp>
    </p:spTree>
    <p:extLst>
      <p:ext uri="{BB962C8B-B14F-4D97-AF65-F5344CB8AC3E}">
        <p14:creationId xmlns:p14="http://schemas.microsoft.com/office/powerpoint/2010/main" val="4173212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 y="-13257"/>
            <a:ext cx="9144000" cy="6871255"/>
          </a:xfrm>
          <a:prstGeom prst="rect">
            <a:avLst/>
          </a:prstGeom>
        </p:spPr>
      </p:pic>
      <p:sp>
        <p:nvSpPr>
          <p:cNvPr id="2" name="Заголовок 1"/>
          <p:cNvSpPr>
            <a:spLocks noGrp="1"/>
          </p:cNvSpPr>
          <p:nvPr>
            <p:ph type="ctrTitle"/>
          </p:nvPr>
        </p:nvSpPr>
        <p:spPr>
          <a:xfrm>
            <a:off x="25686" y="1916443"/>
            <a:ext cx="9144000" cy="1656184"/>
          </a:xfrm>
        </p:spPr>
        <p:txBody>
          <a:bodyPr>
            <a:noAutofit/>
          </a:bodyPr>
          <a:lstStyle/>
          <a:p>
            <a:r>
              <a:rPr lang="uk" sz="2400" dirty="0"/>
              <a:t>Визначення основних філософських напрямів, що розглядають можливість пізнання істини:</a:t>
            </a:r>
            <a:br>
              <a:rPr lang="ru-RU" sz="3600" dirty="0"/>
            </a:br>
            <a:endParaRPr lang="ru-RU" sz="3600" dirty="0"/>
          </a:p>
        </p:txBody>
      </p:sp>
      <p:sp>
        <p:nvSpPr>
          <p:cNvPr id="6" name="TextBox 5"/>
          <p:cNvSpPr txBox="1"/>
          <p:nvPr/>
        </p:nvSpPr>
        <p:spPr>
          <a:xfrm>
            <a:off x="0" y="404664"/>
            <a:ext cx="9143999" cy="830997"/>
          </a:xfrm>
          <a:prstGeom prst="rect">
            <a:avLst/>
          </a:prstGeom>
          <a:noFill/>
        </p:spPr>
        <p:txBody>
          <a:bodyPr wrap="square" rtlCol="0">
            <a:spAutoFit/>
          </a:bodyPr>
          <a:lstStyle/>
          <a:p>
            <a:pPr algn="ctr"/>
            <a:r>
              <a:rPr lang="uk" sz="4800" b="1" dirty="0">
                <a:latin typeface="+mj-lt"/>
              </a:rPr>
              <a:t>ПИТАННЯ ФІЛОСОФІЇ</a:t>
            </a:r>
            <a:r>
              <a:rPr lang="uk" sz="4800" dirty="0">
                <a:latin typeface="+mj-lt"/>
              </a:rPr>
              <a:t> </a:t>
            </a:r>
          </a:p>
        </p:txBody>
      </p:sp>
      <p:sp>
        <p:nvSpPr>
          <p:cNvPr id="7" name="Заголовок 1"/>
          <p:cNvSpPr txBox="1">
            <a:spLocks/>
          </p:cNvSpPr>
          <p:nvPr/>
        </p:nvSpPr>
        <p:spPr>
          <a:xfrm>
            <a:off x="104882" y="3884913"/>
            <a:ext cx="9064804" cy="339100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lnSpc>
                <a:spcPct val="150000"/>
              </a:lnSpc>
              <a:buFont typeface="+mj-lt"/>
              <a:buAutoNum type="alphaLcPeriod"/>
            </a:pPr>
            <a:r>
              <a:rPr lang="uk" sz="1500" b="1" i="1" u="sng" dirty="0"/>
              <a:t>Скептицизм.</a:t>
            </a:r>
            <a:r>
              <a:rPr lang="uk" sz="1500" dirty="0"/>
              <a:t> </a:t>
            </a:r>
            <a:br>
              <a:rPr lang="ru-RU" sz="1500" dirty="0"/>
            </a:br>
            <a:r>
              <a:rPr lang="uk" sz="1500" dirty="0"/>
              <a:t>Ми знаємо, напевно, що нічого не можемо знати напевно. </a:t>
            </a:r>
            <a:br>
              <a:rPr lang="ru-RU" sz="1500" dirty="0"/>
            </a:br>
            <a:r>
              <a:rPr lang="uk" sz="1500" dirty="0"/>
              <a:t>Ми можемо знати </a:t>
            </a:r>
            <a:r>
              <a:rPr lang="uk-UA" sz="1500" dirty="0"/>
              <a:t>достоту</a:t>
            </a:r>
            <a:r>
              <a:rPr lang="uk" sz="1500" dirty="0"/>
              <a:t>, що ми нічого не можемо знати </a:t>
            </a:r>
            <a:r>
              <a:rPr lang="uk-UA" sz="1500" dirty="0"/>
              <a:t>достоту</a:t>
            </a:r>
            <a:r>
              <a:rPr lang="uk" sz="1500" dirty="0"/>
              <a:t>! </a:t>
            </a:r>
            <a:br>
              <a:rPr lang="ru-RU" sz="1500" dirty="0"/>
            </a:br>
            <a:r>
              <a:rPr lang="uk" sz="1500" dirty="0"/>
              <a:t>( Взагалі це неможливо знати </a:t>
            </a:r>
            <a:r>
              <a:rPr lang="uk-UA" sz="1500" dirty="0"/>
              <a:t>достоту</a:t>
            </a:r>
            <a:r>
              <a:rPr lang="uk" sz="1500" dirty="0"/>
              <a:t>, що Біблія це Слово Боже). </a:t>
            </a:r>
            <a:br>
              <a:rPr lang="ru-RU" sz="1500" dirty="0"/>
            </a:br>
            <a:r>
              <a:rPr lang="uk" sz="1500" dirty="0"/>
              <a:t>Спростування: якщо ми нічого не можемо знати напевно, то з якого дива ми повинні вірити твердженню скептицизму, тобто, приймати його «напевно»?</a:t>
            </a:r>
            <a:r>
              <a:rPr lang="uk-UA" sz="1500" dirty="0">
                <a:effectLst/>
                <a:latin typeface="Times New Roman" panose="02020603050405020304" pitchFamily="18" charset="0"/>
                <a:ea typeface="Calibri" panose="020F0502020204030204" pitchFamily="34" charset="0"/>
              </a:rPr>
              <a:t>                                                                               </a:t>
            </a:r>
            <a:r>
              <a:rPr lang="uk" sz="1500" dirty="0"/>
              <a:t>Скептицизм – явище </a:t>
            </a:r>
            <a:r>
              <a:rPr lang="uk-UA" sz="1500" dirty="0"/>
              <a:t>доволі стародавнє</a:t>
            </a:r>
            <a:r>
              <a:rPr lang="uk" sz="1500" dirty="0"/>
              <a:t>, і своїм корінням сягає в глиб історії філософії, задовго до Сократа.</a:t>
            </a:r>
            <a:r>
              <a:rPr lang="uk-UA" sz="1500" dirty="0"/>
              <a:t>                                                                                                                                                                                  Скептики намагались довести, що ліпше нічому не вірити, жити разом мирно. Ось просто слідувати за прийнятими в місцевості правилами і звичаями, навіщо воювати, навіщо вмирати за ідеали, якісь ідеї, переконання, які в принципі неможливо захистити доказами.</a:t>
            </a:r>
            <a:br>
              <a:rPr lang="ru-RU" sz="1400" dirty="0"/>
            </a:br>
            <a:endParaRPr lang="ru-RU" sz="1400" dirty="0"/>
          </a:p>
          <a:p>
            <a:pPr marL="342900" indent="-342900" algn="l">
              <a:lnSpc>
                <a:spcPct val="150000"/>
              </a:lnSpc>
              <a:buFont typeface="+mj-lt"/>
              <a:buAutoNum type="alphaLcPeriod"/>
            </a:pPr>
            <a:endParaRPr lang="ru-RU" sz="1400" dirty="0"/>
          </a:p>
          <a:p>
            <a:pPr algn="l">
              <a:lnSpc>
                <a:spcPct val="150000"/>
              </a:lnSpc>
            </a:pPr>
            <a:br>
              <a:rPr lang="ru-RU" sz="1400" dirty="0"/>
            </a:br>
            <a:br>
              <a:rPr lang="ru-RU" sz="1400" dirty="0"/>
            </a:br>
            <a:endParaRPr lang="ru-RU" sz="1400" dirty="0"/>
          </a:p>
        </p:txBody>
      </p:sp>
    </p:spTree>
    <p:extLst>
      <p:ext uri="{BB962C8B-B14F-4D97-AF65-F5344CB8AC3E}">
        <p14:creationId xmlns:p14="http://schemas.microsoft.com/office/powerpoint/2010/main" val="44021425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1527</Words>
  <Application>Microsoft Office PowerPoint</Application>
  <PresentationFormat>Экран (4:3)</PresentationFormat>
  <Paragraphs>115</Paragraphs>
  <Slides>23</Slides>
  <Notes>4</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23</vt:i4>
      </vt:variant>
    </vt:vector>
  </HeadingPairs>
  <TitlesOfParts>
    <vt:vector size="27" baseType="lpstr">
      <vt:lpstr>Arial</vt:lpstr>
      <vt:lpstr>Calibri</vt:lpstr>
      <vt:lpstr>Times New Roman</vt:lpstr>
      <vt:lpstr>Тема Office</vt:lpstr>
      <vt:lpstr>2. Чи існує абсолютна правда ?      </vt:lpstr>
      <vt:lpstr>2. Чи існує абсолютна правда ?      Чи існує така річ як правда взагалі ?                      </vt:lpstr>
      <vt:lpstr>2. Чи існує абсолютна правда ?      Чи існує така річ як правда взагалі ?                   Тут відразу постає й наступне питання:     якщо вона існує, то чи можемо ми знати     цю абсолютну правду ?</vt:lpstr>
      <vt:lpstr>Більшість традиційних нападів на правду, на правдиве християнство, беруть під сумнів саме ідею про те, що ми, як обмежені людські істоти, можемо знати бодай будь яку правду. Якщо, звісно, така хоча б існує. </vt:lpstr>
      <vt:lpstr>Сама ось ця спроба не обмежується нападами на християнство, чимало мислителів задовго до ери християнства мали сумнів, що людина може пізнати правду.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Визначення основних філософських напрямів, що розглядають можливість пізнання істини: </vt:lpstr>
      <vt:lpstr>Логічне пізнання – міркування, уміння виводити інші нові твердження на фундаменті перших.   Від Івана 9:30 «То ж воно й дивно, що не знаєте ви, звідки Він, а Він мені очі відкрив! Та ми знаємо, що грішників Бог не послухає; хто ж богобійний, і виконує волю Його, того слухає Він. Відвіку не чувано, щоб хто очі відкрив був сліпому з народження. Коли б не від Бога був Цей, Він нічого не міг би чинити.»</vt:lpstr>
      <vt:lpstr>2. Емпіричне пізнання - знання, що отримані через органи відчуття: зір, слух, дотик, нюх, смак, температура тощо.    1-е до Коринтян 15:5-6 «і що з'явився Він Кифі, потім Дванадцятьом. А потім з'явився нараз більше як п'ятистам браттям, що більшість із них живе й досі, а дехто й спочили.» </vt:lpstr>
      <vt:lpstr>3. Об’явлення (інтуїтивне пізнання) - пряме знання, яке ми отримуємо навпростець, коли отримувач пасивний по суті, коли ви не задумувались над цим.    Рим.2:15 «що виявляють діло Закону, написане в серцях своїх, як свідчить їм сумління та їхні думки, що то осуджують, то виправдують одна одну,»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Существует ли абсолютная истина?</dc:title>
  <dc:creator>Admin</dc:creator>
  <cp:lastModifiedBy>Ruslan Lvov</cp:lastModifiedBy>
  <cp:revision>12</cp:revision>
  <dcterms:created xsi:type="dcterms:W3CDTF">2020-06-09T09:20:49Z</dcterms:created>
  <dcterms:modified xsi:type="dcterms:W3CDTF">2022-10-03T11:59:41Z</dcterms:modified>
</cp:coreProperties>
</file>