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2" r:id="rId9"/>
    <p:sldId id="263" r:id="rId10"/>
    <p:sldId id="266" r:id="rId11"/>
    <p:sldId id="264"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0" d="100"/>
          <a:sy n="40" d="100"/>
        </p:scale>
        <p:origin x="54"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900989"/>
          </a:xfrm>
        </p:spPr>
        <p:txBody>
          <a:bodyPr>
            <a:normAutofit fontScale="90000"/>
          </a:bodyPr>
          <a:lstStyle/>
          <a:p>
            <a:r>
              <a:rPr lang="es-AR" sz="4800" dirty="0">
                <a:latin typeface="Times New Roman" panose="02020603050405020304" pitchFamily="18" charset="0"/>
                <a:cs typeface="Times New Roman" panose="02020603050405020304" pitchFamily="18" charset="0"/>
              </a:rPr>
              <a:t>Unidad 4: Tres cosas que todo Bombero de conflictos debe saber: </a:t>
            </a:r>
            <a:br>
              <a:rPr lang="es-AR" sz="4800" dirty="0">
                <a:latin typeface="Times New Roman" panose="02020603050405020304" pitchFamily="18" charset="0"/>
                <a:cs typeface="Times New Roman" panose="02020603050405020304" pitchFamily="18" charset="0"/>
              </a:rPr>
            </a:br>
            <a:r>
              <a:rPr lang="es-AR" sz="4800" dirty="0">
                <a:latin typeface="Times New Roman" panose="02020603050405020304" pitchFamily="18" charset="0"/>
                <a:cs typeface="Times New Roman" panose="02020603050405020304" pitchFamily="18" charset="0"/>
              </a:rPr>
              <a:t>2) </a:t>
            </a:r>
            <a:r>
              <a:rPr lang="es-AR" sz="4800" b="1" u="sng" dirty="0">
                <a:latin typeface="Times New Roman" panose="02020603050405020304" pitchFamily="18" charset="0"/>
                <a:cs typeface="Times New Roman" panose="02020603050405020304" pitchFamily="18" charset="0"/>
              </a:rPr>
              <a:t>Reprensión que Instruye </a:t>
            </a:r>
            <a:r>
              <a:rPr lang="es-AR" sz="4800" dirty="0">
                <a:latin typeface="Times New Roman" panose="02020603050405020304" pitchFamily="18" charset="0"/>
                <a:cs typeface="Times New Roman" panose="02020603050405020304" pitchFamily="18" charset="0"/>
              </a:rPr>
              <a:t>(Presentación 11)</a:t>
            </a:r>
          </a:p>
        </p:txBody>
      </p:sp>
      <p:pic>
        <p:nvPicPr>
          <p:cNvPr id="1026" name="Picture 2" descr="Related image">
            <a:extLst>
              <a:ext uri="{FF2B5EF4-FFF2-40B4-BE49-F238E27FC236}">
                <a16:creationId xmlns:a16="http://schemas.microsoft.com/office/drawing/2014/main" id="{768DC29D-EB09-45AD-9E19-FEE61B07AD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0990"/>
            <a:ext cx="12191999" cy="4957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Resumamos los puntos de esta sesión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5400" b="1" dirty="0">
                <a:latin typeface="Times New Roman" panose="02020603050405020304" pitchFamily="18" charset="0"/>
                <a:cs typeface="Times New Roman" panose="02020603050405020304" pitchFamily="18" charset="0"/>
              </a:rPr>
              <a:t> La represión que instruye del Señor es un camino de bendición. Aceptar la reprensión del Señor provee las siguientes bendiciones:</a:t>
            </a:r>
          </a:p>
          <a:p>
            <a:r>
              <a:rPr lang="es-AR" sz="5400" b="1" dirty="0">
                <a:latin typeface="Times New Roman" panose="02020603050405020304" pitchFamily="18" charset="0"/>
                <a:cs typeface="Times New Roman" panose="02020603050405020304" pitchFamily="18" charset="0"/>
              </a:rPr>
              <a:t>1) Dios verterá su Espíritu En Ti.</a:t>
            </a:r>
          </a:p>
          <a:p>
            <a:r>
              <a:rPr lang="es-AR" sz="5400" b="1" dirty="0">
                <a:latin typeface="Times New Roman" panose="02020603050405020304" pitchFamily="18" charset="0"/>
                <a:cs typeface="Times New Roman" panose="02020603050405020304" pitchFamily="18" charset="0"/>
              </a:rPr>
              <a:t>2) Dios te revelara su palabra.</a:t>
            </a:r>
          </a:p>
          <a:p>
            <a:r>
              <a:rPr lang="es-AR" sz="5400" b="1" dirty="0">
                <a:latin typeface="Times New Roman" panose="02020603050405020304" pitchFamily="18" charset="0"/>
                <a:cs typeface="Times New Roman" panose="02020603050405020304" pitchFamily="18" charset="0"/>
              </a:rPr>
              <a:t>3) Dios revelara su amor.</a:t>
            </a:r>
          </a:p>
          <a:p>
            <a:r>
              <a:rPr lang="es-AR" sz="5400" b="1" dirty="0">
                <a:latin typeface="Times New Roman" panose="02020603050405020304" pitchFamily="18" charset="0"/>
                <a:cs typeface="Times New Roman" panose="02020603050405020304" pitchFamily="18" charset="0"/>
              </a:rPr>
              <a:t>4) Recibirás honor y serás contado con los sabios.</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1225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Resumamos los puntos de esta sesión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5400" b="1" dirty="0">
                <a:latin typeface="Times New Roman" panose="02020603050405020304" pitchFamily="18" charset="0"/>
                <a:cs typeface="Times New Roman" panose="02020603050405020304" pitchFamily="18" charset="0"/>
              </a:rPr>
              <a:t> Hay advertencias para aquellos que rechazan la reprensión del Señor :</a:t>
            </a:r>
          </a:p>
          <a:p>
            <a:r>
              <a:rPr lang="es-AR" sz="5400" b="1" dirty="0">
                <a:latin typeface="Times New Roman" panose="02020603050405020304" pitchFamily="18" charset="0"/>
                <a:cs typeface="Times New Roman" panose="02020603050405020304" pitchFamily="18" charset="0"/>
              </a:rPr>
              <a:t>1) Serán despreciados.</a:t>
            </a:r>
          </a:p>
          <a:p>
            <a:r>
              <a:rPr lang="es-AR" sz="5400" b="1" dirty="0">
                <a:latin typeface="Times New Roman" panose="02020603050405020304" pitchFamily="18" charset="0"/>
                <a:cs typeface="Times New Roman" panose="02020603050405020304" pitchFamily="18" charset="0"/>
              </a:rPr>
              <a:t>2) Dirigirán a otros al mal camino.</a:t>
            </a:r>
          </a:p>
          <a:p>
            <a:r>
              <a:rPr lang="es-AR" sz="5400" b="1" dirty="0">
                <a:latin typeface="Times New Roman" panose="02020603050405020304" pitchFamily="18" charset="0"/>
                <a:cs typeface="Times New Roman" panose="02020603050405020304" pitchFamily="18" charset="0"/>
              </a:rPr>
              <a:t>3) </a:t>
            </a:r>
            <a:r>
              <a:rPr lang="es-AR" sz="5400" b="1" dirty="0" err="1">
                <a:latin typeface="Times New Roman" panose="02020603050405020304" pitchFamily="18" charset="0"/>
                <a:cs typeface="Times New Roman" panose="02020603050405020304" pitchFamily="18" charset="0"/>
              </a:rPr>
              <a:t>Seran</a:t>
            </a:r>
            <a:r>
              <a:rPr lang="es-AR" sz="5400" b="1" dirty="0">
                <a:latin typeface="Times New Roman" panose="02020603050405020304" pitchFamily="18" charset="0"/>
                <a:cs typeface="Times New Roman" panose="02020603050405020304" pitchFamily="18" charset="0"/>
              </a:rPr>
              <a:t> considerados tontos</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8989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Resumamos los puntos de esta sesión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5400" b="1" dirty="0">
                <a:latin typeface="Times New Roman" panose="02020603050405020304" pitchFamily="18" charset="0"/>
                <a:cs typeface="Times New Roman" panose="02020603050405020304" pitchFamily="18" charset="0"/>
              </a:rPr>
              <a:t> Dos cosas deben saber lo que combaten fuegos destructores:</a:t>
            </a:r>
          </a:p>
          <a:p>
            <a:r>
              <a:rPr lang="es-AR" sz="5400" b="1" dirty="0">
                <a:latin typeface="Times New Roman" panose="02020603050405020304" pitchFamily="18" charset="0"/>
                <a:cs typeface="Times New Roman" panose="02020603050405020304" pitchFamily="18" charset="0"/>
              </a:rPr>
              <a:t>1) Dios siempre trabaja</a:t>
            </a:r>
          </a:p>
          <a:p>
            <a:r>
              <a:rPr lang="es-AR" sz="5400" b="1" dirty="0">
                <a:latin typeface="Times New Roman" panose="02020603050405020304" pitchFamily="18" charset="0"/>
                <a:cs typeface="Times New Roman" panose="02020603050405020304" pitchFamily="18" charset="0"/>
              </a:rPr>
              <a:t>2) La reprensión que instruye es la manera de vivir </a:t>
            </a:r>
          </a:p>
          <a:p>
            <a:r>
              <a:rPr lang="es-AR" sz="5400" b="1" dirty="0">
                <a:latin typeface="Times New Roman" panose="02020603050405020304" pitchFamily="18" charset="0"/>
                <a:cs typeface="Times New Roman" panose="02020603050405020304" pitchFamily="18" charset="0"/>
              </a:rPr>
              <a:t> y veremos en la próxima sesión, la cosa tercera cosa que un bombero de conflictos debe saber</a:t>
            </a:r>
          </a:p>
        </p:txBody>
      </p:sp>
    </p:spTree>
    <p:extLst>
      <p:ext uri="{BB962C8B-B14F-4D97-AF65-F5344CB8AC3E}">
        <p14:creationId xmlns:p14="http://schemas.microsoft.com/office/powerpoint/2010/main" val="1868788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En esta sesión vamos a continuar nuestra discusión de las tres cosas que todo bombero de conflictos debe saber</a:t>
            </a:r>
          </a:p>
          <a:p>
            <a:r>
              <a:rPr lang="es-AR" sz="3600" b="1" dirty="0">
                <a:latin typeface="Times New Roman" panose="02020603050405020304" pitchFamily="18" charset="0"/>
                <a:cs typeface="Times New Roman" panose="02020603050405020304" pitchFamily="18" charset="0"/>
              </a:rPr>
              <a:t>Hablamos de la primera de tres cosas que fue que Cristo esta siempre trabajando</a:t>
            </a:r>
          </a:p>
          <a:p>
            <a:r>
              <a:rPr lang="es-AR" sz="3600" b="1" dirty="0">
                <a:latin typeface="Times New Roman" panose="02020603050405020304" pitchFamily="18" charset="0"/>
                <a:cs typeface="Times New Roman" panose="02020603050405020304" pitchFamily="18" charset="0"/>
              </a:rPr>
              <a:t>Hoy hablaremos que: La reprensión que instruye es la manera de vivir </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Estar en medio del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AR" sz="3600" b="1" dirty="0">
                <a:latin typeface="Times New Roman" panose="02020603050405020304" pitchFamily="18" charset="0"/>
                <a:cs typeface="Times New Roman" panose="02020603050405020304" pitchFamily="18" charset="0"/>
              </a:rPr>
              <a:t>Provee la oportunidad de ser corregido, de ser disciplinado, de ser transformado a su imagen. </a:t>
            </a:r>
          </a:p>
          <a:p>
            <a:r>
              <a:rPr lang="es-AR" sz="3600" b="1" dirty="0">
                <a:latin typeface="Times New Roman" panose="02020603050405020304" pitchFamily="18" charset="0"/>
                <a:cs typeface="Times New Roman" panose="02020603050405020304" pitchFamily="18" charset="0"/>
              </a:rPr>
              <a:t>Si hubiera un principio clave en la palabra de Dios que si lo honraras, Dios prometería darte esto en tu vida, ¿Lo harías?</a:t>
            </a:r>
          </a:p>
          <a:p>
            <a:r>
              <a:rPr lang="es-AR" sz="3600" b="1" dirty="0">
                <a:latin typeface="Times New Roman" panose="02020603050405020304" pitchFamily="18" charset="0"/>
                <a:cs typeface="Times New Roman" panose="02020603050405020304" pitchFamily="18" charset="0"/>
              </a:rPr>
              <a:t>Si Dios promete revelar su amor a ti si honras este principio clave, ¿Lo harías?</a:t>
            </a:r>
          </a:p>
          <a:p>
            <a:r>
              <a:rPr lang="es-AR" sz="3600" b="1" dirty="0">
                <a:latin typeface="Times New Roman" panose="02020603050405020304" pitchFamily="18" charset="0"/>
                <a:cs typeface="Times New Roman" panose="02020603050405020304" pitchFamily="18" charset="0"/>
              </a:rPr>
              <a:t>Si Dios promete revelar su palabra a ti si honras este principio clave, ¿Lo harías?</a:t>
            </a:r>
          </a:p>
          <a:p>
            <a:r>
              <a:rPr lang="es-AR" sz="3600" b="1" dirty="0">
                <a:latin typeface="Times New Roman" panose="02020603050405020304" pitchFamily="18" charset="0"/>
                <a:cs typeface="Times New Roman" panose="02020603050405020304" pitchFamily="18" charset="0"/>
              </a:rPr>
              <a:t>Si Dios promete que recibirás honra y vivir con los sabios, si honras este principio, ¿Lo harías?</a:t>
            </a:r>
          </a:p>
          <a:p>
            <a:r>
              <a:rPr lang="es-AR" sz="3600" b="1" dirty="0">
                <a:latin typeface="Times New Roman" panose="02020603050405020304" pitchFamily="18" charset="0"/>
                <a:cs typeface="Times New Roman" panose="02020603050405020304" pitchFamily="18" charset="0"/>
              </a:rPr>
              <a:t>Si no honraras este principio clave significaría que tu sufrirías pesar,  y serias considerado un tonto, ¿Lo harías?</a:t>
            </a:r>
          </a:p>
          <a:p>
            <a:r>
              <a:rPr lang="es-AR" sz="3600" b="1" dirty="0">
                <a:latin typeface="Times New Roman" panose="02020603050405020304" pitchFamily="18" charset="0"/>
                <a:cs typeface="Times New Roman" panose="02020603050405020304" pitchFamily="18" charset="0"/>
              </a:rPr>
              <a:t>El principio que describo es el principio de la reprensión que instruye debe ser tu manera de vivir</a:t>
            </a: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Reprensión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3600" b="1" dirty="0">
                <a:latin typeface="Times New Roman" panose="02020603050405020304" pitchFamily="18" charset="0"/>
                <a:cs typeface="Times New Roman" panose="02020603050405020304" pitchFamily="18" charset="0"/>
              </a:rPr>
              <a:t>Reprensión- Significa corregir, Disciplinar o amonestar</a:t>
            </a:r>
          </a:p>
          <a:p>
            <a:r>
              <a:rPr lang="es-AR" sz="3600" b="1" dirty="0">
                <a:latin typeface="Times New Roman" panose="02020603050405020304" pitchFamily="18" charset="0"/>
                <a:cs typeface="Times New Roman" panose="02020603050405020304" pitchFamily="18" charset="0"/>
              </a:rPr>
              <a:t>La mayoría de las personas no les gusta ser corregidos o que se les diga en lo que están mal, especialmente en medio de un conflicto, preferimos corregir a otros a que nos corrijan a nosotros mismos</a:t>
            </a:r>
          </a:p>
          <a:p>
            <a:r>
              <a:rPr lang="es-AR" sz="3600" b="1" dirty="0">
                <a:latin typeface="Times New Roman" panose="02020603050405020304" pitchFamily="18" charset="0"/>
                <a:cs typeface="Times New Roman" panose="02020603050405020304" pitchFamily="18" charset="0"/>
              </a:rPr>
              <a:t>La palabra de Dios nos dice que hay bendición al ser reprendidos y corregidos por el Señor</a:t>
            </a:r>
          </a:p>
          <a:p>
            <a:r>
              <a:rPr lang="es-AR" sz="3600" b="1" dirty="0">
                <a:latin typeface="Times New Roman" panose="02020603050405020304" pitchFamily="18" charset="0"/>
                <a:cs typeface="Times New Roman" panose="02020603050405020304" pitchFamily="18" charset="0"/>
              </a:rPr>
              <a:t>El conflicto provee una gran oportunidad de exponer en nuestras vidas lo que Dios quiere cambiar en nuestras vidas, lo que Dios quiere reprender solamente si lo buscamos en el fuego de paz y lo escuchamos. Veamos lo que la biblia dice para los que están dispuestos a aceptar la reprensión del Señor…</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La Reprensión del Señor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200" b="1" dirty="0">
                <a:latin typeface="Times New Roman" panose="02020603050405020304" pitchFamily="18" charset="0"/>
                <a:cs typeface="Times New Roman" panose="02020603050405020304" pitchFamily="18" charset="0"/>
              </a:rPr>
              <a:t>“Porque el mandamiento es lámpara, y la enseñanza es luz, y camino de vida las reprensiones que te instruyen. “ </a:t>
            </a:r>
            <a:r>
              <a:rPr lang="es-ES" sz="3200" b="1" dirty="0" err="1">
                <a:latin typeface="Times New Roman" panose="02020603050405020304" pitchFamily="18" charset="0"/>
                <a:cs typeface="Times New Roman" panose="02020603050405020304" pitchFamily="18" charset="0"/>
              </a:rPr>
              <a:t>Pv</a:t>
            </a:r>
            <a:r>
              <a:rPr lang="es-ES" sz="3200" b="1" dirty="0">
                <a:latin typeface="Times New Roman" panose="02020603050405020304" pitchFamily="18" charset="0"/>
                <a:cs typeface="Times New Roman" panose="02020603050405020304" pitchFamily="18" charset="0"/>
              </a:rPr>
              <a:t>. 6:23</a:t>
            </a:r>
          </a:p>
          <a:p>
            <a:r>
              <a:rPr lang="es-ES" sz="3200" b="1" dirty="0">
                <a:latin typeface="Times New Roman" panose="02020603050405020304" pitchFamily="18" charset="0"/>
                <a:cs typeface="Times New Roman" panose="02020603050405020304" pitchFamily="18" charset="0"/>
              </a:rPr>
              <a:t>“Volveos a mi reprensión; He aquí yo derramaré mi espíritu sobre vosotros,</a:t>
            </a:r>
            <a:br>
              <a:rPr lang="es-ES" sz="3200" b="1" dirty="0">
                <a:latin typeface="Times New Roman" panose="02020603050405020304" pitchFamily="18" charset="0"/>
                <a:cs typeface="Times New Roman" panose="02020603050405020304" pitchFamily="18" charset="0"/>
              </a:rPr>
            </a:br>
            <a:r>
              <a:rPr lang="es-ES" sz="3200" b="1" dirty="0">
                <a:latin typeface="Times New Roman" panose="02020603050405020304" pitchFamily="18" charset="0"/>
                <a:cs typeface="Times New Roman" panose="02020603050405020304" pitchFamily="18" charset="0"/>
              </a:rPr>
              <a:t>Y os haré saber mis palabras.” </a:t>
            </a:r>
            <a:r>
              <a:rPr lang="es-ES" sz="3200" b="1" dirty="0" err="1">
                <a:latin typeface="Times New Roman" panose="02020603050405020304" pitchFamily="18" charset="0"/>
                <a:cs typeface="Times New Roman" panose="02020603050405020304" pitchFamily="18" charset="0"/>
              </a:rPr>
              <a:t>Pv</a:t>
            </a:r>
            <a:r>
              <a:rPr lang="es-ES" sz="3200" b="1" dirty="0">
                <a:latin typeface="Times New Roman" panose="02020603050405020304" pitchFamily="18" charset="0"/>
                <a:cs typeface="Times New Roman" panose="02020603050405020304" pitchFamily="18" charset="0"/>
              </a:rPr>
              <a:t>. 1:23</a:t>
            </a:r>
          </a:p>
          <a:p>
            <a:r>
              <a:rPr lang="es-ES" sz="3200" b="1" dirty="0">
                <a:latin typeface="Times New Roman" panose="02020603050405020304" pitchFamily="18" charset="0"/>
                <a:cs typeface="Times New Roman" panose="02020603050405020304" pitchFamily="18" charset="0"/>
              </a:rPr>
              <a:t>“Hijo mío, no desprecies la disciplina del </a:t>
            </a:r>
            <a:r>
              <a:rPr lang="es-ES" sz="3200" b="1" cap="small" dirty="0">
                <a:latin typeface="Times New Roman" panose="02020603050405020304" pitchFamily="18" charset="0"/>
                <a:cs typeface="Times New Roman" panose="02020603050405020304" pitchFamily="18" charset="0"/>
              </a:rPr>
              <a:t>Señor</a:t>
            </a:r>
            <a:r>
              <a:rPr lang="es-ES" sz="3200" b="1" dirty="0">
                <a:latin typeface="Times New Roman" panose="02020603050405020304" pitchFamily="18" charset="0"/>
                <a:cs typeface="Times New Roman" panose="02020603050405020304" pitchFamily="18" charset="0"/>
              </a:rPr>
              <a:t>, ni te ofendas por sus reprensiones.</a:t>
            </a:r>
            <a:r>
              <a:rPr lang="es-ES" sz="3200" b="1" baseline="30000" dirty="0">
                <a:latin typeface="Times New Roman" panose="02020603050405020304" pitchFamily="18" charset="0"/>
                <a:cs typeface="Times New Roman" panose="02020603050405020304" pitchFamily="18" charset="0"/>
              </a:rPr>
              <a:t> </a:t>
            </a:r>
            <a:r>
              <a:rPr lang="es-ES" sz="3200" b="1" dirty="0">
                <a:latin typeface="Times New Roman" panose="02020603050405020304" pitchFamily="18" charset="0"/>
                <a:cs typeface="Times New Roman" panose="02020603050405020304" pitchFamily="18" charset="0"/>
              </a:rPr>
              <a:t>Porque el </a:t>
            </a:r>
            <a:r>
              <a:rPr lang="es-ES" sz="3200" b="1" cap="small" dirty="0">
                <a:latin typeface="Times New Roman" panose="02020603050405020304" pitchFamily="18" charset="0"/>
                <a:cs typeface="Times New Roman" panose="02020603050405020304" pitchFamily="18" charset="0"/>
              </a:rPr>
              <a:t>Señor</a:t>
            </a:r>
            <a:r>
              <a:rPr lang="es-ES" sz="3200" b="1" dirty="0">
                <a:latin typeface="Times New Roman" panose="02020603050405020304" pitchFamily="18" charset="0"/>
                <a:cs typeface="Times New Roman" panose="02020603050405020304" pitchFamily="18" charset="0"/>
              </a:rPr>
              <a:t> disciplina a los que ama, como corrige un padre a su hijo querido. </a:t>
            </a:r>
            <a:r>
              <a:rPr lang="es-ES" sz="3200" b="1" dirty="0" err="1">
                <a:latin typeface="Times New Roman" panose="02020603050405020304" pitchFamily="18" charset="0"/>
                <a:cs typeface="Times New Roman" panose="02020603050405020304" pitchFamily="18" charset="0"/>
              </a:rPr>
              <a:t>Pv</a:t>
            </a:r>
            <a:r>
              <a:rPr lang="es-ES" sz="3200" b="1" dirty="0">
                <a:latin typeface="Times New Roman" panose="02020603050405020304" pitchFamily="18" charset="0"/>
                <a:cs typeface="Times New Roman" panose="02020603050405020304" pitchFamily="18" charset="0"/>
              </a:rPr>
              <a:t>. 3:11-12</a:t>
            </a:r>
          </a:p>
          <a:p>
            <a:r>
              <a:rPr lang="es-ES" sz="3200" b="1" dirty="0">
                <a:latin typeface="Times New Roman" panose="02020603050405020304" pitchFamily="18" charset="0"/>
                <a:cs typeface="Times New Roman" panose="02020603050405020304" pitchFamily="18" charset="0"/>
              </a:rPr>
              <a:t>“El que desprecia la disciplina sufre pobreza y deshonra; el que atiende la corrección recibe grandes honores.” </a:t>
            </a:r>
            <a:r>
              <a:rPr lang="es-ES" sz="3200" b="1" dirty="0" err="1">
                <a:latin typeface="Times New Roman" panose="02020603050405020304" pitchFamily="18" charset="0"/>
                <a:cs typeface="Times New Roman" panose="02020603050405020304" pitchFamily="18" charset="0"/>
              </a:rPr>
              <a:t>Pv</a:t>
            </a:r>
            <a:r>
              <a:rPr lang="es-ES" sz="3200" b="1" dirty="0">
                <a:latin typeface="Times New Roman" panose="02020603050405020304" pitchFamily="18" charset="0"/>
                <a:cs typeface="Times New Roman" panose="02020603050405020304" pitchFamily="18" charset="0"/>
              </a:rPr>
              <a:t> 13:18</a:t>
            </a:r>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3993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La Reprensión del Señor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“El oído que escucha las amonestaciones de la vida,</a:t>
            </a:r>
            <a:br>
              <a:rPr lang="es-ES" sz="3600" b="1" dirty="0">
                <a:latin typeface="Times New Roman" panose="02020603050405020304" pitchFamily="18" charset="0"/>
                <a:cs typeface="Times New Roman" panose="02020603050405020304" pitchFamily="18" charset="0"/>
              </a:rPr>
            </a:br>
            <a:r>
              <a:rPr lang="es-ES" sz="3600" b="1" dirty="0">
                <a:latin typeface="Times New Roman" panose="02020603050405020304" pitchFamily="18" charset="0"/>
                <a:cs typeface="Times New Roman" panose="02020603050405020304" pitchFamily="18" charset="0"/>
              </a:rPr>
              <a:t>Entre los sabios morará.” </a:t>
            </a:r>
            <a:r>
              <a:rPr lang="es-ES" sz="3600" b="1" dirty="0" err="1">
                <a:latin typeface="Times New Roman" panose="02020603050405020304" pitchFamily="18" charset="0"/>
                <a:cs typeface="Times New Roman" panose="02020603050405020304" pitchFamily="18" charset="0"/>
              </a:rPr>
              <a:t>Pv</a:t>
            </a:r>
            <a:r>
              <a:rPr lang="es-ES" sz="3600" b="1" dirty="0">
                <a:latin typeface="Times New Roman" panose="02020603050405020304" pitchFamily="18" charset="0"/>
                <a:cs typeface="Times New Roman" panose="02020603050405020304" pitchFamily="18" charset="0"/>
              </a:rPr>
              <a:t>. 15:31</a:t>
            </a:r>
          </a:p>
          <a:p>
            <a:r>
              <a:rPr lang="es-ES" sz="3600" b="1" dirty="0">
                <a:latin typeface="Times New Roman" panose="02020603050405020304" pitchFamily="18" charset="0"/>
                <a:cs typeface="Times New Roman" panose="02020603050405020304" pitchFamily="18" charset="0"/>
              </a:rPr>
              <a:t>“El que tiene en poco la disciplina menosprecia su alma; Mas el que escucha la corrección tiene entendimiento.” </a:t>
            </a:r>
            <a:r>
              <a:rPr lang="es-ES" sz="3600" b="1" dirty="0" err="1">
                <a:latin typeface="Times New Roman" panose="02020603050405020304" pitchFamily="18" charset="0"/>
                <a:cs typeface="Times New Roman" panose="02020603050405020304" pitchFamily="18" charset="0"/>
              </a:rPr>
              <a:t>Pv</a:t>
            </a:r>
            <a:r>
              <a:rPr lang="es-ES" sz="3600" b="1" dirty="0">
                <a:latin typeface="Times New Roman" panose="02020603050405020304" pitchFamily="18" charset="0"/>
                <a:cs typeface="Times New Roman" panose="02020603050405020304" pitchFamily="18" charset="0"/>
              </a:rPr>
              <a:t>. 15:32</a:t>
            </a:r>
          </a:p>
          <a:p>
            <a:r>
              <a:rPr lang="es-ES" sz="3600" b="1" dirty="0">
                <a:latin typeface="Times New Roman" panose="02020603050405020304" pitchFamily="18" charset="0"/>
                <a:cs typeface="Times New Roman" panose="02020603050405020304" pitchFamily="18" charset="0"/>
              </a:rPr>
              <a:t>“Camino a la vida es guardar la instrucción; pero quien desecha la reprensión, yerra.” </a:t>
            </a:r>
            <a:r>
              <a:rPr lang="es-ES" sz="3600" b="1" dirty="0" err="1">
                <a:latin typeface="Times New Roman" panose="02020603050405020304" pitchFamily="18" charset="0"/>
                <a:cs typeface="Times New Roman" panose="02020603050405020304" pitchFamily="18" charset="0"/>
              </a:rPr>
              <a:t>Pv</a:t>
            </a:r>
            <a:r>
              <a:rPr lang="es-ES" sz="3600" b="1" dirty="0">
                <a:latin typeface="Times New Roman" panose="02020603050405020304" pitchFamily="18" charset="0"/>
                <a:cs typeface="Times New Roman" panose="02020603050405020304" pitchFamily="18" charset="0"/>
              </a:rPr>
              <a:t>. 10:17</a:t>
            </a:r>
          </a:p>
          <a:p>
            <a:r>
              <a:rPr lang="es-ES" sz="3600" b="1" dirty="0">
                <a:latin typeface="Times New Roman" panose="02020603050405020304" pitchFamily="18" charset="0"/>
                <a:cs typeface="Times New Roman" panose="02020603050405020304" pitchFamily="18" charset="0"/>
              </a:rPr>
              <a:t>“El que ama la instrucción ama la sabiduría; mas el que aborrece la reprensión es ignorante</a:t>
            </a:r>
            <a:r>
              <a:rPr lang="es-ES" sz="3600"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 </a:t>
            </a:r>
            <a:r>
              <a:rPr lang="es-ES" sz="3600" b="1" dirty="0" err="1">
                <a:latin typeface="Times New Roman" panose="02020603050405020304" pitchFamily="18" charset="0"/>
                <a:cs typeface="Times New Roman" panose="02020603050405020304" pitchFamily="18" charset="0"/>
              </a:rPr>
              <a:t>Pv</a:t>
            </a:r>
            <a:r>
              <a:rPr lang="es-ES" sz="3600" b="1" dirty="0">
                <a:latin typeface="Times New Roman" panose="02020603050405020304" pitchFamily="18" charset="0"/>
                <a:cs typeface="Times New Roman" panose="02020603050405020304" pitchFamily="18" charset="0"/>
              </a:rPr>
              <a:t> 12:1</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Cuando rechazamos la reprensión del Señor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Cuando rechazamos la reprensión del Señor es una indicación que alguna dinámica en el fuego destructor del conflicto, algo que ha sido expuesto a nosotros, nuestro orgullo, reputación o cosas materiales, miedo a perdidas o miedo al hombre, miedo al fracaso algo es mas importante a nosotros que obedecer lo que el nos dice en ese fuego de paz</a:t>
            </a:r>
          </a:p>
          <a:p>
            <a:r>
              <a:rPr lang="es-AR" sz="3600" b="1" dirty="0">
                <a:latin typeface="Times New Roman" panose="02020603050405020304" pitchFamily="18" charset="0"/>
                <a:cs typeface="Times New Roman" panose="02020603050405020304" pitchFamily="18" charset="0"/>
              </a:rPr>
              <a:t>Ser reprendido en el conflicto es un tesoro escondido y se encuentra en el fuego de paz al buscar al Señor</a:t>
            </a:r>
          </a:p>
          <a:p>
            <a:r>
              <a:rPr lang="es-AR" sz="3600" b="1" dirty="0">
                <a:latin typeface="Times New Roman" panose="02020603050405020304" pitchFamily="18" charset="0"/>
                <a:cs typeface="Times New Roman" panose="02020603050405020304" pitchFamily="18" charset="0"/>
              </a:rPr>
              <a:t>Deja que Cristo te reprenda en el fuego de paz, antes de que tu reprendas a otra persona. Veamos como Cristo maneja este tema….  </a:t>
            </a:r>
          </a:p>
        </p:txBody>
      </p:sp>
    </p:spTree>
    <p:extLst>
      <p:ext uri="{BB962C8B-B14F-4D97-AF65-F5344CB8AC3E}">
        <p14:creationId xmlns:p14="http://schemas.microsoft.com/office/powerpoint/2010/main" val="4066720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Cristo explica el tema…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AR" sz="54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¿Y por qué miras la paja que está en el ojo de tu hermano, y no echas de ver la viga que está en tu propio ojo?</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¿O cómo dirás a tu hermano: Déjame sacar la paja de tu ojo, y he aquí la viga en el ojo tuyo?</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!!Hipócrita! saca primero la viga de tu propio ojo, y entonces verás bien para sacar la paja del ojo de tu hermano.” Mateo 7:3-5</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608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Puntos importantes que recordar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4000" b="1" dirty="0">
                <a:latin typeface="Times New Roman" panose="02020603050405020304" pitchFamily="18" charset="0"/>
                <a:cs typeface="Times New Roman" panose="02020603050405020304" pitchFamily="18" charset="0"/>
              </a:rPr>
              <a:t>Si vez la presencia de Dios como respuesta a un conflicto, recuerda el siempre esta trabajando y el tomara la oportunidad de reprender lo que tu debes quitar de tu vida. No rechaces la reprensión del Señor</a:t>
            </a:r>
          </a:p>
          <a:p>
            <a:r>
              <a:rPr lang="es-AR" sz="4000" b="1" dirty="0">
                <a:latin typeface="Times New Roman" panose="02020603050405020304" pitchFamily="18" charset="0"/>
                <a:cs typeface="Times New Roman" panose="02020603050405020304" pitchFamily="18" charset="0"/>
              </a:rPr>
              <a:t>Si estas animando a otros a pasar por su conflicto, recomiéndales someterse a la reprensión de Dios, ya que hay gran bendición dejarle a El, corregirnos y disciplinarnos, ya que es una señal de su amor, Dios podrá su Espíritu en nosotros, revelara su palabra a nosotros y nos honrara cuando le busquemos en el fuego de paz.</a:t>
            </a:r>
          </a:p>
        </p:txBody>
      </p:sp>
    </p:spTree>
    <p:extLst>
      <p:ext uri="{BB962C8B-B14F-4D97-AF65-F5344CB8AC3E}">
        <p14:creationId xmlns:p14="http://schemas.microsoft.com/office/powerpoint/2010/main" val="513136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1878</TotalTime>
  <Words>803</Words>
  <Application>Microsoft Office PowerPoint</Application>
  <PresentationFormat>Widescreen</PresentationFormat>
  <Paragraphs>54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Unidad 4: Tres cosas que todo Bombero de conflictos debe saber:  2) Reprensión que Instruye (Presentación 11)</vt:lpstr>
      <vt:lpstr>Introducción</vt:lpstr>
      <vt:lpstr>Estar en medio del conflicto</vt:lpstr>
      <vt:lpstr>Reprensión</vt:lpstr>
      <vt:lpstr>La Reprensión del Señor</vt:lpstr>
      <vt:lpstr>La Reprensión del Señor</vt:lpstr>
      <vt:lpstr>Cuando rechazamos la reprensión del Señor</vt:lpstr>
      <vt:lpstr>Cristo explica el tema…</vt:lpstr>
      <vt:lpstr>Puntos importantes que recordar</vt:lpstr>
      <vt:lpstr>Resumamos los puntos de esta sesión</vt:lpstr>
      <vt:lpstr>Resumamos los puntos de esta sesión</vt:lpstr>
      <vt:lpstr>Resumamos los puntos de esta sesión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20</cp:revision>
  <dcterms:created xsi:type="dcterms:W3CDTF">2017-10-03T19:37:14Z</dcterms:created>
  <dcterms:modified xsi:type="dcterms:W3CDTF">2017-10-23T18:57:37Z</dcterms:modified>
</cp:coreProperties>
</file>