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4" r:id="rId5"/>
    <p:sldId id="265" r:id="rId6"/>
    <p:sldId id="266" r:id="rId7"/>
    <p:sldId id="267" r:id="rId8"/>
    <p:sldId id="268" r:id="rId9"/>
    <p:sldId id="269" r:id="rId10"/>
    <p:sldId id="270" r:id="rId11"/>
    <p:sldId id="271" r:id="rId12"/>
    <p:sldId id="272" r:id="rId13"/>
    <p:sldId id="273" r:id="rId14"/>
    <p:sldId id="27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747" autoAdjust="0"/>
    <p:restoredTop sz="94660"/>
  </p:normalViewPr>
  <p:slideViewPr>
    <p:cSldViewPr snapToGrid="0">
      <p:cViewPr varScale="1">
        <p:scale>
          <a:sx n="66" d="100"/>
          <a:sy n="66" d="100"/>
        </p:scale>
        <p:origin x="102" y="2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0FF9475-FC4B-48AC-97F2-90F3F018891B}" type="datetimeFigureOut">
              <a:rPr lang="en-US" smtClean="0"/>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3936F0-6435-4E11-99B3-1F501BF2A64F}" type="slidenum">
              <a:rPr lang="en-US" smtClean="0"/>
              <a:t>‹#›</a:t>
            </a:fld>
            <a:endParaRPr lang="en-US"/>
          </a:p>
        </p:txBody>
      </p:sp>
    </p:spTree>
    <p:extLst>
      <p:ext uri="{BB962C8B-B14F-4D97-AF65-F5344CB8AC3E}">
        <p14:creationId xmlns:p14="http://schemas.microsoft.com/office/powerpoint/2010/main" val="4181736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0FF9475-FC4B-48AC-97F2-90F3F018891B}" type="datetimeFigureOut">
              <a:rPr lang="en-US" smtClean="0"/>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3936F0-6435-4E11-99B3-1F501BF2A64F}" type="slidenum">
              <a:rPr lang="en-US" smtClean="0"/>
              <a:t>‹#›</a:t>
            </a:fld>
            <a:endParaRPr lang="en-US"/>
          </a:p>
        </p:txBody>
      </p:sp>
    </p:spTree>
    <p:extLst>
      <p:ext uri="{BB962C8B-B14F-4D97-AF65-F5344CB8AC3E}">
        <p14:creationId xmlns:p14="http://schemas.microsoft.com/office/powerpoint/2010/main" val="2024526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0FF9475-FC4B-48AC-97F2-90F3F018891B}" type="datetimeFigureOut">
              <a:rPr lang="en-US" smtClean="0"/>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3936F0-6435-4E11-99B3-1F501BF2A64F}" type="slidenum">
              <a:rPr lang="en-US" smtClean="0"/>
              <a:t>‹#›</a:t>
            </a:fld>
            <a:endParaRPr lang="en-US"/>
          </a:p>
        </p:txBody>
      </p:sp>
    </p:spTree>
    <p:extLst>
      <p:ext uri="{BB962C8B-B14F-4D97-AF65-F5344CB8AC3E}">
        <p14:creationId xmlns:p14="http://schemas.microsoft.com/office/powerpoint/2010/main" val="3231594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0FF9475-FC4B-48AC-97F2-90F3F018891B}" type="datetimeFigureOut">
              <a:rPr lang="en-US" smtClean="0"/>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3936F0-6435-4E11-99B3-1F501BF2A64F}" type="slidenum">
              <a:rPr lang="en-US" smtClean="0"/>
              <a:t>‹#›</a:t>
            </a:fld>
            <a:endParaRPr lang="en-US"/>
          </a:p>
        </p:txBody>
      </p:sp>
    </p:spTree>
    <p:extLst>
      <p:ext uri="{BB962C8B-B14F-4D97-AF65-F5344CB8AC3E}">
        <p14:creationId xmlns:p14="http://schemas.microsoft.com/office/powerpoint/2010/main" val="3544484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FF9475-FC4B-48AC-97F2-90F3F018891B}" type="datetimeFigureOut">
              <a:rPr lang="en-US" smtClean="0"/>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3936F0-6435-4E11-99B3-1F501BF2A64F}" type="slidenum">
              <a:rPr lang="en-US" smtClean="0"/>
              <a:t>‹#›</a:t>
            </a:fld>
            <a:endParaRPr lang="en-US"/>
          </a:p>
        </p:txBody>
      </p:sp>
    </p:spTree>
    <p:extLst>
      <p:ext uri="{BB962C8B-B14F-4D97-AF65-F5344CB8AC3E}">
        <p14:creationId xmlns:p14="http://schemas.microsoft.com/office/powerpoint/2010/main" val="4003670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0FF9475-FC4B-48AC-97F2-90F3F018891B}" type="datetimeFigureOut">
              <a:rPr lang="en-US" smtClean="0"/>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3936F0-6435-4E11-99B3-1F501BF2A64F}" type="slidenum">
              <a:rPr lang="en-US" smtClean="0"/>
              <a:t>‹#›</a:t>
            </a:fld>
            <a:endParaRPr lang="en-US"/>
          </a:p>
        </p:txBody>
      </p:sp>
    </p:spTree>
    <p:extLst>
      <p:ext uri="{BB962C8B-B14F-4D97-AF65-F5344CB8AC3E}">
        <p14:creationId xmlns:p14="http://schemas.microsoft.com/office/powerpoint/2010/main" val="718604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0FF9475-FC4B-48AC-97F2-90F3F018891B}" type="datetimeFigureOut">
              <a:rPr lang="en-US" smtClean="0"/>
              <a:t>11/3/2017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3936F0-6435-4E11-99B3-1F501BF2A64F}" type="slidenum">
              <a:rPr lang="en-US" smtClean="0"/>
              <a:t>‹#›</a:t>
            </a:fld>
            <a:endParaRPr lang="en-US"/>
          </a:p>
        </p:txBody>
      </p:sp>
    </p:spTree>
    <p:extLst>
      <p:ext uri="{BB962C8B-B14F-4D97-AF65-F5344CB8AC3E}">
        <p14:creationId xmlns:p14="http://schemas.microsoft.com/office/powerpoint/2010/main" val="2034408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0FF9475-FC4B-48AC-97F2-90F3F018891B}" type="datetimeFigureOut">
              <a:rPr lang="en-US" smtClean="0"/>
              <a:t>11/3/2017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3936F0-6435-4E11-99B3-1F501BF2A64F}" type="slidenum">
              <a:rPr lang="en-US" smtClean="0"/>
              <a:t>‹#›</a:t>
            </a:fld>
            <a:endParaRPr lang="en-US"/>
          </a:p>
        </p:txBody>
      </p:sp>
    </p:spTree>
    <p:extLst>
      <p:ext uri="{BB962C8B-B14F-4D97-AF65-F5344CB8AC3E}">
        <p14:creationId xmlns:p14="http://schemas.microsoft.com/office/powerpoint/2010/main" val="3500440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FF9475-FC4B-48AC-97F2-90F3F018891B}" type="datetimeFigureOut">
              <a:rPr lang="en-US" smtClean="0"/>
              <a:t>11/3/2017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3936F0-6435-4E11-99B3-1F501BF2A64F}" type="slidenum">
              <a:rPr lang="en-US" smtClean="0"/>
              <a:t>‹#›</a:t>
            </a:fld>
            <a:endParaRPr lang="en-US"/>
          </a:p>
        </p:txBody>
      </p:sp>
    </p:spTree>
    <p:extLst>
      <p:ext uri="{BB962C8B-B14F-4D97-AF65-F5344CB8AC3E}">
        <p14:creationId xmlns:p14="http://schemas.microsoft.com/office/powerpoint/2010/main" val="1215474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0FF9475-FC4B-48AC-97F2-90F3F018891B}" type="datetimeFigureOut">
              <a:rPr lang="en-US" smtClean="0"/>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3936F0-6435-4E11-99B3-1F501BF2A64F}" type="slidenum">
              <a:rPr lang="en-US" smtClean="0"/>
              <a:t>‹#›</a:t>
            </a:fld>
            <a:endParaRPr lang="en-US"/>
          </a:p>
        </p:txBody>
      </p:sp>
    </p:spTree>
    <p:extLst>
      <p:ext uri="{BB962C8B-B14F-4D97-AF65-F5344CB8AC3E}">
        <p14:creationId xmlns:p14="http://schemas.microsoft.com/office/powerpoint/2010/main" val="385519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0FF9475-FC4B-48AC-97F2-90F3F018891B}" type="datetimeFigureOut">
              <a:rPr lang="en-US" smtClean="0"/>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3936F0-6435-4E11-99B3-1F501BF2A64F}" type="slidenum">
              <a:rPr lang="en-US" smtClean="0"/>
              <a:t>‹#›</a:t>
            </a:fld>
            <a:endParaRPr lang="en-US"/>
          </a:p>
        </p:txBody>
      </p:sp>
    </p:spTree>
    <p:extLst>
      <p:ext uri="{BB962C8B-B14F-4D97-AF65-F5344CB8AC3E}">
        <p14:creationId xmlns:p14="http://schemas.microsoft.com/office/powerpoint/2010/main" val="2379173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FF9475-FC4B-48AC-97F2-90F3F018891B}" type="datetimeFigureOut">
              <a:rPr lang="en-US" smtClean="0"/>
              <a:t>11/3/2017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3936F0-6435-4E11-99B3-1F501BF2A64F}" type="slidenum">
              <a:rPr lang="en-US" smtClean="0"/>
              <a:t>‹#›</a:t>
            </a:fld>
            <a:endParaRPr lang="en-US"/>
          </a:p>
        </p:txBody>
      </p:sp>
    </p:spTree>
    <p:extLst>
      <p:ext uri="{BB962C8B-B14F-4D97-AF65-F5344CB8AC3E}">
        <p14:creationId xmlns:p14="http://schemas.microsoft.com/office/powerpoint/2010/main" val="35642204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52361"/>
            <a:ext cx="12192000" cy="745362"/>
          </a:xfrm>
        </p:spPr>
        <p:txBody>
          <a:bodyPr>
            <a:normAutofit fontScale="90000"/>
          </a:bodyPr>
          <a:lstStyle/>
          <a:p>
            <a:r>
              <a:rPr lang="es-AR" b="1" u="sng" dirty="0">
                <a:latin typeface="Times New Roman" panose="02020603050405020304" pitchFamily="18" charset="0"/>
                <a:cs typeface="Times New Roman" panose="02020603050405020304" pitchFamily="18" charset="0"/>
              </a:rPr>
              <a:t>Escuchar Cuidadosamente</a:t>
            </a:r>
          </a:p>
        </p:txBody>
      </p:sp>
      <p:sp>
        <p:nvSpPr>
          <p:cNvPr id="3" name="Subtitle 2"/>
          <p:cNvSpPr>
            <a:spLocks noGrp="1"/>
          </p:cNvSpPr>
          <p:nvPr>
            <p:ph type="subTitle" idx="1"/>
          </p:nvPr>
        </p:nvSpPr>
        <p:spPr>
          <a:xfrm>
            <a:off x="1524000" y="2377587"/>
            <a:ext cx="9144000" cy="586733"/>
          </a:xfrm>
        </p:spPr>
        <p:txBody>
          <a:bodyPr/>
          <a:lstStyle/>
          <a:p>
            <a:r>
              <a:rPr lang="en-US" dirty="0"/>
              <a:t>Traduce: Pastor Daniel Moreno</a:t>
            </a:r>
          </a:p>
        </p:txBody>
      </p:sp>
      <p:pic>
        <p:nvPicPr>
          <p:cNvPr id="1026" name="Picture 2" descr="Related image"/>
          <p:cNvPicPr>
            <a:picLocks noChangeAspect="1" noChangeArrowheads="1"/>
          </p:cNvPicPr>
          <p:nvPr/>
        </p:nvPicPr>
        <p:blipFill rotWithShape="1">
          <a:blip r:embed="rId2">
            <a:extLst>
              <a:ext uri="{28A0092B-C50C-407E-A947-70E740481C1C}">
                <a14:useLocalDpi xmlns:a14="http://schemas.microsoft.com/office/drawing/2010/main" val="0"/>
              </a:ext>
            </a:extLst>
          </a:blip>
          <a:srcRect r="26872"/>
          <a:stretch/>
        </p:blipFill>
        <p:spPr bwMode="auto">
          <a:xfrm>
            <a:off x="1366496" y="0"/>
            <a:ext cx="6839634" cy="11239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elated 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0539"/>
            <a:ext cx="1524000" cy="1143276"/>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p:cNvSpPr txBox="1">
            <a:spLocks/>
          </p:cNvSpPr>
          <p:nvPr/>
        </p:nvSpPr>
        <p:spPr>
          <a:xfrm>
            <a:off x="8042007" y="275004"/>
            <a:ext cx="3985870" cy="745362"/>
          </a:xfrm>
          <a:prstGeom prst="rect">
            <a:avLst/>
          </a:prstGeom>
        </p:spPr>
        <p:txBody>
          <a:bodyPr vert="horz" lIns="91440" tIns="45720" rIns="91440" bIns="45720" rtlCol="0" anchor="b">
            <a:normAutofit fontScale="6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s-AR" b="1" u="sng" dirty="0">
                <a:latin typeface="Times New Roman" panose="02020603050405020304" pitchFamily="18" charset="0"/>
                <a:cs typeface="Times New Roman" panose="02020603050405020304" pitchFamily="18" charset="0"/>
              </a:rPr>
              <a:t>Y el Matrimonio</a:t>
            </a:r>
          </a:p>
        </p:txBody>
      </p:sp>
      <p:pic>
        <p:nvPicPr>
          <p:cNvPr id="4" name="Picture 2" descr="Related imag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145" y="2964321"/>
            <a:ext cx="7389177" cy="389368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Image result for escuchar a otro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79323" y="3235569"/>
            <a:ext cx="4712678" cy="36224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43661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4123"/>
            <a:ext cx="12192000" cy="934671"/>
          </a:xfrm>
        </p:spPr>
        <p:txBody>
          <a:bodyPr>
            <a:normAutofit fontScale="90000"/>
          </a:bodyPr>
          <a:lstStyle/>
          <a:p>
            <a:pPr algn="ctr"/>
            <a:r>
              <a:rPr lang="es-AR" b="1" u="sng" dirty="0">
                <a:latin typeface="Times New Roman" panose="02020603050405020304" pitchFamily="18" charset="0"/>
                <a:cs typeface="Times New Roman" panose="02020603050405020304" pitchFamily="18" charset="0"/>
              </a:rPr>
              <a:t>Técnicas de Escuchar Cuidadosamente en el Cuidado Pastoral</a:t>
            </a:r>
          </a:p>
        </p:txBody>
      </p:sp>
      <p:sp>
        <p:nvSpPr>
          <p:cNvPr id="3" name="Content Placeholder 2"/>
          <p:cNvSpPr>
            <a:spLocks noGrp="1"/>
          </p:cNvSpPr>
          <p:nvPr>
            <p:ph idx="1"/>
          </p:nvPr>
        </p:nvSpPr>
        <p:spPr>
          <a:xfrm>
            <a:off x="0" y="1262917"/>
            <a:ext cx="8932983" cy="5595084"/>
          </a:xfrm>
        </p:spPr>
        <p:txBody>
          <a:bodyPr>
            <a:normAutofit fontScale="85000" lnSpcReduction="20000"/>
          </a:bodyPr>
          <a:lstStyle/>
          <a:p>
            <a:r>
              <a:rPr lang="es-AR" sz="4800" b="1" dirty="0">
                <a:latin typeface="Times New Roman" panose="02020603050405020304" pitchFamily="18" charset="0"/>
                <a:cs typeface="Times New Roman" panose="02020603050405020304" pitchFamily="18" charset="0"/>
              </a:rPr>
              <a:t>8) Recuerda quedarte callado aunque te estén atacando (Esto pasa algunas veces porque ellos vienen vulnerables)</a:t>
            </a:r>
          </a:p>
          <a:p>
            <a:r>
              <a:rPr lang="es-AR" sz="4800" b="1" dirty="0">
                <a:latin typeface="Times New Roman" panose="02020603050405020304" pitchFamily="18" charset="0"/>
                <a:cs typeface="Times New Roman" panose="02020603050405020304" pitchFamily="18" charset="0"/>
              </a:rPr>
              <a:t>La persona necesita ser oída, no te defiendas. Se sentirán respetadas y oídas, y tu podrás oír todo su argumento. (si hay algo que debes mejorar, escúchalo, te darás cuenta de que si no es apropiado con compasión y gentileza no te defiendas, si te defiendes mucho, les das la razón)</a:t>
            </a:r>
          </a:p>
        </p:txBody>
      </p:sp>
      <p:pic>
        <p:nvPicPr>
          <p:cNvPr id="9218" name="Picture 2" descr="Image result for Quedarte callado aunque el otro te ataqu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82100" y="952500"/>
            <a:ext cx="3009900" cy="5905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36892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4123"/>
            <a:ext cx="12192000" cy="934671"/>
          </a:xfrm>
        </p:spPr>
        <p:txBody>
          <a:bodyPr>
            <a:normAutofit fontScale="90000"/>
          </a:bodyPr>
          <a:lstStyle/>
          <a:p>
            <a:pPr algn="ctr"/>
            <a:r>
              <a:rPr lang="es-AR" b="1" u="sng" dirty="0">
                <a:latin typeface="Times New Roman" panose="02020603050405020304" pitchFamily="18" charset="0"/>
                <a:cs typeface="Times New Roman" panose="02020603050405020304" pitchFamily="18" charset="0"/>
              </a:rPr>
              <a:t>Técnicas de Escuchar Cuidadosamente en el Cuidado Pastoral</a:t>
            </a:r>
          </a:p>
        </p:txBody>
      </p:sp>
      <p:sp>
        <p:nvSpPr>
          <p:cNvPr id="3" name="Content Placeholder 2"/>
          <p:cNvSpPr>
            <a:spLocks noGrp="1"/>
          </p:cNvSpPr>
          <p:nvPr>
            <p:ph idx="1"/>
          </p:nvPr>
        </p:nvSpPr>
        <p:spPr>
          <a:xfrm>
            <a:off x="0" y="1262917"/>
            <a:ext cx="8932983" cy="5595084"/>
          </a:xfrm>
        </p:spPr>
        <p:txBody>
          <a:bodyPr>
            <a:normAutofit fontScale="77500" lnSpcReduction="20000"/>
          </a:bodyPr>
          <a:lstStyle/>
          <a:p>
            <a:r>
              <a:rPr lang="es-AR" sz="4800" b="1" dirty="0">
                <a:latin typeface="Times New Roman" panose="02020603050405020304" pitchFamily="18" charset="0"/>
                <a:cs typeface="Times New Roman" panose="02020603050405020304" pitchFamily="18" charset="0"/>
              </a:rPr>
              <a:t>9) Engánchate en la conversación y conviértete en un detective respetuoso:</a:t>
            </a:r>
          </a:p>
          <a:p>
            <a:r>
              <a:rPr lang="es-AR" sz="4800" i="1" dirty="0">
                <a:latin typeface="Times New Roman" panose="02020603050405020304" pitchFamily="18" charset="0"/>
                <a:cs typeface="Times New Roman" panose="02020603050405020304" pitchFamily="18" charset="0"/>
              </a:rPr>
              <a:t>Haciendo las preguntas adecuadas, pero espera hasta que la persona que atiendes halla terminado de decirte lo que quería. No interrumpas su orden de su pensamiento de lo que te esta diciendo. Después de preguntarle reestablece el punto  de discusión para estar seguro que no malentendiste nada y parafrasea lo que dijo: “Los que estas diciendo es…”</a:t>
            </a:r>
          </a:p>
        </p:txBody>
      </p:sp>
      <p:pic>
        <p:nvPicPr>
          <p:cNvPr id="10242"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63050" y="838200"/>
            <a:ext cx="3028950" cy="6019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88515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4123"/>
            <a:ext cx="9544050" cy="934671"/>
          </a:xfrm>
        </p:spPr>
        <p:txBody>
          <a:bodyPr>
            <a:normAutofit/>
          </a:bodyPr>
          <a:lstStyle/>
          <a:p>
            <a:pPr algn="ctr"/>
            <a:r>
              <a:rPr lang="es-AR" b="1" u="sng" dirty="0">
                <a:latin typeface="Times New Roman" panose="02020603050405020304" pitchFamily="18" charset="0"/>
                <a:cs typeface="Times New Roman" panose="02020603050405020304" pitchFamily="18" charset="0"/>
              </a:rPr>
              <a:t>Dos casos que compartir</a:t>
            </a:r>
          </a:p>
        </p:txBody>
      </p:sp>
      <p:sp>
        <p:nvSpPr>
          <p:cNvPr id="3" name="Content Placeholder 2"/>
          <p:cNvSpPr>
            <a:spLocks noGrp="1"/>
          </p:cNvSpPr>
          <p:nvPr>
            <p:ph idx="1"/>
          </p:nvPr>
        </p:nvSpPr>
        <p:spPr>
          <a:xfrm>
            <a:off x="0" y="1262917"/>
            <a:ext cx="8932983" cy="5595084"/>
          </a:xfrm>
        </p:spPr>
        <p:txBody>
          <a:bodyPr>
            <a:normAutofit fontScale="62500" lnSpcReduction="20000"/>
          </a:bodyPr>
          <a:lstStyle/>
          <a:p>
            <a:r>
              <a:rPr lang="es-AR" sz="4800" b="1" dirty="0">
                <a:latin typeface="Times New Roman" panose="02020603050405020304" pitchFamily="18" charset="0"/>
                <a:cs typeface="Times New Roman" panose="02020603050405020304" pitchFamily="18" charset="0"/>
              </a:rPr>
              <a:t>Si alguien viene y te dice que batalla con la duda, te pones en el rol de cuidado pastoral, </a:t>
            </a:r>
          </a:p>
          <a:p>
            <a:r>
              <a:rPr lang="es-AR" sz="4800" b="1" dirty="0">
                <a:latin typeface="Times New Roman" panose="02020603050405020304" pitchFamily="18" charset="0"/>
                <a:cs typeface="Times New Roman" panose="02020603050405020304" pitchFamily="18" charset="0"/>
              </a:rPr>
              <a:t>“</a:t>
            </a:r>
            <a:r>
              <a:rPr lang="es-ES" sz="4800" i="1" dirty="0">
                <a:latin typeface="Times New Roman" panose="02020603050405020304" pitchFamily="18" charset="0"/>
                <a:cs typeface="Times New Roman" panose="02020603050405020304" pitchFamily="18" charset="0"/>
              </a:rPr>
              <a:t>Por la fe entendemos que el universo fue formado por la palabra de Dios, de modo que lo visible no provino de lo que se ve.”</a:t>
            </a:r>
            <a:r>
              <a:rPr lang="es-AR" sz="4800" i="1" dirty="0">
                <a:latin typeface="Times New Roman" panose="02020603050405020304" pitchFamily="18" charset="0"/>
                <a:cs typeface="Times New Roman" panose="02020603050405020304" pitchFamily="18" charset="0"/>
              </a:rPr>
              <a:t>Hebreos 11:3 (</a:t>
            </a:r>
            <a:r>
              <a:rPr lang="es-AR" sz="4800" b="1" dirty="0">
                <a:latin typeface="Times New Roman" panose="02020603050405020304" pitchFamily="18" charset="0"/>
                <a:cs typeface="Times New Roman" panose="02020603050405020304" pitchFamily="18" charset="0"/>
              </a:rPr>
              <a:t>No estaba en al creación pero creo)</a:t>
            </a:r>
          </a:p>
          <a:p>
            <a:r>
              <a:rPr lang="es-AR" sz="4800" b="1" dirty="0">
                <a:latin typeface="Times New Roman" panose="02020603050405020304" pitchFamily="18" charset="0"/>
                <a:cs typeface="Times New Roman" panose="02020603050405020304" pitchFamily="18" charset="0"/>
              </a:rPr>
              <a:t> Te pone en la misma situación de ser humano, entiendo que todos dudamos, nuestra fe esta basada en Dios no en lo que somos, no vemos a </a:t>
            </a:r>
            <a:r>
              <a:rPr lang="es-AR" sz="4800" b="1" dirty="0" err="1">
                <a:latin typeface="Times New Roman" panose="02020603050405020304" pitchFamily="18" charset="0"/>
                <a:cs typeface="Times New Roman" panose="02020603050405020304" pitchFamily="18" charset="0"/>
              </a:rPr>
              <a:t>Cristo,y</a:t>
            </a:r>
            <a:r>
              <a:rPr lang="es-AR" sz="4800" b="1" dirty="0">
                <a:latin typeface="Times New Roman" panose="02020603050405020304" pitchFamily="18" charset="0"/>
                <a:cs typeface="Times New Roman" panose="02020603050405020304" pitchFamily="18" charset="0"/>
              </a:rPr>
              <a:t> dice la biblia: “Benditos los que sin verme han creído” </a:t>
            </a:r>
          </a:p>
          <a:p>
            <a:r>
              <a:rPr lang="es-AR" sz="4800" b="1" dirty="0">
                <a:latin typeface="Times New Roman" panose="02020603050405020304" pitchFamily="18" charset="0"/>
                <a:cs typeface="Times New Roman" panose="02020603050405020304" pitchFamily="18" charset="0"/>
              </a:rPr>
              <a:t>1) Talvez pudiera ser muy robótico en mi caminar con Dios, pero lo que hace la FE, es mantenerme adentro, es por FE que venimos a buscar ayuda, y se desarrolla esa FE en el proceso.  </a:t>
            </a:r>
            <a:r>
              <a:rPr lang="es-AR" sz="4800" b="1" dirty="0" err="1">
                <a:latin typeface="Times New Roman" panose="02020603050405020304" pitchFamily="18" charset="0"/>
                <a:cs typeface="Times New Roman" panose="02020603050405020304" pitchFamily="18" charset="0"/>
              </a:rPr>
              <a:t>Dejales</a:t>
            </a:r>
            <a:r>
              <a:rPr lang="es-AR" sz="4800" b="1" dirty="0">
                <a:latin typeface="Times New Roman" panose="02020603050405020304" pitchFamily="18" charset="0"/>
                <a:cs typeface="Times New Roman" panose="02020603050405020304" pitchFamily="18" charset="0"/>
              </a:rPr>
              <a:t> saber que tu también batallas. No los inyectes con mas duda al decirles que tu no batallas.</a:t>
            </a:r>
          </a:p>
        </p:txBody>
      </p:sp>
      <p:pic>
        <p:nvPicPr>
          <p:cNvPr id="13314" name="Picture 2" descr="Image result for Dudar"/>
          <p:cNvPicPr>
            <a:picLocks noChangeAspect="1" noChangeArrowheads="1"/>
          </p:cNvPicPr>
          <p:nvPr/>
        </p:nvPicPr>
        <p:blipFill rotWithShape="1">
          <a:blip r:embed="rId2">
            <a:extLst>
              <a:ext uri="{28A0092B-C50C-407E-A947-70E740481C1C}">
                <a14:useLocalDpi xmlns:a14="http://schemas.microsoft.com/office/drawing/2010/main" val="0"/>
              </a:ext>
            </a:extLst>
          </a:blip>
          <a:srcRect b="9928"/>
          <a:stretch/>
        </p:blipFill>
        <p:spPr bwMode="auto">
          <a:xfrm>
            <a:off x="9315450" y="1"/>
            <a:ext cx="287655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69677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4123"/>
            <a:ext cx="12192000" cy="934671"/>
          </a:xfrm>
        </p:spPr>
        <p:txBody>
          <a:bodyPr>
            <a:normAutofit/>
          </a:bodyPr>
          <a:lstStyle/>
          <a:p>
            <a:pPr algn="ctr"/>
            <a:r>
              <a:rPr lang="es-AR" b="1" u="sng" dirty="0">
                <a:latin typeface="Times New Roman" panose="02020603050405020304" pitchFamily="18" charset="0"/>
                <a:cs typeface="Times New Roman" panose="02020603050405020304" pitchFamily="18" charset="0"/>
              </a:rPr>
              <a:t>Dos casos que compartir</a:t>
            </a:r>
          </a:p>
        </p:txBody>
      </p:sp>
      <p:sp>
        <p:nvSpPr>
          <p:cNvPr id="3" name="Content Placeholder 2"/>
          <p:cNvSpPr>
            <a:spLocks noGrp="1"/>
          </p:cNvSpPr>
          <p:nvPr>
            <p:ph idx="1"/>
          </p:nvPr>
        </p:nvSpPr>
        <p:spPr>
          <a:xfrm>
            <a:off x="0" y="1262917"/>
            <a:ext cx="8932983" cy="5595084"/>
          </a:xfrm>
        </p:spPr>
        <p:txBody>
          <a:bodyPr>
            <a:normAutofit/>
          </a:bodyPr>
          <a:lstStyle/>
          <a:p>
            <a:r>
              <a:rPr lang="es-AR" sz="4800" b="1" dirty="0">
                <a:latin typeface="Times New Roman" panose="02020603050405020304" pitchFamily="18" charset="0"/>
                <a:cs typeface="Times New Roman" panose="02020603050405020304" pitchFamily="18" charset="0"/>
              </a:rPr>
              <a:t>Que si otros batallan con un padre abusivo o un pastor que hizo algo inapropiado, una mama sobreprotectora o malas experiencias del pasado, entiende  sus necesidades</a:t>
            </a:r>
          </a:p>
          <a:p>
            <a:r>
              <a:rPr lang="es-AR" sz="4800" b="1" dirty="0">
                <a:latin typeface="Times New Roman" panose="02020603050405020304" pitchFamily="18" charset="0"/>
                <a:cs typeface="Times New Roman" panose="02020603050405020304" pitchFamily="18" charset="0"/>
              </a:rPr>
              <a:t>Escúchalos</a:t>
            </a:r>
          </a:p>
        </p:txBody>
      </p:sp>
      <p:pic>
        <p:nvPicPr>
          <p:cNvPr id="12290"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32982" y="1098794"/>
            <a:ext cx="3259017" cy="57592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91197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934671"/>
          </a:xfrm>
        </p:spPr>
        <p:txBody>
          <a:bodyPr>
            <a:normAutofit/>
          </a:bodyPr>
          <a:lstStyle/>
          <a:p>
            <a:pPr algn="ctr"/>
            <a:r>
              <a:rPr lang="es-AR" b="1" u="sng" dirty="0">
                <a:latin typeface="Times New Roman" panose="02020603050405020304" pitchFamily="18" charset="0"/>
                <a:cs typeface="Times New Roman" panose="02020603050405020304" pitchFamily="18" charset="0"/>
              </a:rPr>
              <a:t>Pastor, Soy Adicto a…</a:t>
            </a:r>
          </a:p>
        </p:txBody>
      </p:sp>
      <p:sp>
        <p:nvSpPr>
          <p:cNvPr id="3" name="Content Placeholder 2"/>
          <p:cNvSpPr>
            <a:spLocks noGrp="1"/>
          </p:cNvSpPr>
          <p:nvPr>
            <p:ph idx="1"/>
          </p:nvPr>
        </p:nvSpPr>
        <p:spPr>
          <a:xfrm>
            <a:off x="0" y="767617"/>
            <a:ext cx="11544300" cy="5595084"/>
          </a:xfrm>
        </p:spPr>
        <p:txBody>
          <a:bodyPr>
            <a:normAutofit fontScale="62500" lnSpcReduction="20000"/>
          </a:bodyPr>
          <a:lstStyle/>
          <a:p>
            <a:r>
              <a:rPr lang="es-AR" sz="4800" b="1" dirty="0">
                <a:latin typeface="Times New Roman" panose="02020603050405020304" pitchFamily="18" charset="0"/>
                <a:cs typeface="Times New Roman" panose="02020603050405020304" pitchFamily="18" charset="0"/>
              </a:rPr>
              <a:t>Sustancias químicas</a:t>
            </a:r>
          </a:p>
          <a:p>
            <a:r>
              <a:rPr lang="es-AR" sz="4800" b="1" dirty="0">
                <a:latin typeface="Times New Roman" panose="02020603050405020304" pitchFamily="18" charset="0"/>
                <a:cs typeface="Times New Roman" panose="02020603050405020304" pitchFamily="18" charset="0"/>
              </a:rPr>
              <a:t>Medicamentos</a:t>
            </a:r>
          </a:p>
          <a:p>
            <a:r>
              <a:rPr lang="es-AR" sz="4800" b="1" dirty="0">
                <a:latin typeface="Times New Roman" panose="02020603050405020304" pitchFamily="18" charset="0"/>
                <a:cs typeface="Times New Roman" panose="02020603050405020304" pitchFamily="18" charset="0"/>
              </a:rPr>
              <a:t>Necesita que le estén chequeando</a:t>
            </a:r>
          </a:p>
          <a:p>
            <a:r>
              <a:rPr lang="es-AR" sz="4800" b="1" dirty="0">
                <a:latin typeface="Times New Roman" panose="02020603050405020304" pitchFamily="18" charset="0"/>
                <a:cs typeface="Times New Roman" panose="02020603050405020304" pitchFamily="18" charset="0"/>
              </a:rPr>
              <a:t>Hechos de apoyo</a:t>
            </a:r>
          </a:p>
          <a:p>
            <a:r>
              <a:rPr lang="es-AR" sz="4800" b="1" dirty="0">
                <a:latin typeface="Times New Roman" panose="02020603050405020304" pitchFamily="18" charset="0"/>
                <a:cs typeface="Times New Roman" panose="02020603050405020304" pitchFamily="18" charset="0"/>
              </a:rPr>
              <a:t>Hechos espirituales</a:t>
            </a:r>
          </a:p>
          <a:p>
            <a:r>
              <a:rPr lang="es-AR" sz="4800" b="1" dirty="0">
                <a:latin typeface="Times New Roman" panose="02020603050405020304" pitchFamily="18" charset="0"/>
                <a:cs typeface="Times New Roman" panose="02020603050405020304" pitchFamily="18" charset="0"/>
              </a:rPr>
              <a:t>Hechos de restitución</a:t>
            </a:r>
          </a:p>
          <a:p>
            <a:r>
              <a:rPr lang="es-ES" sz="4800" i="1" dirty="0">
                <a:latin typeface="Times New Roman" panose="02020603050405020304" pitchFamily="18" charset="0"/>
                <a:cs typeface="Times New Roman" panose="02020603050405020304" pitchFamily="18" charset="0"/>
              </a:rPr>
              <a:t>“Les prometen libertad, cuando ellos mismos son esclavos de la corrupción, ya que cada uno es esclavo de aquello que lo ha dominado.” 2 Pedro 2:19</a:t>
            </a:r>
          </a:p>
          <a:p>
            <a:r>
              <a:rPr lang="es-ES" sz="4800" b="1" dirty="0">
                <a:latin typeface="Times New Roman" panose="02020603050405020304" pitchFamily="18" charset="0"/>
                <a:cs typeface="Times New Roman" panose="02020603050405020304" pitchFamily="18" charset="0"/>
              </a:rPr>
              <a:t>Escúchalos y trata de entender es algo químico, con que lidio, hay mas cosas o solo eso. Tu eres quien los guía a iniciar la recuperación, si escuchas estarán deseando lo que sigue QUE ES lo mejor, para sus vidas</a:t>
            </a:r>
            <a:endParaRPr lang="es-AR" sz="4800" b="1" dirty="0">
              <a:latin typeface="Times New Roman" panose="02020603050405020304" pitchFamily="18" charset="0"/>
              <a:cs typeface="Times New Roman" panose="02020603050405020304" pitchFamily="18" charset="0"/>
            </a:endParaRPr>
          </a:p>
        </p:txBody>
      </p:sp>
      <p:pic>
        <p:nvPicPr>
          <p:cNvPr id="4"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3770" y="934671"/>
            <a:ext cx="5432879" cy="23712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8364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1708" y="0"/>
            <a:ext cx="12010292" cy="1325563"/>
          </a:xfrm>
        </p:spPr>
        <p:txBody>
          <a:bodyPr/>
          <a:lstStyle/>
          <a:p>
            <a:pPr algn="ctr"/>
            <a:r>
              <a:rPr lang="es-AR" b="1" u="sng" dirty="0">
                <a:latin typeface="Times New Roman" panose="02020603050405020304" pitchFamily="18" charset="0"/>
                <a:cs typeface="Times New Roman" panose="02020603050405020304" pitchFamily="18" charset="0"/>
              </a:rPr>
              <a:t>Cuidado pastoral- Escuchando cuidadosamente</a:t>
            </a:r>
          </a:p>
        </p:txBody>
      </p:sp>
      <p:sp>
        <p:nvSpPr>
          <p:cNvPr id="3" name="Content Placeholder 2"/>
          <p:cNvSpPr>
            <a:spLocks noGrp="1"/>
          </p:cNvSpPr>
          <p:nvPr>
            <p:ph idx="1"/>
          </p:nvPr>
        </p:nvSpPr>
        <p:spPr>
          <a:xfrm>
            <a:off x="0" y="1325562"/>
            <a:ext cx="8299938" cy="5532437"/>
          </a:xfrm>
        </p:spPr>
        <p:txBody>
          <a:bodyPr>
            <a:normAutofit fontScale="85000" lnSpcReduction="20000"/>
          </a:bodyPr>
          <a:lstStyle/>
          <a:p>
            <a:r>
              <a:rPr lang="es-AR" sz="3600" b="1" dirty="0">
                <a:latin typeface="Times New Roman" panose="02020603050405020304" pitchFamily="18" charset="0"/>
                <a:cs typeface="Times New Roman" panose="02020603050405020304" pitchFamily="18" charset="0"/>
              </a:rPr>
              <a:t>La visión de El cuidado pastoral- </a:t>
            </a:r>
            <a:r>
              <a:rPr lang="es-AR" sz="3600" i="1" dirty="0">
                <a:latin typeface="Times New Roman" panose="02020603050405020304" pitchFamily="18" charset="0"/>
                <a:cs typeface="Times New Roman" panose="02020603050405020304" pitchFamily="18" charset="0"/>
              </a:rPr>
              <a:t>Es ayudar a otros a tomar ese paso que necesitan. Es una aventura para los que están en tu cuidado como pastor. </a:t>
            </a:r>
          </a:p>
          <a:p>
            <a:r>
              <a:rPr lang="es-AR" sz="3600" i="1" dirty="0">
                <a:latin typeface="Times New Roman" panose="02020603050405020304" pitchFamily="18" charset="0"/>
                <a:cs typeface="Times New Roman" panose="02020603050405020304" pitchFamily="18" charset="0"/>
              </a:rPr>
              <a:t>“Esta área del trabajo pastoral es Multifacética y llena de sorpresas, habrá problemas inesperados y habrá oportunidades de profundizar en el interior de las situaciones humanas” Una introducción al cuidado pastoral. Charles V. Gerkin</a:t>
            </a:r>
          </a:p>
          <a:p>
            <a:r>
              <a:rPr lang="es-AR" sz="3600" b="1" dirty="0">
                <a:latin typeface="Times New Roman" panose="02020603050405020304" pitchFamily="18" charset="0"/>
                <a:cs typeface="Times New Roman" panose="02020603050405020304" pitchFamily="18" charset="0"/>
              </a:rPr>
              <a:t>Es un reto que se disfruta, te frustra, pero no es aburrido, es fascinante al ver Dios que trae su gracia a los que cuidas y te usa para ayudarles. Todo inicia con escuchar….</a:t>
            </a:r>
          </a:p>
        </p:txBody>
      </p:sp>
      <p:pic>
        <p:nvPicPr>
          <p:cNvPr id="2050"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0954" y="1325563"/>
            <a:ext cx="3681046" cy="55324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747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56429" cy="934671"/>
          </a:xfrm>
        </p:spPr>
        <p:txBody>
          <a:bodyPr/>
          <a:lstStyle/>
          <a:p>
            <a:pPr algn="ctr"/>
            <a:r>
              <a:rPr lang="es-AR" b="1" u="sng" dirty="0">
                <a:latin typeface="Times New Roman" panose="02020603050405020304" pitchFamily="18" charset="0"/>
                <a:cs typeface="Times New Roman" panose="02020603050405020304" pitchFamily="18" charset="0"/>
              </a:rPr>
              <a:t>La Teología del Escuchar</a:t>
            </a:r>
          </a:p>
        </p:txBody>
      </p:sp>
      <p:sp>
        <p:nvSpPr>
          <p:cNvPr id="3" name="Content Placeholder 2"/>
          <p:cNvSpPr>
            <a:spLocks noGrp="1"/>
          </p:cNvSpPr>
          <p:nvPr>
            <p:ph idx="1"/>
          </p:nvPr>
        </p:nvSpPr>
        <p:spPr>
          <a:xfrm>
            <a:off x="0" y="934670"/>
            <a:ext cx="8956431" cy="6146067"/>
          </a:xfrm>
        </p:spPr>
        <p:txBody>
          <a:bodyPr>
            <a:normAutofit/>
          </a:bodyPr>
          <a:lstStyle/>
          <a:p>
            <a:r>
              <a:rPr lang="es-AR" sz="4800" b="1" dirty="0">
                <a:latin typeface="Times New Roman" panose="02020603050405020304" pitchFamily="18" charset="0"/>
                <a:cs typeface="Times New Roman" panose="02020603050405020304" pitchFamily="18" charset="0"/>
              </a:rPr>
              <a:t>Estamos ministrando y eres portador de la imagen del Dios y de los santos en Cristo</a:t>
            </a:r>
          </a:p>
          <a:p>
            <a:r>
              <a:rPr lang="es-ES" sz="4800" i="1" dirty="0">
                <a:latin typeface="Times New Roman" panose="02020603050405020304" pitchFamily="18" charset="0"/>
                <a:cs typeface="Times New Roman" panose="02020603050405020304" pitchFamily="18" charset="0"/>
              </a:rPr>
              <a:t>“Mis queridos hermanos, tengan presente esto: Todos deben estar listos para escuchar, y ser lentos para hablar y para enojarse.” Santiago 1:19</a:t>
            </a:r>
            <a:endParaRPr lang="es-AR" sz="4800" i="1" dirty="0">
              <a:latin typeface="Times New Roman" panose="02020603050405020304" pitchFamily="18" charset="0"/>
              <a:cs typeface="Times New Roman" panose="02020603050405020304" pitchFamily="18" charset="0"/>
            </a:endParaRPr>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56430" y="0"/>
            <a:ext cx="3235569"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5047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4123"/>
            <a:ext cx="12192000" cy="934671"/>
          </a:xfrm>
        </p:spPr>
        <p:txBody>
          <a:bodyPr>
            <a:normAutofit fontScale="90000"/>
          </a:bodyPr>
          <a:lstStyle/>
          <a:p>
            <a:pPr algn="ctr"/>
            <a:r>
              <a:rPr lang="es-AR" b="1" u="sng" dirty="0">
                <a:latin typeface="Times New Roman" panose="02020603050405020304" pitchFamily="18" charset="0"/>
                <a:cs typeface="Times New Roman" panose="02020603050405020304" pitchFamily="18" charset="0"/>
              </a:rPr>
              <a:t>Técnicas de Escuchar Cuidadosamente en el Cuidado Pastoral</a:t>
            </a:r>
          </a:p>
        </p:txBody>
      </p:sp>
      <p:sp>
        <p:nvSpPr>
          <p:cNvPr id="3" name="Content Placeholder 2"/>
          <p:cNvSpPr>
            <a:spLocks noGrp="1"/>
          </p:cNvSpPr>
          <p:nvPr>
            <p:ph idx="1"/>
          </p:nvPr>
        </p:nvSpPr>
        <p:spPr>
          <a:xfrm>
            <a:off x="0" y="1262917"/>
            <a:ext cx="12192000" cy="5595084"/>
          </a:xfrm>
        </p:spPr>
        <p:txBody>
          <a:bodyPr>
            <a:normAutofit fontScale="77500" lnSpcReduction="20000"/>
          </a:bodyPr>
          <a:lstStyle/>
          <a:p>
            <a:r>
              <a:rPr lang="es-AR" sz="4800" b="1" dirty="0">
                <a:latin typeface="Times New Roman" panose="02020603050405020304" pitchFamily="18" charset="0"/>
                <a:cs typeface="Times New Roman" panose="02020603050405020304" pitchFamily="18" charset="0"/>
              </a:rPr>
              <a:t>Estaremos hablando de las mejores técnicas                                           de escuchar cuidadosamente a los que están                                            bajo nuestro cuidado pastoral. Cuando                                           inicias una sesión debes de:</a:t>
            </a:r>
          </a:p>
          <a:p>
            <a:r>
              <a:rPr lang="es-AR" sz="4800" b="1" dirty="0">
                <a:latin typeface="Times New Roman" panose="02020603050405020304" pitchFamily="18" charset="0"/>
                <a:cs typeface="Times New Roman" panose="02020603050405020304" pitchFamily="18" charset="0"/>
              </a:rPr>
              <a:t>1) Escuchar a los que están bajo nuestro cuidado ya que esto los hace sentir especiales: </a:t>
            </a:r>
            <a:r>
              <a:rPr lang="es-AR" sz="4800" i="1" dirty="0">
                <a:latin typeface="Times New Roman" panose="02020603050405020304" pitchFamily="18" charset="0"/>
                <a:cs typeface="Times New Roman" panose="02020603050405020304" pitchFamily="18" charset="0"/>
              </a:rPr>
              <a:t>Se sienten respetados, valorados, que hay interés en ellos, se sienten amados. </a:t>
            </a:r>
          </a:p>
          <a:p>
            <a:r>
              <a:rPr lang="es-AR" sz="4800" b="1" dirty="0">
                <a:latin typeface="Times New Roman" panose="02020603050405020304" pitchFamily="18" charset="0"/>
                <a:cs typeface="Times New Roman" panose="02020603050405020304" pitchFamily="18" charset="0"/>
              </a:rPr>
              <a:t>Nuestras conversaciones son mas profundas, nuestras relaciones se construyen bajo la confianza- </a:t>
            </a:r>
            <a:r>
              <a:rPr lang="es-AR" sz="4800" i="1" dirty="0">
                <a:latin typeface="Times New Roman" panose="02020603050405020304" pitchFamily="18" charset="0"/>
                <a:cs typeface="Times New Roman" panose="02020603050405020304" pitchFamily="18" charset="0"/>
              </a:rPr>
              <a:t>Al escucharlos, modelamos esta destrezas a otros. Les estas diciendo: “Tu eres demasiado importante para mi.”</a:t>
            </a:r>
          </a:p>
        </p:txBody>
      </p:sp>
      <p:pic>
        <p:nvPicPr>
          <p:cNvPr id="2050" name="Picture 2" descr="Image result for saber escucha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237785" y="631458"/>
            <a:ext cx="2954215" cy="22055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3575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4123"/>
            <a:ext cx="12192000" cy="934671"/>
          </a:xfrm>
        </p:spPr>
        <p:txBody>
          <a:bodyPr>
            <a:normAutofit fontScale="90000"/>
          </a:bodyPr>
          <a:lstStyle/>
          <a:p>
            <a:pPr algn="ctr"/>
            <a:r>
              <a:rPr lang="es-AR" b="1" u="sng" dirty="0">
                <a:latin typeface="Times New Roman" panose="02020603050405020304" pitchFamily="18" charset="0"/>
                <a:cs typeface="Times New Roman" panose="02020603050405020304" pitchFamily="18" charset="0"/>
              </a:rPr>
              <a:t>Técnicas de Escuchar Cuidadosamente en el Cuidado Pastoral</a:t>
            </a:r>
          </a:p>
        </p:txBody>
      </p:sp>
      <p:sp>
        <p:nvSpPr>
          <p:cNvPr id="3" name="Content Placeholder 2"/>
          <p:cNvSpPr>
            <a:spLocks noGrp="1"/>
          </p:cNvSpPr>
          <p:nvPr>
            <p:ph idx="1"/>
          </p:nvPr>
        </p:nvSpPr>
        <p:spPr>
          <a:xfrm>
            <a:off x="0" y="1262917"/>
            <a:ext cx="9237785" cy="5595084"/>
          </a:xfrm>
        </p:spPr>
        <p:txBody>
          <a:bodyPr>
            <a:normAutofit fontScale="92500"/>
          </a:bodyPr>
          <a:lstStyle/>
          <a:p>
            <a:r>
              <a:rPr lang="es-AR" sz="4800" b="1" dirty="0">
                <a:latin typeface="Times New Roman" panose="02020603050405020304" pitchFamily="18" charset="0"/>
                <a:cs typeface="Times New Roman" panose="02020603050405020304" pitchFamily="18" charset="0"/>
              </a:rPr>
              <a:t>2) Debes mirarte que estas confortable al estar escuchándoles:</a:t>
            </a:r>
          </a:p>
          <a:p>
            <a:r>
              <a:rPr lang="es-AR" sz="4800" i="1" dirty="0">
                <a:latin typeface="Times New Roman" panose="02020603050405020304" pitchFamily="18" charset="0"/>
                <a:cs typeface="Times New Roman" panose="02020603050405020304" pitchFamily="18" charset="0"/>
              </a:rPr>
              <a:t>Debes sentarte derecho y recargado un poco hacia el frente para demostrarles tu interés en ellos estando atento a tu lenguaje corporal (Si estas estresado, se te va a notar) deben verte empático a su situación</a:t>
            </a:r>
          </a:p>
        </p:txBody>
      </p:sp>
      <p:pic>
        <p:nvPicPr>
          <p:cNvPr id="3074" name="Picture 2" descr="Image result for prestar atenc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32984" y="990599"/>
            <a:ext cx="3259015" cy="5867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0009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4123"/>
            <a:ext cx="12192000" cy="934671"/>
          </a:xfrm>
        </p:spPr>
        <p:txBody>
          <a:bodyPr>
            <a:normAutofit fontScale="90000"/>
          </a:bodyPr>
          <a:lstStyle/>
          <a:p>
            <a:pPr algn="ctr"/>
            <a:r>
              <a:rPr lang="es-AR" b="1" u="sng" dirty="0">
                <a:latin typeface="Times New Roman" panose="02020603050405020304" pitchFamily="18" charset="0"/>
                <a:cs typeface="Times New Roman" panose="02020603050405020304" pitchFamily="18" charset="0"/>
              </a:rPr>
              <a:t>Técnicas de Escuchar Cuidadosamente en el Cuidado Pastoral</a:t>
            </a:r>
          </a:p>
        </p:txBody>
      </p:sp>
      <p:sp>
        <p:nvSpPr>
          <p:cNvPr id="3" name="Content Placeholder 2"/>
          <p:cNvSpPr>
            <a:spLocks noGrp="1"/>
          </p:cNvSpPr>
          <p:nvPr>
            <p:ph idx="1"/>
          </p:nvPr>
        </p:nvSpPr>
        <p:spPr>
          <a:xfrm>
            <a:off x="0" y="1262917"/>
            <a:ext cx="8932983" cy="5595084"/>
          </a:xfrm>
        </p:spPr>
        <p:txBody>
          <a:bodyPr>
            <a:normAutofit fontScale="70000" lnSpcReduction="20000"/>
          </a:bodyPr>
          <a:lstStyle/>
          <a:p>
            <a:r>
              <a:rPr lang="es-AR" sz="4800" b="1" dirty="0">
                <a:latin typeface="Times New Roman" panose="02020603050405020304" pitchFamily="18" charset="0"/>
                <a:cs typeface="Times New Roman" panose="02020603050405020304" pitchFamily="18" charset="0"/>
              </a:rPr>
              <a:t>3) Muestra que entiendes lo que te expresan con expresiones como: </a:t>
            </a:r>
            <a:r>
              <a:rPr lang="es-AR" sz="4800" i="1" dirty="0">
                <a:latin typeface="Times New Roman" panose="02020603050405020304" pitchFamily="18" charset="0"/>
                <a:cs typeface="Times New Roman" panose="02020603050405020304" pitchFamily="18" charset="0"/>
              </a:rPr>
              <a:t>“Uh-</a:t>
            </a:r>
            <a:r>
              <a:rPr lang="es-AR" sz="4800" i="1" dirty="0" err="1">
                <a:latin typeface="Times New Roman" panose="02020603050405020304" pitchFamily="18" charset="0"/>
                <a:cs typeface="Times New Roman" panose="02020603050405020304" pitchFamily="18" charset="0"/>
              </a:rPr>
              <a:t>huh</a:t>
            </a:r>
            <a:r>
              <a:rPr lang="es-AR" sz="4800" i="1" dirty="0">
                <a:latin typeface="Times New Roman" panose="02020603050405020304" pitchFamily="18" charset="0"/>
                <a:cs typeface="Times New Roman" panose="02020603050405020304" pitchFamily="18" charset="0"/>
              </a:rPr>
              <a:t>”, “ya veo” y asiente tu, con tu cabeza (ejemplo: Mi hijo oye mucha música, ¿Le haz preguntado que tipo de música? Y te enganchas con la platica. Hacer preguntas abiertas (Preguntas que no se pueden responder con un SI o un NO) Ejemplo: ¿Cuál es tu problema presente?</a:t>
            </a:r>
          </a:p>
          <a:p>
            <a:r>
              <a:rPr lang="es-AR" sz="4800" b="1" dirty="0">
                <a:latin typeface="Times New Roman" panose="02020603050405020304" pitchFamily="18" charset="0"/>
                <a:cs typeface="Times New Roman" panose="02020603050405020304" pitchFamily="18" charset="0"/>
              </a:rPr>
              <a:t>Haz las preguntas adecuadas para que lo que te están revelando continúe- </a:t>
            </a:r>
            <a:r>
              <a:rPr lang="es-AR" sz="4800" i="1" dirty="0">
                <a:latin typeface="Times New Roman" panose="02020603050405020304" pitchFamily="18" charset="0"/>
                <a:cs typeface="Times New Roman" panose="02020603050405020304" pitchFamily="18" charset="0"/>
              </a:rPr>
              <a:t>Con interés pregúntales si pueden darte mas detalles, como: ¿Que paso después? ¿Como te hizo esto sentir? No cruces tus brazos porque eso muestra una posición cerrada o de indisposición</a:t>
            </a:r>
          </a:p>
        </p:txBody>
      </p:sp>
      <p:pic>
        <p:nvPicPr>
          <p:cNvPr id="4098" name="Picture 2" descr="Image result for hacer pregunta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0" y="857250"/>
            <a:ext cx="3048000" cy="60416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1269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4123"/>
            <a:ext cx="12192000" cy="934671"/>
          </a:xfrm>
        </p:spPr>
        <p:txBody>
          <a:bodyPr>
            <a:normAutofit fontScale="90000"/>
          </a:bodyPr>
          <a:lstStyle/>
          <a:p>
            <a:pPr algn="ctr"/>
            <a:r>
              <a:rPr lang="es-AR" b="1" u="sng" dirty="0">
                <a:latin typeface="Times New Roman" panose="02020603050405020304" pitchFamily="18" charset="0"/>
                <a:cs typeface="Times New Roman" panose="02020603050405020304" pitchFamily="18" charset="0"/>
              </a:rPr>
              <a:t>Técnicas de Escuchar Cuidadosamente en el Cuidado Pastoral</a:t>
            </a:r>
          </a:p>
        </p:txBody>
      </p:sp>
      <p:sp>
        <p:nvSpPr>
          <p:cNvPr id="3" name="Content Placeholder 2"/>
          <p:cNvSpPr>
            <a:spLocks noGrp="1"/>
          </p:cNvSpPr>
          <p:nvPr>
            <p:ph idx="1"/>
          </p:nvPr>
        </p:nvSpPr>
        <p:spPr>
          <a:xfrm>
            <a:off x="0" y="1262917"/>
            <a:ext cx="8932983" cy="5595084"/>
          </a:xfrm>
        </p:spPr>
        <p:txBody>
          <a:bodyPr>
            <a:normAutofit fontScale="92500"/>
          </a:bodyPr>
          <a:lstStyle/>
          <a:p>
            <a:r>
              <a:rPr lang="es-AR" sz="4800" b="1" dirty="0">
                <a:latin typeface="Times New Roman" panose="02020603050405020304" pitchFamily="18" charset="0"/>
                <a:cs typeface="Times New Roman" panose="02020603050405020304" pitchFamily="18" charset="0"/>
              </a:rPr>
              <a:t>4) Enfócate en la persona que esta hablando</a:t>
            </a:r>
          </a:p>
          <a:p>
            <a:r>
              <a:rPr lang="es-AR" sz="4800" b="1" dirty="0">
                <a:latin typeface="Times New Roman" panose="02020603050405020304" pitchFamily="18" charset="0"/>
                <a:cs typeface="Times New Roman" panose="02020603050405020304" pitchFamily="18" charset="0"/>
              </a:rPr>
              <a:t>5) Evita adelantarte a responder lo que piensas</a:t>
            </a:r>
          </a:p>
          <a:p>
            <a:r>
              <a:rPr lang="es-AR" sz="4800" b="1" dirty="0">
                <a:latin typeface="Times New Roman" panose="02020603050405020304" pitchFamily="18" charset="0"/>
                <a:cs typeface="Times New Roman" panose="02020603050405020304" pitchFamily="18" charset="0"/>
              </a:rPr>
              <a:t>6) Mantén tus pensamientos para ti mismo, tu prioridad es escuchar</a:t>
            </a:r>
          </a:p>
          <a:p>
            <a:r>
              <a:rPr lang="es-AR" sz="4800" b="1" dirty="0">
                <a:latin typeface="Times New Roman" panose="02020603050405020304" pitchFamily="18" charset="0"/>
                <a:cs typeface="Times New Roman" panose="02020603050405020304" pitchFamily="18" charset="0"/>
              </a:rPr>
              <a:t> </a:t>
            </a:r>
            <a:r>
              <a:rPr lang="es-ES" sz="4800" dirty="0"/>
              <a:t>Es necio y vergonzoso responder antes de escuchar. </a:t>
            </a:r>
            <a:r>
              <a:rPr lang="es-ES" sz="4800" dirty="0" err="1"/>
              <a:t>Pv</a:t>
            </a:r>
            <a:r>
              <a:rPr lang="es-ES" sz="4800" dirty="0"/>
              <a:t>. 18:13</a:t>
            </a:r>
            <a:endParaRPr lang="es-AR" sz="4800" b="1" dirty="0">
              <a:latin typeface="Times New Roman" panose="02020603050405020304" pitchFamily="18" charset="0"/>
              <a:cs typeface="Times New Roman" panose="02020603050405020304" pitchFamily="18" charset="0"/>
            </a:endParaRPr>
          </a:p>
          <a:p>
            <a:endParaRPr lang="es-AR" sz="4800" b="1" dirty="0">
              <a:latin typeface="Times New Roman" panose="02020603050405020304" pitchFamily="18" charset="0"/>
              <a:cs typeface="Times New Roman" panose="02020603050405020304" pitchFamily="18" charset="0"/>
            </a:endParaRPr>
          </a:p>
        </p:txBody>
      </p:sp>
      <p:pic>
        <p:nvPicPr>
          <p:cNvPr id="5122" name="Picture 2" descr="Related image"/>
          <p:cNvPicPr>
            <a:picLocks noChangeAspect="1" noChangeArrowheads="1"/>
          </p:cNvPicPr>
          <p:nvPr/>
        </p:nvPicPr>
        <p:blipFill rotWithShape="1">
          <a:blip r:embed="rId2">
            <a:extLst>
              <a:ext uri="{28A0092B-C50C-407E-A947-70E740481C1C}">
                <a14:useLocalDpi xmlns:a14="http://schemas.microsoft.com/office/drawing/2010/main" val="0"/>
              </a:ext>
            </a:extLst>
          </a:blip>
          <a:srcRect l="31000"/>
          <a:stretch/>
        </p:blipFill>
        <p:spPr bwMode="auto">
          <a:xfrm>
            <a:off x="9163050" y="1098794"/>
            <a:ext cx="3028950" cy="57592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2871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4123"/>
            <a:ext cx="12192000" cy="934671"/>
          </a:xfrm>
        </p:spPr>
        <p:txBody>
          <a:bodyPr>
            <a:normAutofit fontScale="90000"/>
          </a:bodyPr>
          <a:lstStyle/>
          <a:p>
            <a:pPr algn="ctr"/>
            <a:r>
              <a:rPr lang="es-AR" b="1" u="sng" dirty="0">
                <a:latin typeface="Times New Roman" panose="02020603050405020304" pitchFamily="18" charset="0"/>
                <a:cs typeface="Times New Roman" panose="02020603050405020304" pitchFamily="18" charset="0"/>
              </a:rPr>
              <a:t>Técnicas de Escuchar Cuidadosamente en el Cuidado Pastoral</a:t>
            </a:r>
          </a:p>
        </p:txBody>
      </p:sp>
      <p:sp>
        <p:nvSpPr>
          <p:cNvPr id="3" name="Content Placeholder 2"/>
          <p:cNvSpPr>
            <a:spLocks noGrp="1"/>
          </p:cNvSpPr>
          <p:nvPr>
            <p:ph idx="1"/>
          </p:nvPr>
        </p:nvSpPr>
        <p:spPr>
          <a:xfrm>
            <a:off x="0" y="1262917"/>
            <a:ext cx="8932983" cy="5595084"/>
          </a:xfrm>
        </p:spPr>
        <p:txBody>
          <a:bodyPr>
            <a:normAutofit fontScale="92500" lnSpcReduction="10000"/>
          </a:bodyPr>
          <a:lstStyle/>
          <a:p>
            <a:r>
              <a:rPr lang="es-AR" sz="4800" b="1" dirty="0">
                <a:latin typeface="Times New Roman" panose="02020603050405020304" pitchFamily="18" charset="0"/>
                <a:cs typeface="Times New Roman" panose="02020603050405020304" pitchFamily="18" charset="0"/>
              </a:rPr>
              <a:t>Debo admitir que soy extravertido y digo lo que pienso y al paso de los años me he entrenado de escuchar mejor y he notado que ha mejorado Mi habilidad de proveer cuidado pastoral al detener mis pensamientos de adelantarme o pensar otra cosa de lo que me están diciendo y he aprendido a detener y solo escuchar mas cuidadosamente</a:t>
            </a:r>
          </a:p>
          <a:p>
            <a:endParaRPr lang="es-AR" sz="4800" b="1" dirty="0">
              <a:latin typeface="Times New Roman" panose="02020603050405020304" pitchFamily="18" charset="0"/>
              <a:cs typeface="Times New Roman" panose="02020603050405020304" pitchFamily="18" charset="0"/>
            </a:endParaRPr>
          </a:p>
        </p:txBody>
      </p:sp>
      <p:pic>
        <p:nvPicPr>
          <p:cNvPr id="614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58300" y="1098795"/>
            <a:ext cx="2933700" cy="57592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49223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4123"/>
            <a:ext cx="12192000" cy="934671"/>
          </a:xfrm>
        </p:spPr>
        <p:txBody>
          <a:bodyPr>
            <a:normAutofit fontScale="90000"/>
          </a:bodyPr>
          <a:lstStyle/>
          <a:p>
            <a:pPr algn="ctr"/>
            <a:r>
              <a:rPr lang="es-AR" b="1" u="sng" dirty="0">
                <a:latin typeface="Times New Roman" panose="02020603050405020304" pitchFamily="18" charset="0"/>
                <a:cs typeface="Times New Roman" panose="02020603050405020304" pitchFamily="18" charset="0"/>
              </a:rPr>
              <a:t>Técnicas de Escuchar Cuidadosamente en el Cuidado Pastoral</a:t>
            </a:r>
          </a:p>
        </p:txBody>
      </p:sp>
      <p:sp>
        <p:nvSpPr>
          <p:cNvPr id="3" name="Content Placeholder 2"/>
          <p:cNvSpPr>
            <a:spLocks noGrp="1"/>
          </p:cNvSpPr>
          <p:nvPr>
            <p:ph idx="1"/>
          </p:nvPr>
        </p:nvSpPr>
        <p:spPr>
          <a:xfrm>
            <a:off x="0" y="1262917"/>
            <a:ext cx="8932983" cy="5595084"/>
          </a:xfrm>
        </p:spPr>
        <p:txBody>
          <a:bodyPr>
            <a:normAutofit fontScale="77500" lnSpcReduction="20000"/>
          </a:bodyPr>
          <a:lstStyle/>
          <a:p>
            <a:r>
              <a:rPr lang="es-AR" sz="4800" b="1" dirty="0">
                <a:latin typeface="Times New Roman" panose="02020603050405020304" pitchFamily="18" charset="0"/>
                <a:cs typeface="Times New Roman" panose="02020603050405020304" pitchFamily="18" charset="0"/>
              </a:rPr>
              <a:t>7) No le robes al que esta hablando su lugar de ser el personaje principal en su historia. Déjalo que brille</a:t>
            </a:r>
          </a:p>
          <a:p>
            <a:r>
              <a:rPr lang="es-AR" sz="4800" b="1" dirty="0">
                <a:latin typeface="Times New Roman" panose="02020603050405020304" pitchFamily="18" charset="0"/>
                <a:cs typeface="Times New Roman" panose="02020603050405020304" pitchFamily="18" charset="0"/>
              </a:rPr>
              <a:t>No le digas que lo mismo te paso a ti la semana pasada, o el año pasado o en tu ultima Iglesia. A menos que ellos te pidan dirección o consejo (tendemos a aplicar algo que paso en nuestra vida, pero no dejamos que su historia sea su historia) No digas: “Eso me paso la semana pasada”, Ya que eso hará que se sienta que la dejas a un lado su historia.</a:t>
            </a:r>
          </a:p>
          <a:p>
            <a:endParaRPr lang="es-AR" sz="4800" b="1" dirty="0">
              <a:latin typeface="Times New Roman" panose="02020603050405020304" pitchFamily="18" charset="0"/>
              <a:cs typeface="Times New Roman" panose="02020603050405020304" pitchFamily="18" charset="0"/>
            </a:endParaRPr>
          </a:p>
        </p:txBody>
      </p:sp>
      <p:pic>
        <p:nvPicPr>
          <p:cNvPr id="7170" name="Picture 2" descr="Image result for escuchar cuidadosamen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32982" y="838201"/>
            <a:ext cx="3259017" cy="6019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76625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3148</TotalTime>
  <Words>1170</Words>
  <Application>Microsoft Office PowerPoint</Application>
  <PresentationFormat>Widescreen</PresentationFormat>
  <Paragraphs>53</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Times New Roman</vt:lpstr>
      <vt:lpstr>Office Theme</vt:lpstr>
      <vt:lpstr>Escuchar Cuidadosamente</vt:lpstr>
      <vt:lpstr>Cuidado pastoral- Escuchando cuidadosamente</vt:lpstr>
      <vt:lpstr>La Teología del Escuchar</vt:lpstr>
      <vt:lpstr>Técnicas de Escuchar Cuidadosamente en el Cuidado Pastoral</vt:lpstr>
      <vt:lpstr>Técnicas de Escuchar Cuidadosamente en el Cuidado Pastoral</vt:lpstr>
      <vt:lpstr>Técnicas de Escuchar Cuidadosamente en el Cuidado Pastoral</vt:lpstr>
      <vt:lpstr>Técnicas de Escuchar Cuidadosamente en el Cuidado Pastoral</vt:lpstr>
      <vt:lpstr>Técnicas de Escuchar Cuidadosamente en el Cuidado Pastoral</vt:lpstr>
      <vt:lpstr>Técnicas de Escuchar Cuidadosamente en el Cuidado Pastoral</vt:lpstr>
      <vt:lpstr>Técnicas de Escuchar Cuidadosamente en el Cuidado Pastoral</vt:lpstr>
      <vt:lpstr>Técnicas de Escuchar Cuidadosamente en el Cuidado Pastoral</vt:lpstr>
      <vt:lpstr>Dos casos que compartir</vt:lpstr>
      <vt:lpstr>Dos casos que compartir</vt:lpstr>
      <vt:lpstr>Pastor, Soy Adicto 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¿Porque la Gente viene con el Pastor?</dc:title>
  <dc:creator>Margie Moreno</dc:creator>
  <cp:lastModifiedBy>Aaron Moreno</cp:lastModifiedBy>
  <cp:revision>39</cp:revision>
  <dcterms:created xsi:type="dcterms:W3CDTF">2017-07-18T17:14:34Z</dcterms:created>
  <dcterms:modified xsi:type="dcterms:W3CDTF">2017-11-03T16:05:48Z</dcterms:modified>
</cp:coreProperties>
</file>