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97" r:id="rId3"/>
    <p:sldId id="271" r:id="rId4"/>
    <p:sldId id="285" r:id="rId5"/>
    <p:sldId id="299" r:id="rId6"/>
    <p:sldId id="286" r:id="rId7"/>
    <p:sldId id="287" r:id="rId8"/>
    <p:sldId id="288" r:id="rId9"/>
    <p:sldId id="300" r:id="rId10"/>
    <p:sldId id="301" r:id="rId11"/>
    <p:sldId id="305" r:id="rId12"/>
    <p:sldId id="302" r:id="rId13"/>
    <p:sldId id="30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568" y="-224"/>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b="1" dirty="0"/>
              <a:t>Giving your kids the "I am needed" attitude </a:t>
            </a:r>
            <a:endParaRPr lang="en-US" sz="3200" dirty="0"/>
          </a:p>
        </p:txBody>
      </p:sp>
      <p:sp>
        <p:nvSpPr>
          <p:cNvPr id="2" name="Title 1"/>
          <p:cNvSpPr>
            <a:spLocks noGrp="1"/>
          </p:cNvSpPr>
          <p:nvPr>
            <p:ph type="ctrTitle"/>
          </p:nvPr>
        </p:nvSpPr>
        <p:spPr>
          <a:xfrm>
            <a:off x="685800" y="2435389"/>
            <a:ext cx="7772400" cy="1470025"/>
          </a:xfrm>
        </p:spPr>
        <p:txBody>
          <a:bodyPr>
            <a:normAutofit fontScale="90000"/>
          </a:bodyPr>
          <a:lstStyle/>
          <a:p>
            <a:r>
              <a:rPr lang="en-US" sz="3600" dirty="0"/>
              <a:t/>
            </a:r>
            <a:br>
              <a:rPr lang="en-US" sz="3600" dirty="0"/>
            </a:br>
            <a:r>
              <a:rPr lang="en-US" sz="3600" b="1" dirty="0" smtClean="0"/>
              <a:t>Taking control of your parenting Part </a:t>
            </a:r>
            <a:r>
              <a:rPr lang="en-US" sz="3600" b="1" dirty="0" smtClean="0"/>
              <a:t>4</a:t>
            </a:r>
            <a:br>
              <a:rPr lang="en-US" sz="3600" b="1" dirty="0" smtClean="0"/>
            </a:br>
            <a:r>
              <a:rPr lang="en-US" cap="none" spc="30" dirty="0" smtClean="0">
                <a:solidFill>
                  <a:srgbClr val="DC9E1F"/>
                </a:solidFill>
                <a:ea typeface="+mn-ea"/>
                <a:cs typeface="+mn-cs"/>
              </a:rPr>
              <a:t>Steve </a:t>
            </a:r>
            <a:r>
              <a:rPr lang="en-US" cap="none" spc="30" dirty="0" smtClean="0">
                <a:solidFill>
                  <a:srgbClr val="DC9E1F"/>
                </a:solidFill>
                <a:ea typeface="+mn-ea"/>
                <a:cs typeface="+mn-cs"/>
              </a:rPr>
              <a:t>Elzinga</a:t>
            </a:r>
            <a:r>
              <a:rPr lang="en-US" dirty="0"/>
              <a:t/>
            </a:r>
            <a:br>
              <a:rPr lang="en-US" dirty="0"/>
            </a:br>
            <a:endParaRPr lang="en-US" b="1" dirty="0"/>
          </a:p>
        </p:txBody>
      </p:sp>
    </p:spTree>
    <p:extLst>
      <p:ext uri="{BB962C8B-B14F-4D97-AF65-F5344CB8AC3E}">
        <p14:creationId xmlns:p14="http://schemas.microsoft.com/office/powerpoint/2010/main" val="7500875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2"/>
          <p:cNvSpPr txBox="1">
            <a:spLocks/>
          </p:cNvSpPr>
          <p:nvPr/>
        </p:nvSpPr>
        <p:spPr>
          <a:xfrm>
            <a:off x="0" y="1465225"/>
            <a:ext cx="7460847" cy="4104066"/>
          </a:xfrm>
          <a:prstGeom prst="rect">
            <a:avLst/>
          </a:prstGeom>
        </p:spPr>
        <p:txBody>
          <a:bodyPr vert="horz" lIns="91440" tIns="45720" rIns="91440" bIns="45720" rtlCol="0">
            <a:normAutofit fontScale="925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buNone/>
            </a:pPr>
            <a:r>
              <a:rPr lang="en-US" sz="2800" dirty="0"/>
              <a:t> </a:t>
            </a:r>
          </a:p>
          <a:p>
            <a:pPr marL="800100" lvl="2" indent="0">
              <a:buNone/>
            </a:pPr>
            <a:r>
              <a:rPr lang="en-US" sz="2800" dirty="0" smtClean="0"/>
              <a:t>1 </a:t>
            </a:r>
            <a:r>
              <a:rPr lang="en-US" sz="2800" dirty="0"/>
              <a:t>Corinthians 9:</a:t>
            </a:r>
            <a:r>
              <a:rPr lang="en-US" sz="2800" i="1" dirty="0"/>
              <a:t>26,27 </a:t>
            </a:r>
            <a:r>
              <a:rPr lang="en-US" sz="2800" i="1" dirty="0">
                <a:solidFill>
                  <a:srgbClr val="C4BEA9"/>
                </a:solidFill>
              </a:rPr>
              <a:t>So I run straight to the goal with purpose in every step. I fight to win. I'm not just shadow‑boxing or playing around.  Like an athlete I punish my body, treating it roughly, training it to do what it should, not what it wants to. Otherwise I fear that after enlisting others for the race, I myself might be declared unfit and ordered to stand aside.</a:t>
            </a:r>
          </a:p>
          <a:p>
            <a:pPr marL="800100" lvl="2" indent="0">
              <a:buNone/>
            </a:pPr>
            <a:r>
              <a:rPr lang="en-US" sz="2800" i="1" dirty="0" smtClean="0">
                <a:solidFill>
                  <a:srgbClr val="C4BEA9"/>
                </a:solidFill>
              </a:rPr>
              <a:t>.</a:t>
            </a:r>
            <a:endParaRPr lang="en-US" sz="2800" i="1" dirty="0">
              <a:solidFill>
                <a:srgbClr val="C4BEA9"/>
              </a:solidFill>
            </a:endParaRPr>
          </a:p>
        </p:txBody>
      </p:sp>
    </p:spTree>
    <p:extLst>
      <p:ext uri="{BB962C8B-B14F-4D97-AF65-F5344CB8AC3E}">
        <p14:creationId xmlns:p14="http://schemas.microsoft.com/office/powerpoint/2010/main" val="265973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2"/>
          <p:cNvSpPr txBox="1">
            <a:spLocks/>
          </p:cNvSpPr>
          <p:nvPr/>
        </p:nvSpPr>
        <p:spPr>
          <a:xfrm>
            <a:off x="768057" y="1465225"/>
            <a:ext cx="7460847" cy="4104066"/>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buNone/>
            </a:pPr>
            <a:r>
              <a:rPr lang="en-US" sz="2800" dirty="0"/>
              <a:t> </a:t>
            </a:r>
          </a:p>
          <a:p>
            <a:pPr marL="514350" indent="-514350">
              <a:buFont typeface="+mj-lt"/>
              <a:buAutoNum type="arabicPeriod" startAt="4"/>
            </a:pPr>
            <a:r>
              <a:rPr lang="en-US" sz="2800" b="1" dirty="0" smtClean="0"/>
              <a:t>Instead </a:t>
            </a:r>
            <a:r>
              <a:rPr lang="en-US" sz="2800" b="1" dirty="0"/>
              <a:t>of directing, ask for their advice.</a:t>
            </a:r>
            <a:endParaRPr lang="en-US" sz="2800" dirty="0"/>
          </a:p>
          <a:p>
            <a:pPr marL="800100" lvl="2" indent="0">
              <a:buNone/>
            </a:pPr>
            <a:r>
              <a:rPr lang="en-US" sz="2800" dirty="0" smtClean="0"/>
              <a:t>Proverbs </a:t>
            </a:r>
            <a:r>
              <a:rPr lang="en-US" sz="2800" dirty="0"/>
              <a:t>15:22 </a:t>
            </a:r>
            <a:r>
              <a:rPr lang="en-US" sz="2800" i="1" dirty="0" smtClean="0">
                <a:solidFill>
                  <a:srgbClr val="C4BEA9"/>
                </a:solidFill>
              </a:rPr>
              <a:t>Plans </a:t>
            </a:r>
            <a:r>
              <a:rPr lang="en-US" sz="2800" i="1" dirty="0">
                <a:solidFill>
                  <a:srgbClr val="C4BEA9"/>
                </a:solidFill>
              </a:rPr>
              <a:t>go wrong with too few </a:t>
            </a:r>
            <a:r>
              <a:rPr lang="en-US" sz="2800" i="1" dirty="0" smtClean="0">
                <a:solidFill>
                  <a:srgbClr val="C4BEA9"/>
                </a:solidFill>
              </a:rPr>
              <a:t>counselors; </a:t>
            </a:r>
            <a:r>
              <a:rPr lang="en-US" sz="2800" i="1" dirty="0">
                <a:solidFill>
                  <a:srgbClr val="C4BEA9"/>
                </a:solidFill>
              </a:rPr>
              <a:t>many </a:t>
            </a:r>
            <a:r>
              <a:rPr lang="en-US" sz="2800" i="1" dirty="0" smtClean="0">
                <a:solidFill>
                  <a:srgbClr val="C4BEA9"/>
                </a:solidFill>
              </a:rPr>
              <a:t>counselors </a:t>
            </a:r>
            <a:r>
              <a:rPr lang="en-US" sz="2800" i="1" dirty="0">
                <a:solidFill>
                  <a:srgbClr val="C4BEA9"/>
                </a:solidFill>
              </a:rPr>
              <a:t>bring success</a:t>
            </a:r>
            <a:r>
              <a:rPr lang="en-US" sz="2800" i="1" dirty="0" smtClean="0">
                <a:solidFill>
                  <a:srgbClr val="C4BEA9"/>
                </a:solidFill>
              </a:rPr>
              <a:t>.</a:t>
            </a:r>
            <a:endParaRPr lang="en-US" sz="2800" i="1" dirty="0">
              <a:solidFill>
                <a:srgbClr val="C4BEA9"/>
              </a:solidFill>
            </a:endParaRPr>
          </a:p>
        </p:txBody>
      </p:sp>
    </p:spTree>
    <p:extLst>
      <p:ext uri="{BB962C8B-B14F-4D97-AF65-F5344CB8AC3E}">
        <p14:creationId xmlns:p14="http://schemas.microsoft.com/office/powerpoint/2010/main" val="1035723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2"/>
          <p:cNvSpPr txBox="1">
            <a:spLocks/>
          </p:cNvSpPr>
          <p:nvPr/>
        </p:nvSpPr>
        <p:spPr>
          <a:xfrm>
            <a:off x="768057" y="1465225"/>
            <a:ext cx="7460847" cy="4104066"/>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buNone/>
            </a:pPr>
            <a:r>
              <a:rPr lang="en-US" sz="2800" dirty="0"/>
              <a:t> </a:t>
            </a:r>
          </a:p>
          <a:p>
            <a:pPr marL="514350" indent="-514350">
              <a:buFont typeface="+mj-lt"/>
              <a:buAutoNum type="arabicPeriod" startAt="5"/>
            </a:pPr>
            <a:r>
              <a:rPr lang="en-US" sz="2800" b="1" dirty="0" smtClean="0"/>
              <a:t>Instead </a:t>
            </a:r>
            <a:r>
              <a:rPr lang="en-US" sz="2800" b="1" dirty="0"/>
              <a:t>of pokes, give them strokes.</a:t>
            </a:r>
            <a:endParaRPr lang="en-US" sz="2400" dirty="0"/>
          </a:p>
          <a:p>
            <a:pPr marL="400050" lvl="1" indent="0">
              <a:buNone/>
            </a:pPr>
            <a:r>
              <a:rPr lang="en-US" sz="2800" dirty="0" smtClean="0"/>
              <a:t>Ephesians </a:t>
            </a:r>
            <a:r>
              <a:rPr lang="en-US" sz="2800" dirty="0"/>
              <a:t>6:4 </a:t>
            </a:r>
            <a:r>
              <a:rPr lang="en-US" sz="2800" i="1" dirty="0" smtClean="0">
                <a:solidFill>
                  <a:srgbClr val="C4BEA9"/>
                </a:solidFill>
              </a:rPr>
              <a:t>Fathers</a:t>
            </a:r>
            <a:r>
              <a:rPr lang="en-US" sz="2800" i="1" dirty="0">
                <a:solidFill>
                  <a:srgbClr val="C4BEA9"/>
                </a:solidFill>
              </a:rPr>
              <a:t>, don't exasperate your children by coming down hard on them.  Take them by the hand and lead them in the way of the Master</a:t>
            </a:r>
            <a:r>
              <a:rPr lang="en-US" sz="2800" i="1" dirty="0" smtClean="0"/>
              <a:t>. </a:t>
            </a:r>
            <a:endParaRPr lang="en-US" sz="2800" i="1" dirty="0"/>
          </a:p>
        </p:txBody>
      </p:sp>
    </p:spTree>
    <p:extLst>
      <p:ext uri="{BB962C8B-B14F-4D97-AF65-F5344CB8AC3E}">
        <p14:creationId xmlns:p14="http://schemas.microsoft.com/office/powerpoint/2010/main" val="3341441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584" y="371600"/>
            <a:ext cx="7924800" cy="2001440"/>
          </a:xfrm>
        </p:spPr>
        <p:txBody>
          <a:bodyPr>
            <a:normAutofit fontScale="90000"/>
          </a:bodyPr>
          <a:lstStyle/>
          <a:p>
            <a:pPr marL="0" indent="0"/>
            <a:r>
              <a:rPr lang="en-US" sz="3200" b="1" dirty="0"/>
              <a:t>IV.  Introduce your child </a:t>
            </a:r>
            <a:r>
              <a:rPr lang="en-US" sz="3200" b="1" dirty="0" smtClean="0"/>
              <a:t/>
            </a:r>
            <a:br>
              <a:rPr lang="en-US" sz="3200" b="1" dirty="0" smtClean="0"/>
            </a:br>
            <a:r>
              <a:rPr lang="en-US" sz="3200" b="1" dirty="0" smtClean="0"/>
              <a:t>to </a:t>
            </a:r>
            <a:r>
              <a:rPr lang="en-US" sz="3200" b="1" dirty="0"/>
              <a:t>the God who </a:t>
            </a:r>
            <a:r>
              <a:rPr lang="en-US" sz="3200" b="1" dirty="0" smtClean="0"/>
              <a:t>wants both </a:t>
            </a:r>
            <a:br>
              <a:rPr lang="en-US" sz="3200" b="1" dirty="0" smtClean="0"/>
            </a:br>
            <a:r>
              <a:rPr lang="en-US" sz="3200" b="1" dirty="0" smtClean="0"/>
              <a:t>you on the team</a:t>
            </a:r>
            <a:br>
              <a:rPr lang="en-US" sz="3200" b="1" dirty="0" smtClean="0"/>
            </a:br>
            <a:endParaRPr lang="en-US" sz="3200" dirty="0"/>
          </a:p>
        </p:txBody>
      </p:sp>
      <p:sp>
        <p:nvSpPr>
          <p:cNvPr id="3" name="Content Placeholder 2"/>
          <p:cNvSpPr>
            <a:spLocks noGrp="1"/>
          </p:cNvSpPr>
          <p:nvPr>
            <p:ph sz="quarter" idx="13"/>
          </p:nvPr>
        </p:nvSpPr>
        <p:spPr>
          <a:xfrm>
            <a:off x="425801" y="1938538"/>
            <a:ext cx="5255259" cy="3693251"/>
          </a:xfrm>
        </p:spPr>
        <p:txBody>
          <a:bodyPr>
            <a:normAutofit/>
          </a:bodyPr>
          <a:lstStyle/>
          <a:p>
            <a:pPr marL="0" indent="0">
              <a:buNone/>
            </a:pPr>
            <a:r>
              <a:rPr lang="en-US" sz="2800" i="1" dirty="0"/>
              <a:t>Ephesians 1:11 </a:t>
            </a:r>
            <a:r>
              <a:rPr lang="en-US" sz="2800" i="1" dirty="0" smtClean="0">
                <a:solidFill>
                  <a:srgbClr val="C4BEA9"/>
                </a:solidFill>
              </a:rPr>
              <a:t>It's </a:t>
            </a:r>
            <a:r>
              <a:rPr lang="en-US" sz="2800" i="1" dirty="0">
                <a:solidFill>
                  <a:srgbClr val="C4BEA9"/>
                </a:solidFill>
              </a:rPr>
              <a:t>in Christ that we find out who we are and what we are living for.  Long before we first heard of Christ and got our hopes up, he had his eye on us, had designs on us for glorious living, part of the overall purpose he is working out in everything and </a:t>
            </a:r>
            <a:r>
              <a:rPr lang="en-US" sz="2800" i="1" dirty="0">
                <a:solidFill>
                  <a:srgbClr val="FFFFFF"/>
                </a:solidFill>
              </a:rPr>
              <a:t>everyone</a:t>
            </a:r>
            <a:r>
              <a:rPr lang="en-US" sz="2800" i="1" dirty="0" smtClean="0"/>
              <a:t>.</a:t>
            </a:r>
            <a:endParaRPr lang="en-US" sz="2800" i="1" dirty="0"/>
          </a:p>
        </p:txBody>
      </p:sp>
      <p:pic>
        <p:nvPicPr>
          <p:cNvPr id="4" name="Picture 3" descr="Caldwell_frontcover__93929.155241422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1640" y="2573575"/>
            <a:ext cx="3382360" cy="4670947"/>
          </a:xfrm>
          <a:prstGeom prst="rect">
            <a:avLst/>
          </a:prstGeom>
        </p:spPr>
      </p:pic>
    </p:spTree>
    <p:extLst>
      <p:ext uri="{BB962C8B-B14F-4D97-AF65-F5344CB8AC3E}">
        <p14:creationId xmlns:p14="http://schemas.microsoft.com/office/powerpoint/2010/main" val="3846553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87596" y="2004784"/>
            <a:ext cx="8108042" cy="954107"/>
          </a:xfrm>
          <a:prstGeom prst="rect">
            <a:avLst/>
          </a:prstGeom>
          <a:noFill/>
        </p:spPr>
        <p:txBody>
          <a:bodyPr wrap="square" rtlCol="0">
            <a:spAutoFit/>
          </a:bodyPr>
          <a:lstStyle/>
          <a:p>
            <a:r>
              <a:rPr lang="en-US" sz="2800" dirty="0">
                <a:latin typeface="Arial"/>
                <a:cs typeface="Arial"/>
              </a:rPr>
              <a:t>Proverbs 4:23 (GN</a:t>
            </a:r>
            <a:r>
              <a:rPr lang="en-US" sz="2800" dirty="0">
                <a:solidFill>
                  <a:schemeClr val="accent6">
                    <a:lumMod val="60000"/>
                    <a:lumOff val="40000"/>
                  </a:schemeClr>
                </a:solidFill>
                <a:latin typeface="Arial"/>
                <a:cs typeface="Arial"/>
              </a:rPr>
              <a:t>) </a:t>
            </a:r>
            <a:r>
              <a:rPr lang="en-US" sz="2800" i="1" dirty="0" smtClean="0">
                <a:solidFill>
                  <a:schemeClr val="accent6">
                    <a:lumMod val="60000"/>
                    <a:lumOff val="40000"/>
                  </a:schemeClr>
                </a:solidFill>
                <a:latin typeface="Arial"/>
                <a:cs typeface="Arial"/>
              </a:rPr>
              <a:t>Be </a:t>
            </a:r>
            <a:r>
              <a:rPr lang="en-US" sz="2800" i="1" dirty="0">
                <a:solidFill>
                  <a:schemeClr val="accent6">
                    <a:lumMod val="60000"/>
                    <a:lumOff val="40000"/>
                  </a:schemeClr>
                </a:solidFill>
                <a:latin typeface="Arial"/>
                <a:cs typeface="Arial"/>
              </a:rPr>
              <a:t>careful how you think because your life is shaped by your thoughts</a:t>
            </a:r>
            <a:r>
              <a:rPr lang="en-US" sz="2800" i="1" dirty="0" smtClean="0">
                <a:solidFill>
                  <a:schemeClr val="accent6">
                    <a:lumMod val="60000"/>
                    <a:lumOff val="40000"/>
                  </a:schemeClr>
                </a:solidFill>
                <a:latin typeface="Arial"/>
                <a:cs typeface="Arial"/>
              </a:rPr>
              <a:t>.</a:t>
            </a:r>
            <a:endParaRPr lang="en-US" sz="2800" i="1" dirty="0">
              <a:solidFill>
                <a:schemeClr val="accent6">
                  <a:lumMod val="60000"/>
                  <a:lumOff val="40000"/>
                </a:schemeClr>
              </a:solidFill>
            </a:endParaRPr>
          </a:p>
        </p:txBody>
      </p:sp>
      <p:sp>
        <p:nvSpPr>
          <p:cNvPr id="5" name="TextBox 4"/>
          <p:cNvSpPr txBox="1"/>
          <p:nvPr/>
        </p:nvSpPr>
        <p:spPr>
          <a:xfrm>
            <a:off x="887596" y="3452041"/>
            <a:ext cx="8108042" cy="1815882"/>
          </a:xfrm>
          <a:prstGeom prst="rect">
            <a:avLst/>
          </a:prstGeom>
          <a:noFill/>
        </p:spPr>
        <p:txBody>
          <a:bodyPr wrap="square" rtlCol="0">
            <a:spAutoFit/>
          </a:bodyPr>
          <a:lstStyle/>
          <a:p>
            <a:r>
              <a:rPr lang="en-US" sz="2800" dirty="0" smtClean="0">
                <a:latin typeface="Arial"/>
                <a:cs typeface="Arial"/>
              </a:rPr>
              <a:t>"Why </a:t>
            </a:r>
            <a:r>
              <a:rPr lang="en-US" sz="2800" dirty="0">
                <a:latin typeface="Arial"/>
                <a:cs typeface="Arial"/>
              </a:rPr>
              <a:t>important</a:t>
            </a:r>
            <a:r>
              <a:rPr lang="en-US" sz="2800" dirty="0" smtClean="0">
                <a:latin typeface="Arial"/>
                <a:cs typeface="Arial"/>
              </a:rPr>
              <a:t>?</a:t>
            </a:r>
            <a:r>
              <a:rPr lang="en-US" sz="2800" dirty="0">
                <a:latin typeface="Arial"/>
                <a:cs typeface="Arial"/>
              </a:rPr>
              <a:t> Human beings are the only species motivated to commit suicide by the perception "I am not needed.”</a:t>
            </a:r>
            <a:br>
              <a:rPr lang="en-US" sz="2800" dirty="0">
                <a:latin typeface="Arial"/>
                <a:cs typeface="Arial"/>
              </a:rPr>
            </a:br>
            <a:endParaRPr lang="en-US" sz="2800" dirty="0"/>
          </a:p>
        </p:txBody>
      </p:sp>
    </p:spTree>
    <p:extLst>
      <p:ext uri="{BB962C8B-B14F-4D97-AF65-F5344CB8AC3E}">
        <p14:creationId xmlns:p14="http://schemas.microsoft.com/office/powerpoint/2010/main" val="4185337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17" y="200539"/>
            <a:ext cx="8183511" cy="1282681"/>
          </a:xfrm>
        </p:spPr>
        <p:txBody>
          <a:bodyPr>
            <a:normAutofit/>
          </a:bodyPr>
          <a:lstStyle/>
          <a:p>
            <a:r>
              <a:rPr lang="en-US" sz="3200" b="1" dirty="0" smtClean="0"/>
              <a:t>I</a:t>
            </a:r>
            <a:r>
              <a:rPr lang="en-US" sz="3200" b="1" dirty="0"/>
              <a:t>.  Believe that you </a:t>
            </a:r>
            <a:r>
              <a:rPr lang="en-US" sz="3200" b="1" dirty="0" smtClean="0"/>
              <a:t/>
            </a:r>
            <a:br>
              <a:rPr lang="en-US" sz="3200" b="1" dirty="0" smtClean="0"/>
            </a:br>
            <a:r>
              <a:rPr lang="en-US" sz="3200" b="1" dirty="0" smtClean="0"/>
              <a:t>are needed</a:t>
            </a:r>
            <a:endParaRPr lang="en-US" sz="3200" dirty="0"/>
          </a:p>
        </p:txBody>
      </p:sp>
      <p:sp>
        <p:nvSpPr>
          <p:cNvPr id="4" name="Content Placeholder 3"/>
          <p:cNvSpPr>
            <a:spLocks noGrp="1"/>
          </p:cNvSpPr>
          <p:nvPr>
            <p:ph sz="quarter" idx="13"/>
          </p:nvPr>
        </p:nvSpPr>
        <p:spPr>
          <a:xfrm>
            <a:off x="609600" y="2218527"/>
            <a:ext cx="7924800" cy="4114800"/>
          </a:xfrm>
        </p:spPr>
        <p:txBody>
          <a:bodyPr>
            <a:normAutofit/>
          </a:bodyPr>
          <a:lstStyle/>
          <a:p>
            <a:pPr marL="0" indent="0">
              <a:buNone/>
            </a:pPr>
            <a:r>
              <a:rPr lang="en-US" sz="2800" dirty="0">
                <a:solidFill>
                  <a:schemeClr val="tx2">
                    <a:lumMod val="40000"/>
                    <a:lumOff val="60000"/>
                  </a:schemeClr>
                </a:solidFill>
              </a:rPr>
              <a:t>Problem: </a:t>
            </a:r>
            <a:r>
              <a:rPr lang="en-US" sz="2800" dirty="0" smtClean="0"/>
              <a:t>Parents </a:t>
            </a:r>
            <a:r>
              <a:rPr lang="en-US" sz="2800" dirty="0"/>
              <a:t>have a huge need to be needed that is not met.</a:t>
            </a:r>
          </a:p>
          <a:p>
            <a:pPr marL="0" indent="0">
              <a:buNone/>
            </a:pPr>
            <a:r>
              <a:rPr lang="en-US" sz="2800" dirty="0" smtClean="0">
                <a:solidFill>
                  <a:srgbClr val="F2D9A4"/>
                </a:solidFill>
              </a:rPr>
              <a:t>Result</a:t>
            </a:r>
            <a:r>
              <a:rPr lang="en-US" sz="2800" dirty="0">
                <a:solidFill>
                  <a:srgbClr val="F2D9A4"/>
                </a:solidFill>
              </a:rPr>
              <a:t>: </a:t>
            </a:r>
            <a:r>
              <a:rPr lang="en-US" sz="2800" dirty="0" smtClean="0"/>
              <a:t>Parents </a:t>
            </a:r>
            <a:r>
              <a:rPr lang="en-US" sz="2800" dirty="0"/>
              <a:t>often steal their children's significance.</a:t>
            </a:r>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40237" y="1841091"/>
            <a:ext cx="8229600" cy="6024230"/>
          </a:xfrm>
        </p:spPr>
        <p:txBody>
          <a:bodyPr>
            <a:normAutofit/>
          </a:bodyPr>
          <a:lstStyle/>
          <a:p>
            <a:pPr marL="514350" indent="-514350">
              <a:buAutoNum type="arabicPeriod"/>
            </a:pPr>
            <a:r>
              <a:rPr lang="en-US" sz="3200" b="1" dirty="0" smtClean="0"/>
              <a:t>Discover </a:t>
            </a:r>
            <a:r>
              <a:rPr lang="en-US" sz="3200" b="1" dirty="0"/>
              <a:t>their purpose</a:t>
            </a:r>
            <a:endParaRPr lang="en-US" sz="3200" dirty="0"/>
          </a:p>
          <a:p>
            <a:pPr marL="400050" lvl="1" indent="0">
              <a:buNone/>
            </a:pPr>
            <a:r>
              <a:rPr lang="en-US" sz="2800" dirty="0" smtClean="0"/>
              <a:t>Ephesians </a:t>
            </a:r>
            <a:r>
              <a:rPr lang="en-US" sz="2800" dirty="0"/>
              <a:t>2:10 </a:t>
            </a:r>
            <a:r>
              <a:rPr lang="en-US" sz="2800" i="1" dirty="0" smtClean="0">
                <a:solidFill>
                  <a:srgbClr val="C4BEA9"/>
                </a:solidFill>
              </a:rPr>
              <a:t>For </a:t>
            </a:r>
            <a:r>
              <a:rPr lang="en-US" sz="2800" i="1" dirty="0">
                <a:solidFill>
                  <a:srgbClr val="C4BEA9"/>
                </a:solidFill>
              </a:rPr>
              <a:t>we are God's workmanship, created in Christ Jesus to do good works, which God prepared in advance for us to do</a:t>
            </a:r>
            <a:r>
              <a:rPr lang="en-US" sz="2800" i="1" dirty="0" smtClean="0">
                <a:solidFill>
                  <a:srgbClr val="C4BEA9"/>
                </a:solidFill>
              </a:rPr>
              <a:t>.</a:t>
            </a:r>
          </a:p>
          <a:p>
            <a:pPr marL="400050" lvl="1" indent="0">
              <a:buNone/>
            </a:pPr>
            <a:endParaRPr lang="en-US" sz="2800" i="1" dirty="0"/>
          </a:p>
        </p:txBody>
      </p:sp>
      <p:sp>
        <p:nvSpPr>
          <p:cNvPr id="6" name="TextBox 5"/>
          <p:cNvSpPr txBox="1"/>
          <p:nvPr/>
        </p:nvSpPr>
        <p:spPr>
          <a:xfrm>
            <a:off x="217217" y="344283"/>
            <a:ext cx="5848150" cy="861774"/>
          </a:xfrm>
          <a:prstGeom prst="rect">
            <a:avLst/>
          </a:prstGeom>
          <a:noFill/>
        </p:spPr>
        <p:txBody>
          <a:bodyPr wrap="square" rtlCol="0">
            <a:spAutoFit/>
          </a:bodyPr>
          <a:lstStyle/>
          <a:p>
            <a:r>
              <a:rPr lang="en-US" sz="3200" b="1" dirty="0"/>
              <a:t>Solution:  Parents need to ...</a:t>
            </a:r>
            <a:endParaRPr lang="en-US" sz="3200" dirty="0"/>
          </a:p>
          <a:p>
            <a:endParaRPr lang="en-US" dirty="0"/>
          </a:p>
        </p:txBody>
      </p:sp>
    </p:spTree>
    <p:extLst>
      <p:ext uri="{BB962C8B-B14F-4D97-AF65-F5344CB8AC3E}">
        <p14:creationId xmlns:p14="http://schemas.microsoft.com/office/powerpoint/2010/main" val="2283651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40237" y="2242169"/>
            <a:ext cx="8229600" cy="6024230"/>
          </a:xfrm>
        </p:spPr>
        <p:txBody>
          <a:bodyPr>
            <a:normAutofit/>
          </a:bodyPr>
          <a:lstStyle/>
          <a:p>
            <a:pPr marL="514350" indent="-514350">
              <a:buFont typeface="+mj-lt"/>
              <a:buAutoNum type="arabicPeriod" startAt="2"/>
            </a:pPr>
            <a:r>
              <a:rPr lang="en-US" sz="3200" b="1" dirty="0" smtClean="0"/>
              <a:t>Discover </a:t>
            </a:r>
            <a:r>
              <a:rPr lang="en-US" sz="3200" b="1" dirty="0"/>
              <a:t>their gifts and use </a:t>
            </a:r>
            <a:r>
              <a:rPr lang="en-US" sz="3200" b="1" dirty="0" smtClean="0"/>
              <a:t>them</a:t>
            </a:r>
            <a:endParaRPr lang="en-US" sz="1600" dirty="0"/>
          </a:p>
          <a:p>
            <a:pPr marL="400050" lvl="1" indent="0">
              <a:buNone/>
            </a:pPr>
            <a:r>
              <a:rPr lang="en-US" sz="2800" dirty="0"/>
              <a:t>1 Corinthians 12:12 </a:t>
            </a:r>
            <a:r>
              <a:rPr lang="en-US" sz="2800" i="1" dirty="0" smtClean="0">
                <a:solidFill>
                  <a:srgbClr val="C4BEA9"/>
                </a:solidFill>
              </a:rPr>
              <a:t>The </a:t>
            </a:r>
            <a:r>
              <a:rPr lang="en-US" sz="2800" i="1" dirty="0">
                <a:solidFill>
                  <a:srgbClr val="C4BEA9"/>
                </a:solidFill>
              </a:rPr>
              <a:t>spirit's presence is shown in some way in each person for the good of all ....  He gives a different gift to each person</a:t>
            </a:r>
            <a:r>
              <a:rPr lang="en-US" sz="2800" i="1" dirty="0" smtClean="0">
                <a:solidFill>
                  <a:srgbClr val="C4BEA9"/>
                </a:solidFill>
              </a:rPr>
              <a:t>.</a:t>
            </a:r>
            <a:endParaRPr lang="en-US" sz="2800" i="1" dirty="0">
              <a:solidFill>
                <a:srgbClr val="C4BEA9"/>
              </a:solidFill>
            </a:endParaRPr>
          </a:p>
          <a:p>
            <a:pPr marL="400050" lvl="1" indent="0">
              <a:buNone/>
            </a:pPr>
            <a:r>
              <a:rPr lang="en-US" sz="2800" dirty="0" smtClean="0"/>
              <a:t>1 </a:t>
            </a:r>
            <a:r>
              <a:rPr lang="en-US" sz="2800" dirty="0"/>
              <a:t>Corinthians 12:27 </a:t>
            </a:r>
            <a:r>
              <a:rPr lang="en-US" sz="2800" i="1" dirty="0" smtClean="0">
                <a:solidFill>
                  <a:srgbClr val="C4BEA9"/>
                </a:solidFill>
              </a:rPr>
              <a:t>Now </a:t>
            </a:r>
            <a:r>
              <a:rPr lang="en-US" sz="2800" i="1" dirty="0">
                <a:solidFill>
                  <a:srgbClr val="C4BEA9"/>
                </a:solidFill>
              </a:rPr>
              <a:t>here is what I am trying to say: All of you together are the one body of Christ, and each one of you is a separate and necessary part of it</a:t>
            </a:r>
            <a:r>
              <a:rPr lang="en-US" sz="2800" i="1" dirty="0" smtClean="0">
                <a:solidFill>
                  <a:srgbClr val="C4BEA9"/>
                </a:solidFill>
              </a:rPr>
              <a:t>.</a:t>
            </a:r>
            <a:endParaRPr lang="en-US" sz="2800" i="1" dirty="0">
              <a:solidFill>
                <a:srgbClr val="C4BEA9"/>
              </a:solidFill>
            </a:endParaRPr>
          </a:p>
          <a:p>
            <a:pPr marL="400050" lvl="1" indent="0">
              <a:buNone/>
            </a:pPr>
            <a:endParaRPr lang="en-US" sz="2800" i="1" dirty="0"/>
          </a:p>
        </p:txBody>
      </p:sp>
      <p:sp>
        <p:nvSpPr>
          <p:cNvPr id="6" name="TextBox 5"/>
          <p:cNvSpPr txBox="1"/>
          <p:nvPr/>
        </p:nvSpPr>
        <p:spPr>
          <a:xfrm>
            <a:off x="217217" y="344283"/>
            <a:ext cx="5848150" cy="861774"/>
          </a:xfrm>
          <a:prstGeom prst="rect">
            <a:avLst/>
          </a:prstGeom>
          <a:noFill/>
        </p:spPr>
        <p:txBody>
          <a:bodyPr wrap="square" rtlCol="0">
            <a:spAutoFit/>
          </a:bodyPr>
          <a:lstStyle/>
          <a:p>
            <a:r>
              <a:rPr lang="en-US" sz="3200" b="1" dirty="0"/>
              <a:t>Solution:  Parents need to ...</a:t>
            </a:r>
            <a:endParaRPr lang="en-US" sz="3200" dirty="0"/>
          </a:p>
          <a:p>
            <a:endParaRPr lang="en-US" dirty="0"/>
          </a:p>
        </p:txBody>
      </p:sp>
    </p:spTree>
    <p:extLst>
      <p:ext uri="{BB962C8B-B14F-4D97-AF65-F5344CB8AC3E}">
        <p14:creationId xmlns:p14="http://schemas.microsoft.com/office/powerpoint/2010/main" val="1854310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58832"/>
            <a:ext cx="7924800" cy="1161919"/>
          </a:xfrm>
        </p:spPr>
        <p:txBody>
          <a:bodyPr>
            <a:normAutofit/>
          </a:bodyPr>
          <a:lstStyle/>
          <a:p>
            <a:r>
              <a:rPr lang="en-US" sz="3200" b="1" dirty="0"/>
              <a:t>II.  Believe that your </a:t>
            </a:r>
            <a:r>
              <a:rPr lang="en-US" sz="3200" b="1" dirty="0" smtClean="0"/>
              <a:t/>
            </a:r>
            <a:br>
              <a:rPr lang="en-US" sz="3200" b="1" dirty="0" smtClean="0"/>
            </a:br>
            <a:r>
              <a:rPr lang="en-US" sz="3200" b="1" dirty="0" smtClean="0"/>
              <a:t>child </a:t>
            </a:r>
            <a:r>
              <a:rPr lang="en-US" sz="3200" b="1" dirty="0"/>
              <a:t>is </a:t>
            </a:r>
            <a:r>
              <a:rPr lang="en-US" sz="3200" b="1" dirty="0" smtClean="0"/>
              <a:t>needed</a:t>
            </a:r>
            <a:endParaRPr lang="en-US" sz="3200" dirty="0"/>
          </a:p>
        </p:txBody>
      </p:sp>
      <p:sp>
        <p:nvSpPr>
          <p:cNvPr id="3" name="Content Placeholder 2"/>
          <p:cNvSpPr>
            <a:spLocks noGrp="1"/>
          </p:cNvSpPr>
          <p:nvPr>
            <p:ph sz="quarter" idx="13"/>
          </p:nvPr>
        </p:nvSpPr>
        <p:spPr>
          <a:xfrm>
            <a:off x="674417" y="2352218"/>
            <a:ext cx="8229600" cy="2276879"/>
          </a:xfrm>
        </p:spPr>
        <p:txBody>
          <a:bodyPr>
            <a:normAutofit/>
          </a:bodyPr>
          <a:lstStyle/>
          <a:p>
            <a:pPr marL="0" indent="0">
              <a:buNone/>
            </a:pPr>
            <a:r>
              <a:rPr lang="en-US" sz="2800" dirty="0" smtClean="0"/>
              <a:t>Matthew </a:t>
            </a:r>
            <a:r>
              <a:rPr lang="en-US" sz="2800" dirty="0"/>
              <a:t>19:</a:t>
            </a:r>
            <a:r>
              <a:rPr lang="en-US" sz="2800" dirty="0" smtClean="0"/>
              <a:t>14 </a:t>
            </a:r>
            <a:r>
              <a:rPr lang="en-US" sz="2800" i="1" dirty="0" smtClean="0">
                <a:solidFill>
                  <a:srgbClr val="C4BEA9"/>
                </a:solidFill>
              </a:rPr>
              <a:t>Jesus </a:t>
            </a:r>
            <a:r>
              <a:rPr lang="en-US" sz="2800" i="1" dirty="0">
                <a:solidFill>
                  <a:srgbClr val="C4BEA9"/>
                </a:solidFill>
              </a:rPr>
              <a:t>said, </a:t>
            </a:r>
            <a:r>
              <a:rPr lang="en-US" sz="2800" i="1" dirty="0" smtClean="0">
                <a:solidFill>
                  <a:srgbClr val="C4BEA9"/>
                </a:solidFill>
              </a:rPr>
              <a:t>Let </a:t>
            </a:r>
            <a:r>
              <a:rPr lang="en-US" sz="2800" i="1" dirty="0">
                <a:solidFill>
                  <a:srgbClr val="C4BEA9"/>
                </a:solidFill>
              </a:rPr>
              <a:t>the little children come to me, and do not hinder them, for the kingdom of heaven belongs to such as these</a:t>
            </a:r>
            <a:r>
              <a:rPr lang="en-US" sz="2800" i="1" dirty="0" smtClean="0">
                <a:solidFill>
                  <a:srgbClr val="C4BEA9"/>
                </a:solidFill>
              </a:rPr>
              <a:t>.</a:t>
            </a:r>
            <a:endParaRPr lang="en-US" sz="2800" i="1" dirty="0">
              <a:solidFill>
                <a:srgbClr val="C4BEA9"/>
              </a:solidFill>
            </a:endParaRPr>
          </a:p>
        </p:txBody>
      </p:sp>
    </p:spTree>
    <p:extLst>
      <p:ext uri="{BB962C8B-B14F-4D97-AF65-F5344CB8AC3E}">
        <p14:creationId xmlns:p14="http://schemas.microsoft.com/office/powerpoint/2010/main" val="65086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584" y="354888"/>
            <a:ext cx="7924800" cy="1143000"/>
          </a:xfrm>
        </p:spPr>
        <p:txBody>
          <a:bodyPr>
            <a:normAutofit/>
          </a:bodyPr>
          <a:lstStyle/>
          <a:p>
            <a:pPr marL="0" indent="0"/>
            <a:r>
              <a:rPr lang="en-US" sz="3200" b="1" dirty="0"/>
              <a:t>III.  Help your child </a:t>
            </a:r>
            <a:r>
              <a:rPr lang="en-US" sz="3200" b="1" dirty="0" smtClean="0"/>
              <a:t/>
            </a:r>
            <a:br>
              <a:rPr lang="en-US" sz="3200" b="1" dirty="0" smtClean="0"/>
            </a:br>
            <a:r>
              <a:rPr lang="en-US" sz="3200" b="1" dirty="0" smtClean="0"/>
              <a:t>believe </a:t>
            </a:r>
            <a:r>
              <a:rPr lang="en-US" sz="3200" b="1" dirty="0"/>
              <a:t>he/she is needed.</a:t>
            </a:r>
            <a:endParaRPr lang="en-US" sz="3200" dirty="0"/>
          </a:p>
        </p:txBody>
      </p:sp>
      <p:sp>
        <p:nvSpPr>
          <p:cNvPr id="3" name="Content Placeholder 2"/>
          <p:cNvSpPr>
            <a:spLocks noGrp="1"/>
          </p:cNvSpPr>
          <p:nvPr>
            <p:ph sz="quarter" idx="13"/>
          </p:nvPr>
        </p:nvSpPr>
        <p:spPr>
          <a:xfrm>
            <a:off x="559473" y="1838269"/>
            <a:ext cx="7924800" cy="3592982"/>
          </a:xfrm>
        </p:spPr>
        <p:txBody>
          <a:bodyPr>
            <a:normAutofit/>
          </a:bodyPr>
          <a:lstStyle/>
          <a:p>
            <a:pPr marL="0" indent="0">
              <a:buNone/>
            </a:pPr>
            <a:r>
              <a:rPr lang="en-US" sz="3200" b="1" dirty="0" smtClean="0">
                <a:solidFill>
                  <a:srgbClr val="F2D9A4"/>
                </a:solidFill>
              </a:rPr>
              <a:t>Problem</a:t>
            </a:r>
            <a:r>
              <a:rPr lang="en-US" sz="3200" b="1" dirty="0">
                <a:solidFill>
                  <a:srgbClr val="F2D9A4"/>
                </a:solidFill>
              </a:rPr>
              <a:t>:   </a:t>
            </a:r>
            <a:endParaRPr lang="en-US" sz="3200" b="1" dirty="0" smtClean="0">
              <a:solidFill>
                <a:srgbClr val="F2D9A4"/>
              </a:solidFill>
            </a:endParaRPr>
          </a:p>
          <a:p>
            <a:pPr lvl="1"/>
            <a:r>
              <a:rPr lang="en-US" sz="2800" b="1" dirty="0" smtClean="0"/>
              <a:t>Kids </a:t>
            </a:r>
            <a:r>
              <a:rPr lang="en-US" sz="2800" b="1" dirty="0"/>
              <a:t>today often feel like liabilities, not assets</a:t>
            </a:r>
            <a:r>
              <a:rPr lang="en-US" sz="2800" dirty="0" smtClean="0"/>
              <a:t>.</a:t>
            </a:r>
            <a:endParaRPr lang="en-US" sz="2800" dirty="0"/>
          </a:p>
          <a:p>
            <a:pPr lvl="1"/>
            <a:r>
              <a:rPr lang="en-US" sz="2800" b="1" dirty="0" smtClean="0"/>
              <a:t>Kids </a:t>
            </a:r>
            <a:r>
              <a:rPr lang="en-US" sz="2800" b="1" dirty="0"/>
              <a:t>today often feel like they do not belong</a:t>
            </a:r>
            <a:r>
              <a:rPr lang="en-US" sz="2800" b="1" dirty="0" smtClean="0"/>
              <a:t>.</a:t>
            </a:r>
          </a:p>
          <a:p>
            <a:pPr marL="1314450" lvl="3" indent="0">
              <a:buNone/>
            </a:pPr>
            <a:r>
              <a:rPr lang="en-US" sz="2800" dirty="0"/>
              <a:t>note:  If our children do not find a positive place to belong to where they feel needed, they will find a negative place. </a:t>
            </a:r>
          </a:p>
        </p:txBody>
      </p:sp>
    </p:spTree>
    <p:extLst>
      <p:ext uri="{BB962C8B-B14F-4D97-AF65-F5344CB8AC3E}">
        <p14:creationId xmlns:p14="http://schemas.microsoft.com/office/powerpoint/2010/main" val="2068019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53131" y="314048"/>
            <a:ext cx="4608934" cy="5651973"/>
          </a:xfrm>
        </p:spPr>
        <p:txBody>
          <a:bodyPr>
            <a:normAutofit/>
          </a:bodyPr>
          <a:lstStyle/>
          <a:p>
            <a:pPr marL="0" indent="0">
              <a:buNone/>
            </a:pPr>
            <a:r>
              <a:rPr lang="en-US" sz="3200" b="1" dirty="0">
                <a:solidFill>
                  <a:srgbClr val="F2D9A4"/>
                </a:solidFill>
              </a:rPr>
              <a:t>Solution:</a:t>
            </a:r>
            <a:endParaRPr lang="en-US" sz="3200" dirty="0">
              <a:solidFill>
                <a:srgbClr val="F2D9A4"/>
              </a:solidFill>
            </a:endParaRPr>
          </a:p>
          <a:p>
            <a:pPr marL="514350" indent="-514350">
              <a:buAutoNum type="arabicPeriod"/>
            </a:pPr>
            <a:r>
              <a:rPr lang="en-US" sz="2800" b="1" dirty="0" smtClean="0"/>
              <a:t>Instead </a:t>
            </a:r>
            <a:r>
              <a:rPr lang="en-US" sz="2800" b="1" dirty="0"/>
              <a:t>of giving, let them give</a:t>
            </a:r>
            <a:r>
              <a:rPr lang="en-US" sz="2800" b="1" dirty="0" smtClean="0"/>
              <a:t>.</a:t>
            </a:r>
            <a:endParaRPr lang="en-US" sz="2800" dirty="0"/>
          </a:p>
          <a:p>
            <a:pPr marL="800100" lvl="2" indent="0">
              <a:buNone/>
            </a:pPr>
            <a:r>
              <a:rPr lang="en-US" sz="2800" dirty="0" smtClean="0"/>
              <a:t>2 </a:t>
            </a:r>
            <a:r>
              <a:rPr lang="en-US" sz="2800" dirty="0"/>
              <a:t>Corinthians 12:27 </a:t>
            </a:r>
            <a:r>
              <a:rPr lang="en-US" sz="2800" i="1" dirty="0" smtClean="0">
                <a:solidFill>
                  <a:srgbClr val="C4BEA9"/>
                </a:solidFill>
              </a:rPr>
              <a:t>If </a:t>
            </a:r>
            <a:r>
              <a:rPr lang="en-US" sz="2800" i="1" dirty="0">
                <a:solidFill>
                  <a:srgbClr val="C4BEA9"/>
                </a:solidFill>
              </a:rPr>
              <a:t>you give little, you will get little</a:t>
            </a:r>
            <a:r>
              <a:rPr lang="en-US" sz="2800" i="1" dirty="0" smtClean="0">
                <a:solidFill>
                  <a:srgbClr val="C4BEA9"/>
                </a:solidFill>
              </a:rPr>
              <a:t>.</a:t>
            </a:r>
            <a:endParaRPr lang="en-US" sz="2800" i="1" dirty="0">
              <a:solidFill>
                <a:srgbClr val="C4BEA9"/>
              </a:solidFill>
            </a:endParaRPr>
          </a:p>
          <a:p>
            <a:pPr marL="514350" indent="-514350">
              <a:buFont typeface="+mj-lt"/>
              <a:buAutoNum type="arabicPeriod"/>
            </a:pPr>
            <a:r>
              <a:rPr lang="en-US" sz="2800" b="1" dirty="0" smtClean="0"/>
              <a:t>Instead </a:t>
            </a:r>
            <a:r>
              <a:rPr lang="en-US" sz="2800" b="1" dirty="0"/>
              <a:t>of lecturing, listen to them.</a:t>
            </a:r>
            <a:endParaRPr lang="en-US" sz="2800" dirty="0"/>
          </a:p>
          <a:p>
            <a:pPr marL="800100" lvl="2" indent="0">
              <a:buNone/>
            </a:pPr>
            <a:r>
              <a:rPr lang="en-US" sz="2800" dirty="0" smtClean="0"/>
              <a:t>Proverbs </a:t>
            </a:r>
            <a:r>
              <a:rPr lang="en-US" sz="2800" dirty="0"/>
              <a:t>18:13 </a:t>
            </a:r>
            <a:r>
              <a:rPr lang="en-US" sz="2800" i="1" dirty="0" smtClean="0">
                <a:solidFill>
                  <a:srgbClr val="C4BEA9"/>
                </a:solidFill>
              </a:rPr>
              <a:t>He </a:t>
            </a:r>
            <a:r>
              <a:rPr lang="en-US" sz="2800" i="1" dirty="0">
                <a:solidFill>
                  <a:srgbClr val="C4BEA9"/>
                </a:solidFill>
              </a:rPr>
              <a:t>who answers before listening‑‑ that is his folly and his shame</a:t>
            </a:r>
            <a:r>
              <a:rPr lang="en-US" sz="2800" i="1" dirty="0" smtClean="0">
                <a:solidFill>
                  <a:srgbClr val="C4BEA9"/>
                </a:solidFill>
              </a:rPr>
              <a:t>.</a:t>
            </a:r>
            <a:endParaRPr lang="en-US" sz="2800" i="1" dirty="0">
              <a:solidFill>
                <a:srgbClr val="C4BEA9"/>
              </a:solidFill>
            </a:endParaRPr>
          </a:p>
        </p:txBody>
      </p:sp>
      <p:pic>
        <p:nvPicPr>
          <p:cNvPr id="2" name="Picture 1" descr="d7c672d6aa98e5095c7b2e7ff6c123e1_parent-talking-to-child-clipart-free-images-at-clkercom-_600-53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2065" y="2974862"/>
            <a:ext cx="4163578" cy="3698645"/>
          </a:xfrm>
          <a:prstGeom prst="rect">
            <a:avLst/>
          </a:prstGeom>
        </p:spPr>
      </p:pic>
    </p:spTree>
    <p:extLst>
      <p:ext uri="{BB962C8B-B14F-4D97-AF65-F5344CB8AC3E}">
        <p14:creationId xmlns:p14="http://schemas.microsoft.com/office/powerpoint/2010/main" val="1430477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2"/>
          <p:cNvSpPr txBox="1">
            <a:spLocks/>
          </p:cNvSpPr>
          <p:nvPr/>
        </p:nvSpPr>
        <p:spPr>
          <a:xfrm>
            <a:off x="325548" y="351966"/>
            <a:ext cx="4469936" cy="4500792"/>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lnSpc>
                <a:spcPct val="80000"/>
              </a:lnSpc>
              <a:buAutoNum type="arabicPeriod" startAt="3"/>
            </a:pPr>
            <a:r>
              <a:rPr lang="en-US" sz="3200" b="1" dirty="0"/>
              <a:t>Instead of chores, give </a:t>
            </a:r>
            <a:r>
              <a:rPr lang="en-US" sz="3200" b="1" dirty="0" smtClean="0"/>
              <a:t>them </a:t>
            </a:r>
            <a:r>
              <a:rPr lang="en-US" sz="3200" b="1" dirty="0"/>
              <a:t>challenges.</a:t>
            </a:r>
            <a:endParaRPr lang="en-US" sz="3200" dirty="0"/>
          </a:p>
          <a:p>
            <a:pPr marL="800100" lvl="2" indent="0">
              <a:lnSpc>
                <a:spcPct val="90000"/>
              </a:lnSpc>
              <a:buFont typeface="Arial" pitchFamily="34" charset="0"/>
              <a:buNone/>
            </a:pPr>
            <a:r>
              <a:rPr lang="en-US" sz="2800" dirty="0" smtClean="0"/>
              <a:t>2 Thessalonians 3:10 </a:t>
            </a:r>
            <a:r>
              <a:rPr lang="en-US" sz="2800" i="1" dirty="0" smtClean="0">
                <a:solidFill>
                  <a:srgbClr val="C4BEA9"/>
                </a:solidFill>
              </a:rPr>
              <a:t>For even when we were with you, we gave you this rule: “If a man will not work, he shall not eat.”</a:t>
            </a:r>
          </a:p>
        </p:txBody>
      </p:sp>
      <p:pic>
        <p:nvPicPr>
          <p:cNvPr id="5" name="Content Placeholder 3" descr="images-3.jpeg"/>
          <p:cNvPicPr>
            <a:picLocks noChangeAspect="1"/>
          </p:cNvPicPr>
          <p:nvPr/>
        </p:nvPicPr>
        <p:blipFill>
          <a:blip r:embed="rId2">
            <a:extLst>
              <a:ext uri="{28A0092B-C50C-407E-A947-70E740481C1C}">
                <a14:useLocalDpi xmlns:a14="http://schemas.microsoft.com/office/drawing/2010/main" val="0"/>
              </a:ext>
            </a:extLst>
          </a:blip>
          <a:srcRect l="-45018" r="-45018"/>
          <a:stretch>
            <a:fillRect/>
          </a:stretch>
        </p:blipFill>
        <p:spPr>
          <a:xfrm>
            <a:off x="2865315" y="2602362"/>
            <a:ext cx="8196043" cy="4255638"/>
          </a:xfrm>
          <a:prstGeom prst="rect">
            <a:avLst/>
          </a:prstGeom>
        </p:spPr>
      </p:pic>
    </p:spTree>
    <p:extLst>
      <p:ext uri="{BB962C8B-B14F-4D97-AF65-F5344CB8AC3E}">
        <p14:creationId xmlns:p14="http://schemas.microsoft.com/office/powerpoint/2010/main" val="217611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73920</TotalTime>
  <Words>463</Words>
  <Application>Microsoft Macintosh PowerPoint</Application>
  <PresentationFormat>On-screen Show (4:3)</PresentationFormat>
  <Paragraphs>39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Horizon</vt:lpstr>
      <vt:lpstr> Taking control of your parenting Part 4 Steve Elzinga </vt:lpstr>
      <vt:lpstr>PowerPoint Presentation</vt:lpstr>
      <vt:lpstr>I.  Believe that you  are needed</vt:lpstr>
      <vt:lpstr>PowerPoint Presentation</vt:lpstr>
      <vt:lpstr>PowerPoint Presentation</vt:lpstr>
      <vt:lpstr>II.  Believe that your  child is needed</vt:lpstr>
      <vt:lpstr>III.  Help your child  believe he/she is needed.</vt:lpstr>
      <vt:lpstr>PowerPoint Presentation</vt:lpstr>
      <vt:lpstr>PowerPoint Presentation</vt:lpstr>
      <vt:lpstr>PowerPoint Presentation</vt:lpstr>
      <vt:lpstr>PowerPoint Presentation</vt:lpstr>
      <vt:lpstr>PowerPoint Presentation</vt:lpstr>
      <vt:lpstr>IV.  Introduce your child  to the God who wants both  you on the team </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62</cp:revision>
  <dcterms:created xsi:type="dcterms:W3CDTF">2017-01-10T02:15:11Z</dcterms:created>
  <dcterms:modified xsi:type="dcterms:W3CDTF">2020-04-30T14:10:39Z</dcterms:modified>
</cp:coreProperties>
</file>