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60" r:id="rId4"/>
    <p:sldId id="263" r:id="rId5"/>
    <p:sldId id="264" r:id="rId6"/>
    <p:sldId id="265" r:id="rId7"/>
    <p:sldId id="266" r:id="rId8"/>
    <p:sldId id="267" r:id="rId9"/>
    <p:sldId id="268" r:id="rId10"/>
    <p:sldId id="269" r:id="rId11"/>
    <p:sldId id="270" r:id="rId12"/>
    <p:sldId id="271" r:id="rId13"/>
    <p:sldId id="272" r:id="rId14"/>
    <p:sldId id="273" r:id="rId15"/>
    <p:sldId id="274" r:id="rId16"/>
    <p:sldId id="275" r:id="rId17"/>
    <p:sldId id="276" r:id="rId18"/>
    <p:sldId id="277" r:id="rId19"/>
    <p:sldId id="262" r:id="rId20"/>
    <p:sldId id="279" r:id="rId21"/>
    <p:sldId id="278" r:id="rId22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20" autoAdjust="0"/>
    <p:restoredTop sz="94660"/>
  </p:normalViewPr>
  <p:slideViewPr>
    <p:cSldViewPr snapToGrid="0" showGuides="1">
      <p:cViewPr varScale="1">
        <p:scale>
          <a:sx n="97" d="100"/>
          <a:sy n="97" d="100"/>
        </p:scale>
        <p:origin x="648" y="1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ADE9B-F6A7-4D19-8985-A2BCFB82D664}" type="datetimeFigureOut">
              <a:rPr lang="es-MX" smtClean="0"/>
              <a:t>29/06/22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D4289-D360-4B50-BB1E-3C1E2D795FBD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908952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ADE9B-F6A7-4D19-8985-A2BCFB82D664}" type="datetimeFigureOut">
              <a:rPr lang="es-MX" smtClean="0"/>
              <a:t>29/06/22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D4289-D360-4B50-BB1E-3C1E2D795FBD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586056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ADE9B-F6A7-4D19-8985-A2BCFB82D664}" type="datetimeFigureOut">
              <a:rPr lang="es-MX" smtClean="0"/>
              <a:t>29/06/22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D4289-D360-4B50-BB1E-3C1E2D795FBD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214816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ADE9B-F6A7-4D19-8985-A2BCFB82D664}" type="datetimeFigureOut">
              <a:rPr lang="es-MX" smtClean="0"/>
              <a:t>29/06/22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D4289-D360-4B50-BB1E-3C1E2D795FBD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13609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ADE9B-F6A7-4D19-8985-A2BCFB82D664}" type="datetimeFigureOut">
              <a:rPr lang="es-MX" smtClean="0"/>
              <a:t>29/06/22</a:t>
            </a:fld>
            <a:endParaRPr lang="es-MX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D4289-D360-4B50-BB1E-3C1E2D795FBD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075462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ADE9B-F6A7-4D19-8985-A2BCFB82D664}" type="datetimeFigureOut">
              <a:rPr lang="es-MX" smtClean="0"/>
              <a:t>29/06/22</a:t>
            </a:fld>
            <a:endParaRPr lang="es-MX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D4289-D360-4B50-BB1E-3C1E2D795FBD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540131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ADE9B-F6A7-4D19-8985-A2BCFB82D664}" type="datetimeFigureOut">
              <a:rPr lang="es-MX" smtClean="0"/>
              <a:t>29/06/22</a:t>
            </a:fld>
            <a:endParaRPr lang="es-MX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D4289-D360-4B50-BB1E-3C1E2D795FBD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983580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ADE9B-F6A7-4D19-8985-A2BCFB82D664}" type="datetimeFigureOut">
              <a:rPr lang="es-MX" smtClean="0"/>
              <a:t>29/06/22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D4289-D360-4B50-BB1E-3C1E2D795FBD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865220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ADE9B-F6A7-4D19-8985-A2BCFB82D664}" type="datetimeFigureOut">
              <a:rPr lang="es-MX" smtClean="0"/>
              <a:t>29/06/22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D4289-D360-4B50-BB1E-3C1E2D795FBD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431072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ADE9B-F6A7-4D19-8985-A2BCFB82D664}" type="datetimeFigureOut">
              <a:rPr lang="es-MX" smtClean="0"/>
              <a:t>29/06/22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D4289-D360-4B50-BB1E-3C1E2D795FBD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439678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ADE9B-F6A7-4D19-8985-A2BCFB82D664}" type="datetimeFigureOut">
              <a:rPr lang="es-MX" smtClean="0"/>
              <a:t>29/06/22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D4289-D360-4B50-BB1E-3C1E2D795FBD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809977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0ADE9B-F6A7-4D19-8985-A2BCFB82D664}" type="datetimeFigureOut">
              <a:rPr lang="es-MX" smtClean="0"/>
              <a:t>29/06/22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3D4289-D360-4B50-BB1E-3C1E2D795FBD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954900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B9F00DE2-056F-4706-ADF4-CD7DC6C3C9F0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ECC718AA-C6A7-4CF8-808B-69EB12894C5A}"/>
              </a:ext>
            </a:extLst>
          </p:cNvPr>
          <p:cNvSpPr txBox="1"/>
          <p:nvPr/>
        </p:nvSpPr>
        <p:spPr>
          <a:xfrm>
            <a:off x="0" y="1089899"/>
            <a:ext cx="835152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200" dirty="0">
                <a:solidFill>
                  <a:srgbClr val="C6824D"/>
                </a:solidFill>
                <a:latin typeface="Arial Black" panose="020B0A040201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Religiones </a:t>
            </a:r>
          </a:p>
          <a:p>
            <a:pPr algn="ctr"/>
            <a:r>
              <a:rPr lang="es-MX" sz="7200" dirty="0">
                <a:solidFill>
                  <a:srgbClr val="C6824D"/>
                </a:solidFill>
                <a:latin typeface="Arial Black" panose="020B0A040201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comparativas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0A890711-90CD-4678-BB3A-C03B02AC0E53}"/>
              </a:ext>
            </a:extLst>
          </p:cNvPr>
          <p:cNvSpPr txBox="1"/>
          <p:nvPr/>
        </p:nvSpPr>
        <p:spPr>
          <a:xfrm>
            <a:off x="968188" y="3567171"/>
            <a:ext cx="68992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400" b="1" dirty="0"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Lic. Julio Eduardo Contreras Carrillo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0A890711-90CD-4678-BB3A-C03B02AC0E53}"/>
              </a:ext>
            </a:extLst>
          </p:cNvPr>
          <p:cNvSpPr txBox="1"/>
          <p:nvPr/>
        </p:nvSpPr>
        <p:spPr>
          <a:xfrm>
            <a:off x="121023" y="4488122"/>
            <a:ext cx="809512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400" b="1" dirty="0"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UNIDAD 3: </a:t>
            </a:r>
          </a:p>
          <a:p>
            <a:pPr algn="ctr"/>
            <a:r>
              <a:rPr lang="es-MX" sz="2400" b="1" dirty="0"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PRINCIPALES RELIGIONES DEL MUNDO</a:t>
            </a:r>
          </a:p>
          <a:p>
            <a:pPr algn="ctr"/>
            <a:endParaRPr lang="es-MX" sz="2400" b="1" dirty="0">
              <a:latin typeface="Arial" panose="020B0604020202020204" pitchFamily="34" charset="0"/>
              <a:ea typeface="Lato" panose="020F0502020204030203" pitchFamily="34" charset="0"/>
              <a:cs typeface="Arial" panose="020B0604020202020204" pitchFamily="34" charset="0"/>
            </a:endParaRPr>
          </a:p>
          <a:p>
            <a:pPr algn="ctr"/>
            <a:r>
              <a:rPr lang="es-MX" sz="2400" b="1" dirty="0"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HINDUISMO</a:t>
            </a:r>
          </a:p>
        </p:txBody>
      </p:sp>
    </p:spTree>
    <p:extLst>
      <p:ext uri="{BB962C8B-B14F-4D97-AF65-F5344CB8AC3E}">
        <p14:creationId xmlns:p14="http://schemas.microsoft.com/office/powerpoint/2010/main" val="34812966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2E72DCDD-4997-432A-B7FC-7C291AE54F1F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401BBDDC-1284-4F91-844B-59C2A2D2D05A}"/>
              </a:ext>
            </a:extLst>
          </p:cNvPr>
          <p:cNvSpPr txBox="1"/>
          <p:nvPr/>
        </p:nvSpPr>
        <p:spPr>
          <a:xfrm>
            <a:off x="457200" y="6227160"/>
            <a:ext cx="65684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INSTITUTO DE LIDERES CRISTIANOS</a:t>
            </a:r>
          </a:p>
        </p:txBody>
      </p:sp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1518A944-31DF-4F70-A542-0FA15CD1EFE1}"/>
              </a:ext>
            </a:extLst>
          </p:cNvPr>
          <p:cNvCxnSpPr/>
          <p:nvPr/>
        </p:nvCxnSpPr>
        <p:spPr>
          <a:xfrm>
            <a:off x="591125" y="6578147"/>
            <a:ext cx="10252364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Rectangle 11">
            <a:extLst>
              <a:ext uri="{FF2B5EF4-FFF2-40B4-BE49-F238E27FC236}">
                <a16:creationId xmlns:a16="http://schemas.microsoft.com/office/drawing/2014/main" id="{8BEF7796-7E48-0A4F-A211-7BF9B11D8E3D}"/>
              </a:ext>
            </a:extLst>
          </p:cNvPr>
          <p:cNvSpPr/>
          <p:nvPr/>
        </p:nvSpPr>
        <p:spPr>
          <a:xfrm>
            <a:off x="3097517" y="1959418"/>
            <a:ext cx="599696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Hechos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10 34-35 (RVR1960)</a:t>
            </a:r>
          </a:p>
          <a:p>
            <a:r>
              <a:rPr lang="en-US" sz="2400" b="1" baseline="30000" dirty="0">
                <a:solidFill>
                  <a:schemeClr val="bg1"/>
                </a:solidFill>
              </a:rPr>
              <a:t>34 </a:t>
            </a:r>
            <a:r>
              <a:rPr lang="en-US" sz="2400" dirty="0" err="1">
                <a:solidFill>
                  <a:schemeClr val="bg1"/>
                </a:solidFill>
              </a:rPr>
              <a:t>Entonces</a:t>
            </a:r>
            <a:r>
              <a:rPr lang="en-US" sz="2400" dirty="0">
                <a:solidFill>
                  <a:schemeClr val="bg1"/>
                </a:solidFill>
              </a:rPr>
              <a:t> Pedro, </a:t>
            </a:r>
            <a:r>
              <a:rPr lang="en-US" sz="2400" dirty="0" err="1">
                <a:solidFill>
                  <a:schemeClr val="bg1"/>
                </a:solidFill>
              </a:rPr>
              <a:t>abriendo</a:t>
            </a:r>
            <a:r>
              <a:rPr lang="en-US" sz="2400" dirty="0">
                <a:solidFill>
                  <a:schemeClr val="bg1"/>
                </a:solidFill>
              </a:rPr>
              <a:t> la </a:t>
            </a:r>
            <a:r>
              <a:rPr lang="en-US" sz="2400" dirty="0" err="1">
                <a:solidFill>
                  <a:schemeClr val="bg1"/>
                </a:solidFill>
              </a:rPr>
              <a:t>boca</a:t>
            </a:r>
            <a:r>
              <a:rPr lang="en-US" sz="2400" dirty="0">
                <a:solidFill>
                  <a:schemeClr val="bg1"/>
                </a:solidFill>
              </a:rPr>
              <a:t>, </a:t>
            </a:r>
            <a:r>
              <a:rPr lang="en-US" sz="2400" dirty="0" err="1">
                <a:solidFill>
                  <a:schemeClr val="bg1"/>
                </a:solidFill>
              </a:rPr>
              <a:t>dijo</a:t>
            </a:r>
            <a:r>
              <a:rPr lang="en-US" sz="2400" dirty="0">
                <a:solidFill>
                  <a:schemeClr val="bg1"/>
                </a:solidFill>
              </a:rPr>
              <a:t>: </a:t>
            </a:r>
            <a:r>
              <a:rPr lang="en-US" sz="2400" dirty="0" err="1">
                <a:solidFill>
                  <a:schemeClr val="bg1"/>
                </a:solidFill>
              </a:rPr>
              <a:t>En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verdad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comprendo</a:t>
            </a:r>
            <a:r>
              <a:rPr lang="en-US" sz="2400" dirty="0">
                <a:solidFill>
                  <a:schemeClr val="bg1"/>
                </a:solidFill>
              </a:rPr>
              <a:t> que Dios no </a:t>
            </a:r>
            <a:r>
              <a:rPr lang="en-US" sz="2400" dirty="0" err="1">
                <a:solidFill>
                  <a:schemeClr val="bg1"/>
                </a:solidFill>
              </a:rPr>
              <a:t>hace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acepción</a:t>
            </a:r>
            <a:r>
              <a:rPr lang="en-US" sz="2400" dirty="0">
                <a:solidFill>
                  <a:schemeClr val="bg1"/>
                </a:solidFill>
              </a:rPr>
              <a:t> de personas,</a:t>
            </a:r>
          </a:p>
          <a:p>
            <a:r>
              <a:rPr lang="en-US" sz="2400" b="1" baseline="30000" dirty="0">
                <a:solidFill>
                  <a:schemeClr val="bg1"/>
                </a:solidFill>
              </a:rPr>
              <a:t>35 </a:t>
            </a:r>
            <a:r>
              <a:rPr lang="en-US" sz="2400" dirty="0" err="1">
                <a:solidFill>
                  <a:schemeClr val="bg1"/>
                </a:solidFill>
              </a:rPr>
              <a:t>sino</a:t>
            </a:r>
            <a:r>
              <a:rPr lang="en-US" sz="2400" dirty="0">
                <a:solidFill>
                  <a:schemeClr val="bg1"/>
                </a:solidFill>
              </a:rPr>
              <a:t> que </a:t>
            </a:r>
            <a:r>
              <a:rPr lang="en-US" sz="2400" dirty="0" err="1">
                <a:solidFill>
                  <a:schemeClr val="bg1"/>
                </a:solidFill>
              </a:rPr>
              <a:t>en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toda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nación</a:t>
            </a:r>
            <a:r>
              <a:rPr lang="en-US" sz="2400" dirty="0">
                <a:solidFill>
                  <a:schemeClr val="bg1"/>
                </a:solidFill>
              </a:rPr>
              <a:t> se </a:t>
            </a:r>
            <a:r>
              <a:rPr lang="en-US" sz="2400" dirty="0" err="1">
                <a:solidFill>
                  <a:schemeClr val="bg1"/>
                </a:solidFill>
              </a:rPr>
              <a:t>agrada</a:t>
            </a:r>
            <a:r>
              <a:rPr lang="en-US" sz="2400" dirty="0">
                <a:solidFill>
                  <a:schemeClr val="bg1"/>
                </a:solidFill>
              </a:rPr>
              <a:t> del que le </a:t>
            </a:r>
            <a:r>
              <a:rPr lang="en-US" sz="2400" dirty="0" err="1">
                <a:solidFill>
                  <a:schemeClr val="bg1"/>
                </a:solidFill>
              </a:rPr>
              <a:t>teme</a:t>
            </a:r>
            <a:r>
              <a:rPr lang="en-US" sz="2400" dirty="0">
                <a:solidFill>
                  <a:schemeClr val="bg1"/>
                </a:solidFill>
              </a:rPr>
              <a:t> y </a:t>
            </a:r>
            <a:r>
              <a:rPr lang="en-US" sz="2400" dirty="0" err="1">
                <a:solidFill>
                  <a:schemeClr val="bg1"/>
                </a:solidFill>
              </a:rPr>
              <a:t>hace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justicia</a:t>
            </a:r>
            <a:r>
              <a:rPr lang="en-US" sz="2400" dirty="0">
                <a:solidFill>
                  <a:schemeClr val="bg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313840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2E72DCDD-4997-432A-B7FC-7C291AE54F1F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401BBDDC-1284-4F91-844B-59C2A2D2D05A}"/>
              </a:ext>
            </a:extLst>
          </p:cNvPr>
          <p:cNvSpPr txBox="1"/>
          <p:nvPr/>
        </p:nvSpPr>
        <p:spPr>
          <a:xfrm>
            <a:off x="457200" y="6227163"/>
            <a:ext cx="65684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INSTITUTO DE LIDERES CRISTIANOS</a:t>
            </a:r>
          </a:p>
        </p:txBody>
      </p:sp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1518A944-31DF-4F70-A542-0FA15CD1EFE1}"/>
              </a:ext>
            </a:extLst>
          </p:cNvPr>
          <p:cNvCxnSpPr/>
          <p:nvPr/>
        </p:nvCxnSpPr>
        <p:spPr>
          <a:xfrm>
            <a:off x="591125" y="6578145"/>
            <a:ext cx="10252364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Rectángulo 3">
            <a:extLst>
              <a:ext uri="{FF2B5EF4-FFF2-40B4-BE49-F238E27FC236}">
                <a16:creationId xmlns:a16="http://schemas.microsoft.com/office/drawing/2014/main" id="{D594CBD1-3DE0-4C9B-9183-CC5A9D051771}"/>
              </a:ext>
            </a:extLst>
          </p:cNvPr>
          <p:cNvSpPr/>
          <p:nvPr/>
        </p:nvSpPr>
        <p:spPr>
          <a:xfrm>
            <a:off x="-1" y="1626818"/>
            <a:ext cx="12192001" cy="18773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Bef>
                <a:spcPts val="1600"/>
              </a:spcBef>
            </a:pPr>
            <a:r>
              <a:rPr lang="es-MX" sz="11733" b="1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  <a:ea typeface="Times New Roman" panose="02020603050405020304" pitchFamily="18" charset="0"/>
                <a:cs typeface="Aharoni" pitchFamily="2" charset="-79"/>
              </a:rPr>
              <a:t>Hinduismo</a:t>
            </a:r>
            <a:endParaRPr lang="es-MX" sz="11733" kern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briola" panose="04040605051002020D02" pitchFamily="82" charset="0"/>
              <a:ea typeface="Times New Roman" panose="02020603050405020304" pitchFamily="18" charset="0"/>
              <a:cs typeface="Aharoni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4450188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F7DD28EA-2AFC-4C21-AE74-C6055BE8FC8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2770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Hinduismo</a:t>
            </a:r>
            <a:endParaRPr lang="en-US" altLang="es-MX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81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925836" y="1634133"/>
            <a:ext cx="5420320" cy="4616648"/>
          </a:xfrm>
        </p:spPr>
        <p:txBody>
          <a:bodyPr>
            <a:normAutofit fontScale="92500" lnSpcReduction="10000"/>
          </a:bodyPr>
          <a:lstStyle/>
          <a:p>
            <a:pPr eaLnBrk="1" hangingPunct="1"/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término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hinduismo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es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origen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reciente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aplicado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sobre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todo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por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los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occidentales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para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denotar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la religion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mayoritaria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la India. </a:t>
            </a:r>
          </a:p>
          <a:p>
            <a:pPr eaLnBrk="1" hangingPunct="1"/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el sur de Asia no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existe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una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palabra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correspondiente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entre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los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creyentes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este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sistema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religioso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las personas se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definen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segun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casta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 la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comunidad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local. </a:t>
            </a:r>
          </a:p>
          <a:p>
            <a:pPr eaLnBrk="1" hangingPunct="1"/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 hay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escritura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deidad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 maestro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religioso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individual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comun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todas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 se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pueda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designar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como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el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nucleo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del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hinduismo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</a:p>
        </p:txBody>
      </p:sp>
      <p:pic>
        <p:nvPicPr>
          <p:cNvPr id="32772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60469" y="2009180"/>
            <a:ext cx="2830711" cy="28307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1897519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8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8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8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18" grpId="0" build="p" bldLvl="5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F7DD28EA-2AFC-4C21-AE74-C6055BE8FC8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3794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Hinduismo</a:t>
            </a:r>
            <a:endParaRPr lang="en-US" altLang="es-MX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84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925836" y="1634133"/>
            <a:ext cx="5759648" cy="4616648"/>
          </a:xfrm>
        </p:spPr>
        <p:txBody>
          <a:bodyPr>
            <a:normAutofit fontScale="92500" lnSpcReduction="20000"/>
          </a:bodyPr>
          <a:lstStyle/>
          <a:p>
            <a:pPr eaLnBrk="1" hangingPunct="1"/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hinduismo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es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una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compilación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tradiciones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los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grupos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que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viven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la India. </a:t>
            </a:r>
          </a:p>
          <a:p>
            <a:pPr eaLnBrk="1" hangingPunct="1"/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Son mas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bien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el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budismo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jainismo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los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que se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preocuparon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trazar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claros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limites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para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distinguirse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los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hindúes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</a:p>
          <a:p>
            <a:pPr eaLnBrk="1" hangingPunct="1"/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Hinduismo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es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una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religión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que concede mas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importancia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la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conducta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que a las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creencias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De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estas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hay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una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enorme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diversidad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lo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mismo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que de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deidades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filosofías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caminos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pero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todos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requieren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la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adhesión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unas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reglas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particulares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conducta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</a:p>
          <a:p>
            <a:pPr eaLnBrk="1" hangingPunct="1"/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hinduismo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es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una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tradición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global.</a:t>
            </a:r>
          </a:p>
        </p:txBody>
      </p:sp>
      <p:pic>
        <p:nvPicPr>
          <p:cNvPr id="33796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60469" y="2009180"/>
            <a:ext cx="2830711" cy="28307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4377264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8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8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8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8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2" grpId="0" build="p" bldLvl="5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F7DD28EA-2AFC-4C21-AE74-C6055BE8FC8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4818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Los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vedas</a:t>
            </a:r>
            <a:endParaRPr lang="en-US" altLang="es-MX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86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925836" y="1634133"/>
            <a:ext cx="5598914" cy="4616648"/>
          </a:xfrm>
        </p:spPr>
        <p:txBody>
          <a:bodyPr>
            <a:normAutofit fontScale="85000" lnSpcReduction="20000"/>
          </a:bodyPr>
          <a:lstStyle/>
          <a:p>
            <a:pPr eaLnBrk="1" hangingPunct="1"/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Las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primeras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composiciones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religiosas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la India son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los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textos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indoeuropeos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sánscrito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Los Vedas, La palabra "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veda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"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significa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conocimiento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y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estos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textos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contenían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información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necesaria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para la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realización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rituales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sagrados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Es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difícil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fechar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los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textos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con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precisión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pero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los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estudiosos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creen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que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fueron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compuestos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entre el 1500 y 600 AC.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Estos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vedas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conservaron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oralmente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familias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sacerdotes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transmitieron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los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textos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generación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generación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empleando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complicados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sistemas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mnemotecnicos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para que nada de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ellos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perdiera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</a:p>
          <a:p>
            <a:pPr eaLnBrk="1" hangingPunct="1"/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Los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vedas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son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cuatro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"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colecciones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" de material ritual. </a:t>
            </a:r>
          </a:p>
        </p:txBody>
      </p:sp>
      <p:pic>
        <p:nvPicPr>
          <p:cNvPr id="34820" name="Picture 3"/>
          <p:cNvPicPr>
            <a:picLocks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89949" y="2144241"/>
            <a:ext cx="2777133" cy="36075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453003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68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68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68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F7DD28EA-2AFC-4C21-AE74-C6055BE8FC8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5842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Vedas</a:t>
            </a:r>
          </a:p>
        </p:txBody>
      </p:sp>
      <p:sp>
        <p:nvSpPr>
          <p:cNvPr id="37890" name="Rectangle 2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es-MX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Rigveda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data del XV al X de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nuestra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era.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Significa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el "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veda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las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estrofas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".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Compuesto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por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1028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himnos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recogidos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conservados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por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las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familias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sacerdotales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Estos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cantos de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alabanza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los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dioses,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estas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plegarias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que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acompañan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los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sacrificios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estos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versículos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invocaciones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se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siguen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pronunciando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hoy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las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ceremonias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matrimonio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los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funerales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</a:p>
          <a:p>
            <a:pPr eaLnBrk="1" hangingPunct="1"/>
            <a:r>
              <a:rPr lang="en-US" altLang="es-MX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Yajurveda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el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veda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las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fórmulas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Es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una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especie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ritual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litúrgico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Contiene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la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vez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las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fórmulas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que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recitan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durante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los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sacrificios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 el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comentario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prosa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esas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fórmulas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</a:p>
        </p:txBody>
      </p:sp>
    </p:spTree>
    <p:extLst>
      <p:ext uri="{BB962C8B-B14F-4D97-AF65-F5344CB8AC3E}">
        <p14:creationId xmlns:p14="http://schemas.microsoft.com/office/powerpoint/2010/main" val="102020161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78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78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78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F7DD28EA-2AFC-4C21-AE74-C6055BE8FC8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6866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Vedas</a:t>
            </a:r>
          </a:p>
        </p:txBody>
      </p:sp>
      <p:sp>
        <p:nvSpPr>
          <p:cNvPr id="38914" name="Rectangle 2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es-MX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Samaveda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Es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una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recopilación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las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principales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estrofas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del Rigveda y el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yajurveda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pero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acompañadas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por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notaciones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musicales para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adaptarlas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al canto.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Significa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el "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veda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los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cantos".</a:t>
            </a:r>
          </a:p>
          <a:p>
            <a:pPr eaLnBrk="1" hangingPunct="1"/>
            <a:r>
              <a:rPr lang="en-US" altLang="es-MX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Atarvaveda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Mucho mas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reciente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los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anteriores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no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es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más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que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una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antología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fórmulas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encantamiento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 de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exorcismo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veces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más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cerca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la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magia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que de la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religión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primitiva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siente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él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la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influencia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una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nueva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casta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la de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los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brahamanes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muy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lejos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la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enseñanza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del Rigveda. </a:t>
            </a:r>
          </a:p>
        </p:txBody>
      </p:sp>
    </p:spTree>
    <p:extLst>
      <p:ext uri="{BB962C8B-B14F-4D97-AF65-F5344CB8AC3E}">
        <p14:creationId xmlns:p14="http://schemas.microsoft.com/office/powerpoint/2010/main" val="223127533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89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89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F7DD28EA-2AFC-4C21-AE74-C6055BE8FC8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7890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Dios (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Hinduismo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39938" name="Rectangle 2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el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hinduismo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no hay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necesariamente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un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dios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creador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sino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que la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creación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es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sí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misma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un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concepto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oscuro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</a:p>
          <a:p>
            <a:pPr eaLnBrk="1" hangingPunct="1"/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la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cosmogonía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hindú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lo que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existe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desde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siempre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es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el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orden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todas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las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cosas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el principio que lo anima. Ese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orden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es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eterno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comienza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siempre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nuevo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</a:p>
          <a:p>
            <a:pPr eaLnBrk="1" hangingPunct="1"/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 hay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más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dios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que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Brahaman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fuerza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neutra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 principio universal. Simple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fuerza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abstracta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todos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los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fenómenos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</a:p>
        </p:txBody>
      </p:sp>
    </p:spTree>
    <p:extLst>
      <p:ext uri="{BB962C8B-B14F-4D97-AF65-F5344CB8AC3E}">
        <p14:creationId xmlns:p14="http://schemas.microsoft.com/office/powerpoint/2010/main" val="278599600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99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99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99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F7DD28EA-2AFC-4C21-AE74-C6055BE8FC8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8914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Dios (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Hinduismo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38915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925836" y="1634133"/>
            <a:ext cx="4330898" cy="4616648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s-MX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 son </a:t>
            </a:r>
            <a:r>
              <a:rPr lang="en-US" altLang="es-MX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los</a:t>
            </a:r>
            <a:r>
              <a:rPr lang="en-US" altLang="es-MX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dioses </a:t>
            </a:r>
            <a:r>
              <a:rPr lang="en-US" altLang="es-MX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los</a:t>
            </a:r>
            <a:r>
              <a:rPr lang="en-US" altLang="es-MX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que </a:t>
            </a:r>
            <a:r>
              <a:rPr lang="en-US" altLang="es-MX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crean</a:t>
            </a:r>
            <a:r>
              <a:rPr lang="en-US" altLang="es-MX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al </a:t>
            </a:r>
            <a:r>
              <a:rPr lang="en-US" altLang="es-MX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mundo</a:t>
            </a:r>
            <a:r>
              <a:rPr lang="en-US" altLang="es-MX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s-MX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es</a:t>
            </a:r>
            <a:r>
              <a:rPr lang="en-US" altLang="es-MX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el </a:t>
            </a:r>
            <a:r>
              <a:rPr lang="en-US" altLang="es-MX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culto</a:t>
            </a:r>
            <a:r>
              <a:rPr lang="en-US" altLang="es-MX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el que </a:t>
            </a:r>
            <a:r>
              <a:rPr lang="en-US" altLang="es-MX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crea</a:t>
            </a:r>
            <a:r>
              <a:rPr lang="en-US" altLang="es-MX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altLang="es-MX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los</a:t>
            </a:r>
            <a:r>
              <a:rPr lang="en-US" altLang="es-MX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dioses. Los dioses son </a:t>
            </a:r>
            <a:r>
              <a:rPr lang="en-US" altLang="es-MX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porque</a:t>
            </a:r>
            <a:r>
              <a:rPr lang="en-US" altLang="es-MX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les </a:t>
            </a:r>
            <a:r>
              <a:rPr lang="en-US" altLang="es-MX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evoca</a:t>
            </a:r>
            <a:r>
              <a:rPr lang="en-US" altLang="es-MX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altLang="es-MX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Es</a:t>
            </a:r>
            <a:r>
              <a:rPr lang="en-US" altLang="es-MX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la palabra de </a:t>
            </a:r>
            <a:r>
              <a:rPr lang="en-US" altLang="es-MX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los</a:t>
            </a:r>
            <a:r>
              <a:rPr lang="en-US" altLang="es-MX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hombres la que </a:t>
            </a:r>
            <a:r>
              <a:rPr lang="en-US" altLang="es-MX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nace</a:t>
            </a:r>
            <a:r>
              <a:rPr lang="en-US" altLang="es-MX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altLang="es-MX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los</a:t>
            </a:r>
            <a:r>
              <a:rPr lang="en-US" altLang="es-MX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dioses. Los dioses son </a:t>
            </a:r>
            <a:r>
              <a:rPr lang="en-US" altLang="es-MX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porque</a:t>
            </a:r>
            <a:r>
              <a:rPr lang="en-US" altLang="es-MX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les </a:t>
            </a:r>
            <a:r>
              <a:rPr lang="en-US" altLang="es-MX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nombra</a:t>
            </a:r>
            <a:r>
              <a:rPr lang="en-US" altLang="es-MX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Su </a:t>
            </a:r>
            <a:r>
              <a:rPr lang="en-US" altLang="es-MX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existencia</a:t>
            </a:r>
            <a:r>
              <a:rPr lang="en-US" altLang="es-MX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 </a:t>
            </a:r>
            <a:r>
              <a:rPr lang="en-US" altLang="es-MX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</a:t>
            </a:r>
            <a:r>
              <a:rPr lang="en-US" altLang="es-MX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s-MX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poder</a:t>
            </a:r>
            <a:r>
              <a:rPr lang="en-US" altLang="es-MX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s-MX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nacen</a:t>
            </a:r>
            <a:r>
              <a:rPr lang="en-US" altLang="es-MX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del </a:t>
            </a:r>
            <a:r>
              <a:rPr lang="en-US" altLang="es-MX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culto</a:t>
            </a:r>
            <a:r>
              <a:rPr lang="en-US" altLang="es-MX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que se les </a:t>
            </a:r>
            <a:r>
              <a:rPr lang="en-US" altLang="es-MX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rinde</a:t>
            </a:r>
            <a:r>
              <a:rPr lang="en-US" altLang="es-MX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altLang="es-MX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Nombrandolos</a:t>
            </a:r>
            <a:r>
              <a:rPr lang="en-US" altLang="es-MX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s-MX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pensando</a:t>
            </a:r>
            <a:r>
              <a:rPr lang="en-US" altLang="es-MX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s-MX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lang="en-US" altLang="es-MX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s-MX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ellos</a:t>
            </a:r>
            <a:r>
              <a:rPr lang="en-US" altLang="es-MX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s-MX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vistiendolos</a:t>
            </a:r>
            <a:r>
              <a:rPr lang="en-US" altLang="es-MX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s-MX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alimentandolos</a:t>
            </a:r>
            <a:r>
              <a:rPr lang="en-US" altLang="es-MX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s-MX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es</a:t>
            </a:r>
            <a:r>
              <a:rPr lang="en-US" altLang="es-MX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s-MX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como</a:t>
            </a:r>
            <a:r>
              <a:rPr lang="en-US" altLang="es-MX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el </a:t>
            </a:r>
            <a:r>
              <a:rPr lang="en-US" altLang="es-MX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hindu</a:t>
            </a:r>
            <a:r>
              <a:rPr lang="en-US" altLang="es-MX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 </a:t>
            </a:r>
            <a:r>
              <a:rPr lang="en-US" altLang="es-MX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vida</a:t>
            </a:r>
            <a:r>
              <a:rPr lang="en-US" altLang="es-MX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altLang="es-MX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sus</a:t>
            </a:r>
            <a:r>
              <a:rPr lang="en-US" altLang="es-MX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dioses. </a:t>
            </a:r>
          </a:p>
        </p:txBody>
      </p:sp>
      <p:pic>
        <p:nvPicPr>
          <p:cNvPr id="38916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42547" y="1727895"/>
            <a:ext cx="3080742" cy="42404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28540727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F7DD28EA-2AFC-4C21-AE74-C6055BE8FC8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9938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Dios (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Hinduismo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41986" name="Rectangle 2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Sus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dioses son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infinitamente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numerosos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Cambian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nombre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segun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sus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épocas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regiones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funciones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encarnaciones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formas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que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toman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Los dioses son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múltiples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porque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uno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solo no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podría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mantener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el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orden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del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universo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</a:p>
          <a:p>
            <a:pPr eaLnBrk="1" hangingPunct="1"/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Como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la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mitología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griega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romana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todas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estas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divinidades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tienen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aventuras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guerreras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amorosas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</a:p>
          <a:p>
            <a:pPr eaLnBrk="1" hangingPunct="1"/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Entre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sus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dioses,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destacan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una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especie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trinidad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la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trimurti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comprende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tres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personajes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mas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bien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que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tres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personas: Brahma,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Visnu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 Siva. </a:t>
            </a:r>
          </a:p>
        </p:txBody>
      </p:sp>
    </p:spTree>
    <p:extLst>
      <p:ext uri="{BB962C8B-B14F-4D97-AF65-F5344CB8AC3E}">
        <p14:creationId xmlns:p14="http://schemas.microsoft.com/office/powerpoint/2010/main" val="38057884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19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19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419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F7DD28EA-2AFC-4C21-AE74-C6055BE8FC8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0962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Brahma</a:t>
            </a:r>
          </a:p>
        </p:txBody>
      </p:sp>
      <p:sp>
        <p:nvSpPr>
          <p:cNvPr id="4301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925836" y="1634133"/>
            <a:ext cx="4866680" cy="4616648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s-MX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Es</a:t>
            </a:r>
            <a:r>
              <a:rPr lang="en-US" altLang="es-MX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la </a:t>
            </a:r>
            <a:r>
              <a:rPr lang="en-US" altLang="es-MX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personificación</a:t>
            </a:r>
            <a:r>
              <a:rPr lang="en-US" altLang="es-MX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del </a:t>
            </a:r>
            <a:r>
              <a:rPr lang="en-US" altLang="es-MX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brahman</a:t>
            </a:r>
            <a:r>
              <a:rPr lang="en-US" altLang="es-MX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s-MX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neutro</a:t>
            </a:r>
            <a:r>
              <a:rPr lang="en-US" altLang="es-MX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s-MX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absoluto</a:t>
            </a:r>
            <a:r>
              <a:rPr lang="en-US" altLang="es-MX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Brahma se </a:t>
            </a:r>
            <a:r>
              <a:rPr lang="en-US" altLang="es-MX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convierte</a:t>
            </a:r>
            <a:r>
              <a:rPr lang="en-US" altLang="es-MX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s-MX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lang="en-US" altLang="es-MX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el </a:t>
            </a:r>
            <a:r>
              <a:rPr lang="en-US" altLang="es-MX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creador</a:t>
            </a:r>
            <a:r>
              <a:rPr lang="en-US" altLang="es-MX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el </a:t>
            </a:r>
            <a:r>
              <a:rPr lang="en-US" altLang="es-MX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señor</a:t>
            </a:r>
            <a:r>
              <a:rPr lang="en-US" altLang="es-MX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las </a:t>
            </a:r>
            <a:r>
              <a:rPr lang="en-US" altLang="es-MX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criaturas</a:t>
            </a:r>
            <a:r>
              <a:rPr lang="en-US" altLang="es-MX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el </a:t>
            </a:r>
            <a:r>
              <a:rPr lang="en-US" altLang="es-MX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ordenador</a:t>
            </a:r>
            <a:r>
              <a:rPr lang="en-US" altLang="es-MX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del </a:t>
            </a:r>
            <a:r>
              <a:rPr lang="en-US" altLang="es-MX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mundo</a:t>
            </a:r>
            <a:r>
              <a:rPr lang="en-US" altLang="es-MX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Primer </a:t>
            </a:r>
            <a:r>
              <a:rPr lang="en-US" altLang="es-MX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personaje</a:t>
            </a:r>
            <a:r>
              <a:rPr lang="en-US" altLang="es-MX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la </a:t>
            </a:r>
            <a:r>
              <a:rPr lang="en-US" altLang="es-MX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trimurti</a:t>
            </a:r>
            <a:r>
              <a:rPr lang="en-US" altLang="es-MX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s-MX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representa</a:t>
            </a:r>
            <a:r>
              <a:rPr lang="en-US" altLang="es-MX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al </a:t>
            </a:r>
            <a:r>
              <a:rPr lang="en-US" altLang="es-MX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ser</a:t>
            </a:r>
            <a:r>
              <a:rPr lang="en-US" altLang="es-MX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s-MX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por</a:t>
            </a:r>
            <a:r>
              <a:rPr lang="en-US" altLang="es-MX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s-MX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excelencia</a:t>
            </a:r>
            <a:r>
              <a:rPr lang="en-US" altLang="es-MX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s-MX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lang="en-US" altLang="es-MX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el que </a:t>
            </a:r>
            <a:r>
              <a:rPr lang="en-US" altLang="es-MX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todo</a:t>
            </a:r>
            <a:r>
              <a:rPr lang="en-US" altLang="es-MX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s-MX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existe</a:t>
            </a:r>
            <a:r>
              <a:rPr lang="en-US" altLang="es-MX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Brahma </a:t>
            </a:r>
            <a:r>
              <a:rPr lang="en-US" altLang="es-MX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es</a:t>
            </a:r>
            <a:r>
              <a:rPr lang="en-US" altLang="es-MX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un </a:t>
            </a:r>
            <a:r>
              <a:rPr lang="en-US" altLang="es-MX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dios</a:t>
            </a:r>
            <a:r>
              <a:rPr lang="en-US" altLang="es-MX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s-MX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teológico</a:t>
            </a:r>
            <a:r>
              <a:rPr lang="en-US" altLang="es-MX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s-MX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producto</a:t>
            </a:r>
            <a:r>
              <a:rPr lang="en-US" altLang="es-MX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la </a:t>
            </a:r>
            <a:r>
              <a:rPr lang="en-US" altLang="es-MX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especulación</a:t>
            </a:r>
            <a:r>
              <a:rPr lang="en-US" altLang="es-MX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s-MX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intelectual</a:t>
            </a:r>
            <a:r>
              <a:rPr lang="en-US" altLang="es-MX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que no </a:t>
            </a:r>
            <a:r>
              <a:rPr lang="en-US" altLang="es-MX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supone</a:t>
            </a:r>
            <a:r>
              <a:rPr lang="en-US" altLang="es-MX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s-MX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prácticamente</a:t>
            </a:r>
            <a:r>
              <a:rPr lang="en-US" altLang="es-MX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s-MX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ningun</a:t>
            </a:r>
            <a:r>
              <a:rPr lang="en-US" altLang="es-MX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s-MX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culto</a:t>
            </a:r>
            <a:r>
              <a:rPr lang="en-US" altLang="es-MX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s-MX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ni</a:t>
            </a:r>
            <a:r>
              <a:rPr lang="en-US" altLang="es-MX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s-MX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santuario</a:t>
            </a:r>
            <a:r>
              <a:rPr lang="en-US" altLang="es-MX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popular. No se </a:t>
            </a:r>
            <a:r>
              <a:rPr lang="en-US" altLang="es-MX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venera</a:t>
            </a:r>
            <a:r>
              <a:rPr lang="en-US" altLang="es-MX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la persona de Brahma, </a:t>
            </a:r>
            <a:r>
              <a:rPr lang="en-US" altLang="es-MX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sino</a:t>
            </a:r>
            <a:r>
              <a:rPr lang="en-US" altLang="es-MX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altLang="es-MX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</a:t>
            </a:r>
            <a:r>
              <a:rPr lang="en-US" altLang="es-MX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s-MX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poder</a:t>
            </a:r>
            <a:r>
              <a:rPr lang="en-US" altLang="es-MX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s-MX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personificado</a:t>
            </a:r>
            <a:r>
              <a:rPr lang="en-US" altLang="es-MX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s-MX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bajo</a:t>
            </a:r>
            <a:r>
              <a:rPr lang="en-US" altLang="es-MX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la forma de Sarasvati, </a:t>
            </a:r>
            <a:r>
              <a:rPr lang="en-US" altLang="es-MX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</a:t>
            </a:r>
            <a:r>
              <a:rPr lang="en-US" altLang="es-MX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s-MX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esposa</a:t>
            </a:r>
            <a:r>
              <a:rPr lang="en-US" altLang="es-MX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altLang="es-MX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esta</a:t>
            </a:r>
            <a:r>
              <a:rPr lang="en-US" altLang="es-MX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s-MX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es</a:t>
            </a:r>
            <a:r>
              <a:rPr lang="en-US" altLang="es-MX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la que </a:t>
            </a:r>
            <a:r>
              <a:rPr lang="en-US" altLang="es-MX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protege</a:t>
            </a:r>
            <a:r>
              <a:rPr lang="en-US" altLang="es-MX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el saber, la </a:t>
            </a:r>
            <a:r>
              <a:rPr lang="en-US" altLang="es-MX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elocuencia</a:t>
            </a:r>
            <a:r>
              <a:rPr lang="en-US" altLang="es-MX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 las </a:t>
            </a:r>
            <a:r>
              <a:rPr lang="en-US" altLang="es-MX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artes</a:t>
            </a:r>
            <a:r>
              <a:rPr lang="en-US" altLang="es-MX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</a:p>
        </p:txBody>
      </p:sp>
      <p:pic>
        <p:nvPicPr>
          <p:cNvPr id="40964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24687" y="1631901"/>
            <a:ext cx="3214688" cy="45653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1850545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F7DD28EA-2AFC-4C21-AE74-C6055BE8FC8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1986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Visnu</a:t>
            </a:r>
            <a:endParaRPr lang="en-US" altLang="es-MX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03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925836" y="1634133"/>
            <a:ext cx="4545211" cy="4616648"/>
          </a:xfrm>
        </p:spPr>
        <p:txBody>
          <a:bodyPr>
            <a:noAutofit/>
          </a:bodyPr>
          <a:lstStyle/>
          <a:p>
            <a:pPr eaLnBrk="1" hangingPunct="1"/>
            <a:r>
              <a:rPr lang="en-US" altLang="es-MX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Es</a:t>
            </a:r>
            <a:r>
              <a:rPr lang="en-US" altLang="es-MX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el </a:t>
            </a:r>
            <a:r>
              <a:rPr lang="en-US" altLang="es-MX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segundo</a:t>
            </a:r>
            <a:r>
              <a:rPr lang="en-US" altLang="es-MX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s-MX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personaje</a:t>
            </a:r>
            <a:r>
              <a:rPr lang="en-US" altLang="es-MX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la </a:t>
            </a:r>
            <a:r>
              <a:rPr lang="en-US" altLang="es-MX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trimurti</a:t>
            </a:r>
            <a:r>
              <a:rPr lang="en-US" altLang="es-MX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altLang="es-MX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Dificil</a:t>
            </a:r>
            <a:r>
              <a:rPr lang="en-US" altLang="es-MX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altLang="es-MX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definir</a:t>
            </a:r>
            <a:r>
              <a:rPr lang="en-US" altLang="es-MX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 </a:t>
            </a:r>
            <a:r>
              <a:rPr lang="en-US" altLang="es-MX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entender</a:t>
            </a:r>
            <a:r>
              <a:rPr lang="en-US" altLang="es-MX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(al </a:t>
            </a:r>
            <a:r>
              <a:rPr lang="en-US" altLang="es-MX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igual</a:t>
            </a:r>
            <a:r>
              <a:rPr lang="en-US" altLang="es-MX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que el anterior); </a:t>
            </a:r>
            <a:r>
              <a:rPr lang="en-US" altLang="es-MX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Es</a:t>
            </a:r>
            <a:r>
              <a:rPr lang="en-US" altLang="es-MX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s-MX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producto</a:t>
            </a:r>
            <a:r>
              <a:rPr lang="en-US" altLang="es-MX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la </a:t>
            </a:r>
            <a:r>
              <a:rPr lang="en-US" altLang="es-MX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evolución</a:t>
            </a:r>
            <a:r>
              <a:rPr lang="en-US" altLang="es-MX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un </a:t>
            </a:r>
            <a:r>
              <a:rPr lang="en-US" altLang="es-MX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dios</a:t>
            </a:r>
            <a:r>
              <a:rPr lang="en-US" altLang="es-MX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s-MX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védico</a:t>
            </a:r>
            <a:r>
              <a:rPr lang="en-US" altLang="es-MX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s-MX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muy</a:t>
            </a:r>
            <a:r>
              <a:rPr lang="en-US" altLang="es-MX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s-MX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antiguo</a:t>
            </a:r>
            <a:r>
              <a:rPr lang="en-US" altLang="es-MX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y </a:t>
            </a:r>
            <a:r>
              <a:rPr lang="en-US" altLang="es-MX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sus</a:t>
            </a:r>
            <a:r>
              <a:rPr lang="en-US" altLang="es-MX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s-MX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avatares</a:t>
            </a:r>
            <a:r>
              <a:rPr lang="en-US" altLang="es-MX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altLang="es-MX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encarnaciones</a:t>
            </a:r>
            <a:r>
              <a:rPr lang="en-US" altLang="es-MX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a </a:t>
            </a:r>
            <a:r>
              <a:rPr lang="en-US" altLang="es-MX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veces</a:t>
            </a:r>
            <a:r>
              <a:rPr lang="en-US" altLang="es-MX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s-MX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representan</a:t>
            </a:r>
            <a:r>
              <a:rPr lang="en-US" altLang="es-MX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dioses </a:t>
            </a:r>
            <a:r>
              <a:rPr lang="en-US" altLang="es-MX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lang="en-US" altLang="es-MX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s-MX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</a:t>
            </a:r>
            <a:r>
              <a:rPr lang="en-US" altLang="es-MX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altLang="es-MX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Visnu</a:t>
            </a:r>
            <a:r>
              <a:rPr lang="en-US" altLang="es-MX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s-MX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es</a:t>
            </a:r>
            <a:r>
              <a:rPr lang="en-US" altLang="es-MX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el </a:t>
            </a:r>
            <a:r>
              <a:rPr lang="en-US" altLang="es-MX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dios</a:t>
            </a:r>
            <a:r>
              <a:rPr lang="en-US" altLang="es-MX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del </a:t>
            </a:r>
            <a:r>
              <a:rPr lang="en-US" altLang="es-MX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espacio</a:t>
            </a:r>
            <a:r>
              <a:rPr lang="en-US" altLang="es-MX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el </a:t>
            </a:r>
            <a:r>
              <a:rPr lang="en-US" altLang="es-MX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espacio</a:t>
            </a:r>
            <a:r>
              <a:rPr lang="en-US" altLang="es-MX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total, </a:t>
            </a:r>
            <a:r>
              <a:rPr lang="en-US" altLang="es-MX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esta</a:t>
            </a:r>
            <a:r>
              <a:rPr lang="en-US" altLang="es-MX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s-MX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lang="en-US" altLang="es-MX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s-MX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todas</a:t>
            </a:r>
            <a:r>
              <a:rPr lang="en-US" altLang="es-MX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s-MX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partes</a:t>
            </a:r>
            <a:r>
              <a:rPr lang="en-US" altLang="es-MX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s-MX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omnipresente</a:t>
            </a:r>
            <a:r>
              <a:rPr lang="en-US" altLang="es-MX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s-MX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inmanente</a:t>
            </a:r>
            <a:r>
              <a:rPr lang="en-US" altLang="es-MX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s-MX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llenando</a:t>
            </a:r>
            <a:r>
              <a:rPr lang="en-US" altLang="es-MX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s-MX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todo</a:t>
            </a:r>
            <a:r>
              <a:rPr lang="en-US" altLang="es-MX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el </a:t>
            </a:r>
            <a:r>
              <a:rPr lang="en-US" altLang="es-MX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espacio</a:t>
            </a:r>
            <a:r>
              <a:rPr lang="en-US" altLang="es-MX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altLang="es-MX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Visnu</a:t>
            </a:r>
            <a:r>
              <a:rPr lang="en-US" altLang="es-MX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s-MX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dios</a:t>
            </a:r>
            <a:r>
              <a:rPr lang="en-US" altLang="es-MX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s-MX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benevolo</a:t>
            </a:r>
            <a:r>
              <a:rPr lang="en-US" altLang="es-MX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s-MX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es</a:t>
            </a:r>
            <a:r>
              <a:rPr lang="en-US" altLang="es-MX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s-MX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responsable</a:t>
            </a:r>
            <a:r>
              <a:rPr lang="en-US" altLang="es-MX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del </a:t>
            </a:r>
            <a:r>
              <a:rPr lang="en-US" altLang="es-MX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universo</a:t>
            </a:r>
            <a:r>
              <a:rPr lang="en-US" altLang="es-MX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El "</a:t>
            </a:r>
            <a:r>
              <a:rPr lang="en-US" altLang="es-MX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medita</a:t>
            </a:r>
            <a:r>
              <a:rPr lang="en-US" altLang="es-MX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el </a:t>
            </a:r>
            <a:r>
              <a:rPr lang="en-US" altLang="es-MX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mundo</a:t>
            </a:r>
            <a:r>
              <a:rPr lang="en-US" altLang="es-MX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", lo </a:t>
            </a:r>
            <a:r>
              <a:rPr lang="en-US" altLang="es-MX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preserva</a:t>
            </a:r>
            <a:r>
              <a:rPr lang="en-US" altLang="es-MX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lo </a:t>
            </a:r>
            <a:r>
              <a:rPr lang="en-US" altLang="es-MX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mantiene</a:t>
            </a:r>
            <a:r>
              <a:rPr lang="en-US" altLang="es-MX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s-MX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lang="en-US" altLang="es-MX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s-MX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equilibrio</a:t>
            </a:r>
            <a:r>
              <a:rPr lang="en-US" altLang="es-MX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s-MX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sostiene</a:t>
            </a:r>
            <a:r>
              <a:rPr lang="en-US" altLang="es-MX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s-MX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todo</a:t>
            </a:r>
            <a:r>
              <a:rPr lang="en-US" altLang="es-MX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s-MX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cualto</a:t>
            </a:r>
            <a:r>
              <a:rPr lang="en-US" altLang="es-MX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s-MX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existe</a:t>
            </a:r>
            <a:r>
              <a:rPr lang="en-US" altLang="es-MX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</a:p>
        </p:txBody>
      </p:sp>
      <p:pic>
        <p:nvPicPr>
          <p:cNvPr id="41988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13525" y="1633017"/>
            <a:ext cx="3098602" cy="47427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7468538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40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4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F7DD28EA-2AFC-4C21-AE74-C6055BE8FC8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3010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Siva</a:t>
            </a:r>
          </a:p>
        </p:txBody>
      </p:sp>
      <p:sp>
        <p:nvSpPr>
          <p:cNvPr id="4505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925836" y="1634133"/>
            <a:ext cx="4455914" cy="4616648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s-MX" dirty="0"/>
              <a:t>Siva </a:t>
            </a:r>
            <a:r>
              <a:rPr lang="en-US" altLang="es-MX" dirty="0" err="1"/>
              <a:t>es</a:t>
            </a:r>
            <a:r>
              <a:rPr lang="en-US" altLang="es-MX" dirty="0"/>
              <a:t> a la </a:t>
            </a:r>
            <a:r>
              <a:rPr lang="en-US" altLang="es-MX" dirty="0" err="1"/>
              <a:t>vez</a:t>
            </a:r>
            <a:r>
              <a:rPr lang="en-US" altLang="es-MX" dirty="0"/>
              <a:t> </a:t>
            </a:r>
            <a:r>
              <a:rPr lang="en-US" altLang="es-MX" dirty="0" err="1"/>
              <a:t>engendrador</a:t>
            </a:r>
            <a:r>
              <a:rPr lang="en-US" altLang="es-MX" dirty="0"/>
              <a:t> y destructor, protector y </a:t>
            </a:r>
            <a:r>
              <a:rPr lang="en-US" altLang="es-MX" dirty="0" err="1"/>
              <a:t>justiciero</a:t>
            </a:r>
            <a:r>
              <a:rPr lang="en-US" altLang="es-MX" dirty="0"/>
              <a:t>. </a:t>
            </a:r>
            <a:r>
              <a:rPr lang="en-US" altLang="es-MX" dirty="0" err="1"/>
              <a:t>Es</a:t>
            </a:r>
            <a:r>
              <a:rPr lang="en-US" altLang="es-MX" dirty="0"/>
              <a:t> el </a:t>
            </a:r>
            <a:r>
              <a:rPr lang="en-US" altLang="es-MX" dirty="0" err="1"/>
              <a:t>dios</a:t>
            </a:r>
            <a:r>
              <a:rPr lang="en-US" altLang="es-MX" dirty="0"/>
              <a:t> de la </a:t>
            </a:r>
            <a:r>
              <a:rPr lang="en-US" altLang="es-MX" dirty="0" err="1"/>
              <a:t>dualidad</a:t>
            </a:r>
            <a:r>
              <a:rPr lang="en-US" altLang="es-MX" dirty="0"/>
              <a:t>. </a:t>
            </a:r>
            <a:r>
              <a:rPr lang="en-US" altLang="es-MX" dirty="0" err="1"/>
              <a:t>Engendra</a:t>
            </a:r>
            <a:r>
              <a:rPr lang="en-US" altLang="es-MX" dirty="0"/>
              <a:t> a la </a:t>
            </a:r>
            <a:r>
              <a:rPr lang="en-US" altLang="es-MX" dirty="0" err="1"/>
              <a:t>vez</a:t>
            </a:r>
            <a:r>
              <a:rPr lang="en-US" altLang="es-MX" dirty="0"/>
              <a:t> la </a:t>
            </a:r>
            <a:r>
              <a:rPr lang="en-US" altLang="es-MX" dirty="0" err="1"/>
              <a:t>vida</a:t>
            </a:r>
            <a:r>
              <a:rPr lang="en-US" altLang="es-MX" dirty="0"/>
              <a:t> y la </a:t>
            </a:r>
            <a:r>
              <a:rPr lang="en-US" altLang="es-MX" dirty="0" err="1"/>
              <a:t>muerte</a:t>
            </a:r>
            <a:r>
              <a:rPr lang="en-US" altLang="es-MX" dirty="0"/>
              <a:t>. </a:t>
            </a:r>
          </a:p>
        </p:txBody>
      </p:sp>
      <p:pic>
        <p:nvPicPr>
          <p:cNvPr id="43012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19305" y="1633017"/>
            <a:ext cx="3259336" cy="4376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3861250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50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0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50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F7DD28EA-2AFC-4C21-AE74-C6055BE8FC8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4034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Castas</a:t>
            </a:r>
            <a:endParaRPr lang="en-US" altLang="es-MX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035" name="Rectangle 2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s-MX" altLang="es-MX"/>
          </a:p>
        </p:txBody>
      </p:sp>
      <p:pic>
        <p:nvPicPr>
          <p:cNvPr id="44036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93852" y="1562696"/>
            <a:ext cx="5797600" cy="47595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30024658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F7DD28EA-2AFC-4C21-AE74-C6055BE8FC8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5058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Castas</a:t>
            </a:r>
            <a:endParaRPr lang="en-US" altLang="es-MX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13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925836" y="1634133"/>
            <a:ext cx="5634633" cy="4616648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s-MX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Es</a:t>
            </a:r>
            <a:r>
              <a:rPr lang="en-US" altLang="es-MX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un </a:t>
            </a:r>
            <a:r>
              <a:rPr lang="en-US" altLang="es-MX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fenómeno</a:t>
            </a:r>
            <a:r>
              <a:rPr lang="en-US" altLang="es-MX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social, </a:t>
            </a:r>
            <a:r>
              <a:rPr lang="en-US" altLang="es-MX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vinculado</a:t>
            </a:r>
            <a:r>
              <a:rPr lang="en-US" altLang="es-MX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la </a:t>
            </a:r>
            <a:r>
              <a:rPr lang="en-US" altLang="es-MX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realidad</a:t>
            </a:r>
            <a:r>
              <a:rPr lang="en-US" altLang="es-MX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s-MX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religiosa</a:t>
            </a:r>
            <a:r>
              <a:rPr lang="en-US" altLang="es-MX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altLang="es-MX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prácticamente</a:t>
            </a:r>
            <a:r>
              <a:rPr lang="en-US" altLang="es-MX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inseparables </a:t>
            </a:r>
            <a:r>
              <a:rPr lang="en-US" altLang="es-MX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uno</a:t>
            </a:r>
            <a:r>
              <a:rPr lang="en-US" altLang="es-MX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del </a:t>
            </a:r>
            <a:r>
              <a:rPr lang="en-US" altLang="es-MX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otro</a:t>
            </a:r>
            <a:r>
              <a:rPr lang="en-US" altLang="es-MX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</a:p>
          <a:p>
            <a:pPr eaLnBrk="1" hangingPunct="1"/>
            <a:r>
              <a:rPr lang="en-US" altLang="es-MX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Establece</a:t>
            </a:r>
            <a:r>
              <a:rPr lang="en-US" altLang="es-MX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s-MX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una</a:t>
            </a:r>
            <a:r>
              <a:rPr lang="en-US" altLang="es-MX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s-MX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jerarquía</a:t>
            </a:r>
            <a:r>
              <a:rPr lang="en-US" altLang="es-MX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s-MX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basada</a:t>
            </a:r>
            <a:r>
              <a:rPr lang="en-US" altLang="es-MX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s-MX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lang="en-US" altLang="es-MX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las </a:t>
            </a:r>
            <a:r>
              <a:rPr lang="en-US" altLang="es-MX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funciones</a:t>
            </a:r>
            <a:r>
              <a:rPr lang="en-US" altLang="es-MX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s-MX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religiosas</a:t>
            </a:r>
            <a:r>
              <a:rPr lang="en-US" altLang="es-MX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altLang="es-MX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cada</a:t>
            </a:r>
            <a:r>
              <a:rPr lang="en-US" altLang="es-MX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s-MX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grupo</a:t>
            </a:r>
            <a:r>
              <a:rPr lang="en-US" altLang="es-MX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</a:p>
          <a:p>
            <a:pPr eaLnBrk="1" hangingPunct="1"/>
            <a:r>
              <a:rPr lang="en-US" altLang="es-MX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 </a:t>
            </a:r>
            <a:r>
              <a:rPr lang="en-US" altLang="es-MX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basa</a:t>
            </a:r>
            <a:r>
              <a:rPr lang="en-US" altLang="es-MX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s-MX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lang="en-US" altLang="es-MX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la </a:t>
            </a:r>
            <a:r>
              <a:rPr lang="en-US" altLang="es-MX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noción</a:t>
            </a:r>
            <a:r>
              <a:rPr lang="en-US" altLang="es-MX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s-MX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religiosa</a:t>
            </a:r>
            <a:r>
              <a:rPr lang="en-US" altLang="es-MX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"</a:t>
            </a:r>
            <a:r>
              <a:rPr lang="en-US" altLang="es-MX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pureza</a:t>
            </a:r>
            <a:r>
              <a:rPr lang="en-US" altLang="es-MX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".</a:t>
            </a:r>
          </a:p>
          <a:p>
            <a:pPr eaLnBrk="1" hangingPunct="1"/>
            <a:r>
              <a:rPr lang="en-US" altLang="es-MX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 </a:t>
            </a:r>
            <a:r>
              <a:rPr lang="en-US" altLang="es-MX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basa</a:t>
            </a:r>
            <a:r>
              <a:rPr lang="en-US" altLang="es-MX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s-MX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lang="en-US" altLang="es-MX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la ley de la </a:t>
            </a:r>
            <a:r>
              <a:rPr lang="en-US" altLang="es-MX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transmigración</a:t>
            </a:r>
            <a:r>
              <a:rPr lang="en-US" altLang="es-MX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las almas. El </a:t>
            </a:r>
            <a:r>
              <a:rPr lang="en-US" altLang="es-MX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nacimiento</a:t>
            </a:r>
            <a:r>
              <a:rPr lang="en-US" altLang="es-MX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s-MX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lang="en-US" altLang="es-MX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s-MX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una</a:t>
            </a:r>
            <a:r>
              <a:rPr lang="en-US" altLang="es-MX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s-MX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casta</a:t>
            </a:r>
            <a:r>
              <a:rPr lang="en-US" altLang="es-MX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inferior </a:t>
            </a:r>
            <a:r>
              <a:rPr lang="en-US" altLang="es-MX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es</a:t>
            </a:r>
            <a:r>
              <a:rPr lang="en-US" altLang="es-MX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s-MX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resultado</a:t>
            </a:r>
            <a:r>
              <a:rPr lang="en-US" altLang="es-MX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un karma </a:t>
            </a:r>
            <a:r>
              <a:rPr lang="en-US" altLang="es-MX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negativo</a:t>
            </a:r>
            <a:r>
              <a:rPr lang="en-US" altLang="es-MX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y a </a:t>
            </a:r>
            <a:r>
              <a:rPr lang="en-US" altLang="es-MX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</a:t>
            </a:r>
            <a:r>
              <a:rPr lang="en-US" altLang="es-MX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s-MX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vez</a:t>
            </a:r>
            <a:r>
              <a:rPr lang="en-US" altLang="es-MX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s-MX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tiene</a:t>
            </a:r>
            <a:r>
              <a:rPr lang="en-US" altLang="es-MX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la </a:t>
            </a:r>
            <a:r>
              <a:rPr lang="en-US" altLang="es-MX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esperanza</a:t>
            </a:r>
            <a:r>
              <a:rPr lang="en-US" altLang="es-MX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altLang="es-MX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mejorar</a:t>
            </a:r>
            <a:r>
              <a:rPr lang="en-US" altLang="es-MX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s-MX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</a:t>
            </a:r>
            <a:r>
              <a:rPr lang="en-US" altLang="es-MX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s-MX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suerte</a:t>
            </a:r>
            <a:r>
              <a:rPr lang="en-US" altLang="es-MX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s-MX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lang="en-US" altLang="es-MX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s-MX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una</a:t>
            </a:r>
            <a:r>
              <a:rPr lang="en-US" altLang="es-MX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s-MX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vida</a:t>
            </a:r>
            <a:r>
              <a:rPr lang="en-US" altLang="es-MX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posterior. </a:t>
            </a:r>
          </a:p>
        </p:txBody>
      </p:sp>
      <p:pic>
        <p:nvPicPr>
          <p:cNvPr id="45060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71693" y="2259211"/>
            <a:ext cx="2294930" cy="1884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47353202"/>
      </p:ext>
    </p:extLst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81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81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481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481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F7DD28EA-2AFC-4C21-AE74-C6055BE8FC8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6082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Brahmanes</a:t>
            </a:r>
            <a:endParaRPr lang="en-US" altLang="es-MX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2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Son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los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que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han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escogido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 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consagrar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vida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dios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Pertenecen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la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primera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casta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Guardianes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las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escrituras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del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veda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encargados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trasmitirlo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presiden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las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ceremonias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 las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autentifican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</a:p>
          <a:p>
            <a:pPr eaLnBrk="1" hangingPunct="1"/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tiempos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primitivos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ellos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ofrecían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el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sacrificio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acto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esencial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destinado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renovar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la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unidad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del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ser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del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mundo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El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poder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que de ahi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resultaba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dio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origen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los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privilegios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esta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casta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sacerdotal. </a:t>
            </a:r>
          </a:p>
          <a:p>
            <a:pPr eaLnBrk="1" hangingPunct="1"/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reconocen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también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los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pandit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sabios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teólogos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ermitaños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ascetas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locos de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dios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sadhu (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ermitaño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que se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aísla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al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silencio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ayuno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y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monjes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ascetas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viven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monasterios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bajo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la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instrucción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un maestro).</a:t>
            </a:r>
          </a:p>
        </p:txBody>
      </p:sp>
    </p:spTree>
    <p:extLst>
      <p:ext uri="{BB962C8B-B14F-4D97-AF65-F5344CB8AC3E}">
        <p14:creationId xmlns:p14="http://schemas.microsoft.com/office/powerpoint/2010/main" val="392165614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F7DD28EA-2AFC-4C21-AE74-C6055BE8FC8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7106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Doctrinas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... </a:t>
            </a:r>
          </a:p>
        </p:txBody>
      </p:sp>
      <p:sp>
        <p:nvSpPr>
          <p:cNvPr id="49154" name="Rectangle 2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YOGA: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Practica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espiritual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una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las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ramas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la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teología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hinduista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el "Samkhya".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Por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etapas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cese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toda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actividad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mental,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dominio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mismo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control del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aliento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posturas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el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yogin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adepto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puede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alcanzar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la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unión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alma con lo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absoluto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Busca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alcanzar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la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unión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entre el alma con el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brahman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Se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asocian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la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practicas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meditación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eaLnBrk="1" hangingPunct="1"/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 TANTRA: La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liberación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del alma y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finalmente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la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bienaventuranza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son el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resultado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la union entre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los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dos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sexos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lo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divino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el hombre. El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tantrismo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basa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la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sexualidad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que divide a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cada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ser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humano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elemento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masculino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 </a:t>
            </a:r>
            <a:r>
              <a:rPr lang="en-US" alt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femenino</a:t>
            </a:r>
            <a:r>
              <a:rPr lang="en-US" alt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</a:p>
        </p:txBody>
      </p:sp>
    </p:spTree>
    <p:extLst>
      <p:ext uri="{BB962C8B-B14F-4D97-AF65-F5344CB8AC3E}">
        <p14:creationId xmlns:p14="http://schemas.microsoft.com/office/powerpoint/2010/main" val="180548530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91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F7DD28EA-2AFC-4C21-AE74-C6055BE8FC8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779929" y="161366"/>
            <a:ext cx="9332258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TESTIFICANDO AL HINDU</a:t>
            </a:r>
            <a:r>
              <a:rPr lang="es-MX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endParaRPr lang="es-MX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s-MX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Hay varios obstáculos </a:t>
            </a:r>
          </a:p>
          <a:p>
            <a:endParaRPr lang="es-MX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s-MX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tolerancia y la inclusión: Es difícil hacerles entender que Cristo es la única Encarnación de Dios. Ellos aceptan a Cristo sin abandonar a sus otros dioses. </a:t>
            </a:r>
          </a:p>
          <a:p>
            <a:endParaRPr lang="es-MX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s-MX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Estructura Social: Como es difícil cambiar de casta no es fácil convertirse. </a:t>
            </a:r>
          </a:p>
          <a:p>
            <a:endParaRPr lang="es-MX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s-MX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Cosmovisión: La resurrección tiene poco significado porque creen que el tiempo es cíclico. </a:t>
            </a:r>
          </a:p>
          <a:p>
            <a:endParaRPr lang="es-MX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s-MX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Puentes:</a:t>
            </a:r>
          </a:p>
          <a:p>
            <a:r>
              <a:rPr lang="es-MX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es-MX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Son gente espiritual y están abiertos a hablar de Dios. </a:t>
            </a:r>
          </a:p>
          <a:p>
            <a:r>
              <a:rPr lang="es-MX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Les atrae el amor de los cristianos.</a:t>
            </a:r>
          </a:p>
          <a:p>
            <a:r>
              <a:rPr lang="es-MX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Las Escrituras que son efectivas en ellos: </a:t>
            </a:r>
          </a:p>
          <a:p>
            <a:pPr marL="457200" indent="-457200">
              <a:buAutoNum type="alphaLcPeriod"/>
            </a:pPr>
            <a:r>
              <a:rPr lang="es-MX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 sermón del Monte, como modelo de santidad. </a:t>
            </a:r>
          </a:p>
          <a:p>
            <a:pPr marL="457200" indent="-457200">
              <a:buAutoNum type="alphaLcPeriod"/>
            </a:pPr>
            <a:r>
              <a:rPr lang="es-MX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vida de Jesús. (Mr. 4:35; 5:43) </a:t>
            </a:r>
          </a:p>
          <a:p>
            <a:pPr marL="457200" indent="-457200">
              <a:buAutoNum type="alphaLcPeriod"/>
            </a:pPr>
            <a:r>
              <a:rPr lang="es-MX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 Evangelio de Juan: fuente de Paz</a:t>
            </a:r>
          </a:p>
        </p:txBody>
      </p:sp>
    </p:spTree>
    <p:extLst>
      <p:ext uri="{BB962C8B-B14F-4D97-AF65-F5344CB8AC3E}">
        <p14:creationId xmlns:p14="http://schemas.microsoft.com/office/powerpoint/2010/main" val="72008010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2E72DCDD-4997-432A-B7FC-7C291AE54F1F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401BBDDC-1284-4F91-844B-59C2A2D2D05A}"/>
              </a:ext>
            </a:extLst>
          </p:cNvPr>
          <p:cNvSpPr txBox="1"/>
          <p:nvPr/>
        </p:nvSpPr>
        <p:spPr>
          <a:xfrm>
            <a:off x="457200" y="6227160"/>
            <a:ext cx="65684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INSTITUTO DE LIDERES CRISTIANOS</a:t>
            </a:r>
          </a:p>
        </p:txBody>
      </p:sp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1518A944-31DF-4F70-A542-0FA15CD1EFE1}"/>
              </a:ext>
            </a:extLst>
          </p:cNvPr>
          <p:cNvCxnSpPr/>
          <p:nvPr/>
        </p:nvCxnSpPr>
        <p:spPr>
          <a:xfrm>
            <a:off x="591125" y="6578147"/>
            <a:ext cx="10252364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CuadroTexto 7">
            <a:extLst>
              <a:ext uri="{FF2B5EF4-FFF2-40B4-BE49-F238E27FC236}">
                <a16:creationId xmlns:a16="http://schemas.microsoft.com/office/drawing/2014/main" id="{DE9CA41E-5C43-48D1-B717-A716C4646AFE}"/>
              </a:ext>
            </a:extLst>
          </p:cNvPr>
          <p:cNvSpPr txBox="1"/>
          <p:nvPr/>
        </p:nvSpPr>
        <p:spPr>
          <a:xfrm>
            <a:off x="693576" y="2286705"/>
            <a:ext cx="10804848" cy="17336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0666" b="1" dirty="0">
                <a:solidFill>
                  <a:schemeClr val="bg1"/>
                </a:solidFill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Oremos</a:t>
            </a:r>
          </a:p>
        </p:txBody>
      </p:sp>
    </p:spTree>
    <p:extLst>
      <p:ext uri="{BB962C8B-B14F-4D97-AF65-F5344CB8AC3E}">
        <p14:creationId xmlns:p14="http://schemas.microsoft.com/office/powerpoint/2010/main" val="351984314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2E72DCDD-4997-432A-B7FC-7C291AE54F1F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401BBDDC-1284-4F91-844B-59C2A2D2D05A}"/>
              </a:ext>
            </a:extLst>
          </p:cNvPr>
          <p:cNvSpPr txBox="1"/>
          <p:nvPr/>
        </p:nvSpPr>
        <p:spPr>
          <a:xfrm>
            <a:off x="457200" y="6227160"/>
            <a:ext cx="65684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INSTITUTO DE LIDERES CRISTIANOS</a:t>
            </a:r>
          </a:p>
        </p:txBody>
      </p:sp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1518A944-31DF-4F70-A542-0FA15CD1EFE1}"/>
              </a:ext>
            </a:extLst>
          </p:cNvPr>
          <p:cNvCxnSpPr/>
          <p:nvPr/>
        </p:nvCxnSpPr>
        <p:spPr>
          <a:xfrm>
            <a:off x="591125" y="6578147"/>
            <a:ext cx="10252364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CuadroTexto 7">
            <a:extLst>
              <a:ext uri="{FF2B5EF4-FFF2-40B4-BE49-F238E27FC236}">
                <a16:creationId xmlns:a16="http://schemas.microsoft.com/office/drawing/2014/main" id="{DE9CA41E-5C43-48D1-B717-A716C4646AFE}"/>
              </a:ext>
            </a:extLst>
          </p:cNvPr>
          <p:cNvSpPr txBox="1"/>
          <p:nvPr/>
        </p:nvSpPr>
        <p:spPr>
          <a:xfrm>
            <a:off x="693576" y="1560567"/>
            <a:ext cx="10804848" cy="33750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0666" b="1" dirty="0">
                <a:solidFill>
                  <a:schemeClr val="bg1"/>
                </a:solidFill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Gracias y bendiciones</a:t>
            </a:r>
          </a:p>
        </p:txBody>
      </p:sp>
    </p:spTree>
    <p:extLst>
      <p:ext uri="{BB962C8B-B14F-4D97-AF65-F5344CB8AC3E}">
        <p14:creationId xmlns:p14="http://schemas.microsoft.com/office/powerpoint/2010/main" val="155975850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67</TotalTime>
  <Words>1480</Words>
  <Application>Microsoft Macintosh PowerPoint</Application>
  <PresentationFormat>Widescreen</PresentationFormat>
  <Paragraphs>82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8" baseType="lpstr">
      <vt:lpstr>Arial</vt:lpstr>
      <vt:lpstr>Arial Black</vt:lpstr>
      <vt:lpstr>Calibri</vt:lpstr>
      <vt:lpstr>Calibri Light</vt:lpstr>
      <vt:lpstr>Gabriola</vt:lpstr>
      <vt:lpstr>Times New Roman</vt:lpstr>
      <vt:lpstr>Tema de Office</vt:lpstr>
      <vt:lpstr>PowerPoint Presentation</vt:lpstr>
      <vt:lpstr>PowerPoint Presentation</vt:lpstr>
      <vt:lpstr>PowerPoint Presentation</vt:lpstr>
      <vt:lpstr>Hinduismo</vt:lpstr>
      <vt:lpstr>Hinduismo</vt:lpstr>
      <vt:lpstr>Los vedas</vt:lpstr>
      <vt:lpstr>Vedas</vt:lpstr>
      <vt:lpstr>Vedas</vt:lpstr>
      <vt:lpstr>Dios (Hinduismo)</vt:lpstr>
      <vt:lpstr>Dios (Hinduismo)</vt:lpstr>
      <vt:lpstr>Dios (Hinduismo)</vt:lpstr>
      <vt:lpstr>Brahma</vt:lpstr>
      <vt:lpstr>Visnu</vt:lpstr>
      <vt:lpstr>Siva</vt:lpstr>
      <vt:lpstr>Castas</vt:lpstr>
      <vt:lpstr>Castas</vt:lpstr>
      <vt:lpstr>Brahmanes</vt:lpstr>
      <vt:lpstr>Doctrinas... 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JULIO CONTRERAS</dc:creator>
  <cp:lastModifiedBy>Abbie Alfree</cp:lastModifiedBy>
  <cp:revision>11</cp:revision>
  <dcterms:created xsi:type="dcterms:W3CDTF">2022-05-06T22:24:38Z</dcterms:created>
  <dcterms:modified xsi:type="dcterms:W3CDTF">2022-06-29T18:42:36Z</dcterms:modified>
</cp:coreProperties>
</file>