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19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84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2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73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78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16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9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69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20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08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8127B-7BC2-442B-8F68-9C69F17C6E57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B5E2C-24C3-4905-908B-CFB211F96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88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погодитись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208912" cy="388843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" b="1" dirty="0">
                <a:solidFill>
                  <a:schemeClr val="tx1"/>
                </a:solidFill>
              </a:rPr>
              <a:t>Зламана римська печатка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Печатка, що символізує силу та міць Римської імперії, була зламана. </a:t>
            </a:r>
            <a:r>
              <a:rPr lang="uk-UA" i="1" dirty="0">
                <a:solidFill>
                  <a:schemeClr val="tx1"/>
                </a:solidFill>
              </a:rPr>
              <a:t>Руйнування гробниці й викрадення в даному випадку настала б після зламу печатки, за що була жорстока кара, смертна страта, і це було розп’яття вниз головою, і по суті, римляни доволі серйозно ставилися до своєї печатки. Якщо печать була зруйнована, то обов’язково когось мали стратити: або злочинця, або вояків, які допустили такий злочин. </a:t>
            </a:r>
            <a:r>
              <a:rPr lang="uk" i="1" dirty="0">
                <a:solidFill>
                  <a:schemeClr val="tx1"/>
                </a:solidFill>
              </a:rPr>
              <a:t>Тож люди боялися навіть доторкнутися до римської преси.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078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036496" cy="1470025"/>
          </a:xfrm>
        </p:spPr>
        <p:txBody>
          <a:bodyPr>
            <a:normAutofit/>
          </a:bodyPr>
          <a:lstStyle/>
          <a:p>
            <a:r>
              <a:rPr lang="u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" </a:t>
            </a:r>
            <a:r>
              <a:rPr lang="uk" sz="40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Знепритомлення</a:t>
            </a:r>
            <a:r>
              <a:rPr lang="uk" sz="4000" dirty="0">
                <a:solidFill>
                  <a:schemeClr val="tx1"/>
                </a:solidFill>
              </a:rPr>
              <a:t> </a:t>
            </a:r>
            <a:r>
              <a:rPr lang="u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":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608512"/>
          </a:xfrm>
        </p:spPr>
        <p:txBody>
          <a:bodyPr>
            <a:normAutofit lnSpcReduction="10000"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Що ви скажете в спростування цієї теорії :</a:t>
            </a:r>
            <a:endParaRPr lang="en-US" i="1" dirty="0">
              <a:solidFill>
                <a:schemeClr val="tx1"/>
              </a:solidFill>
            </a:endParaRPr>
          </a:p>
          <a:p>
            <a:pPr algn="l"/>
            <a:endParaRPr lang="ru-RU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1. Вояки не могли помилитися в тому,  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   мертвий Ісус чи ні.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2. Як тоді Ісус звільнився від поховального   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   одягу?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3. Як тоді Ісус вийшов із гробниці?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4. Як пройшов повз вояків?</a:t>
            </a:r>
          </a:p>
          <a:p>
            <a:pPr algn="l"/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11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036496" cy="1470025"/>
          </a:xfrm>
        </p:spPr>
        <p:txBody>
          <a:bodyPr>
            <a:normAutofit/>
          </a:bodyPr>
          <a:lstStyle/>
          <a:p>
            <a:r>
              <a:rPr lang="uk" sz="4000" dirty="0"/>
              <a:t>Теорія " </a:t>
            </a:r>
            <a:r>
              <a:rPr lang="uk" sz="4000" u="sng" dirty="0"/>
              <a:t>Галюцинація </a:t>
            </a:r>
            <a:r>
              <a:rPr lang="uk" sz="4000" dirty="0"/>
              <a:t>(видіння)":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568952" cy="460851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" sz="3400" i="1" dirty="0">
                <a:solidFill>
                  <a:schemeClr val="tx1"/>
                </a:solidFill>
              </a:rPr>
              <a:t>Учні дуже хотіли, щоб їхній Учитель був із ними. Вони не могли повірити, що Він справді покинув їх. Через достатній проміжок очікування, 3 дні, їм здалося, що Ісус справді воскрес.</a:t>
            </a: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Що ви скажете в спростування цієї теорії :</a:t>
            </a:r>
            <a:endParaRPr lang="en-US" sz="3400" i="1" dirty="0">
              <a:solidFill>
                <a:schemeClr val="tx1"/>
              </a:solidFill>
            </a:endParaRPr>
          </a:p>
          <a:p>
            <a:pPr algn="l"/>
            <a:endParaRPr lang="ru-RU" sz="3400" i="1" dirty="0">
              <a:solidFill>
                <a:schemeClr val="tx1"/>
              </a:solidFill>
            </a:endParaRP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1. Якщо це були галюцинації (видіння), то хто </a:t>
            </a: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    відвалив каменя від входу до гробниці?</a:t>
            </a: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2. Чому тоді втекли вояки?</a:t>
            </a: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3. Чому тоді гробниця була справді порожня?</a:t>
            </a: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4. Однакові галюцинації не відбуваються у багатьох</a:t>
            </a:r>
            <a:endParaRPr lang="en-US" sz="3400" i="1" dirty="0">
              <a:solidFill>
                <a:schemeClr val="tx1"/>
              </a:solidFill>
            </a:endParaRP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     людей одночасно.</a:t>
            </a:r>
          </a:p>
          <a:p>
            <a:pPr algn="l"/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0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036496" cy="1470025"/>
          </a:xfrm>
        </p:spPr>
        <p:txBody>
          <a:bodyPr>
            <a:normAutofit/>
          </a:bodyPr>
          <a:lstStyle/>
          <a:p>
            <a:r>
              <a:rPr lang="uk" sz="4000" dirty="0"/>
              <a:t>Теорія " </a:t>
            </a:r>
            <a:r>
              <a:rPr lang="uk" sz="4000" u="sng" dirty="0"/>
              <a:t>Не та гробниця </a:t>
            </a:r>
            <a:r>
              <a:rPr lang="uk" sz="4000" dirty="0"/>
              <a:t>":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568952" cy="46085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" sz="2600" i="1" dirty="0">
                <a:solidFill>
                  <a:schemeClr val="tx1"/>
                </a:solidFill>
              </a:rPr>
              <a:t>Жінки, що прийшли до труни, відвідали не ту могилу, де лежало тіло Христа. Це була зовсім інша гробниця, яка була порожньою.</a:t>
            </a:r>
          </a:p>
          <a:p>
            <a:pPr algn="l"/>
            <a:r>
              <a:rPr lang="uk" sz="1700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sz="2600" i="1" dirty="0">
                <a:solidFill>
                  <a:schemeClr val="tx1"/>
                </a:solidFill>
              </a:rPr>
              <a:t>Що ви скажете в спростування цієї теорії :</a:t>
            </a:r>
          </a:p>
          <a:p>
            <a:pPr algn="l"/>
            <a:endParaRPr lang="ru-RU" sz="2600" i="1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uk" sz="2600" i="1" dirty="0">
                <a:solidFill>
                  <a:schemeClr val="tx1"/>
                </a:solidFill>
              </a:rPr>
              <a:t>Що всі прийшли до іншої гробниці: учні, жінки,  </a:t>
            </a:r>
          </a:p>
          <a:p>
            <a:pPr algn="l"/>
            <a:r>
              <a:rPr lang="uk" sz="2600" i="1" dirty="0">
                <a:solidFill>
                  <a:schemeClr val="tx1"/>
                </a:solidFill>
              </a:rPr>
              <a:t>        первосвященики, вояки, ангели та Никодим. Чи сам  </a:t>
            </a:r>
          </a:p>
          <a:p>
            <a:pPr algn="l"/>
            <a:r>
              <a:rPr lang="uk" sz="2600" i="1" dirty="0">
                <a:solidFill>
                  <a:schemeClr val="tx1"/>
                </a:solidFill>
              </a:rPr>
              <a:t>        власник переплутав гробницю?</a:t>
            </a:r>
          </a:p>
          <a:p>
            <a:pPr algn="l"/>
            <a:r>
              <a:rPr lang="uk" sz="2600" i="1" dirty="0">
                <a:solidFill>
                  <a:schemeClr val="tx1"/>
                </a:solidFill>
              </a:rPr>
              <a:t>2.    Чому в тій гробниці були похоронні полотна?</a:t>
            </a:r>
          </a:p>
          <a:p>
            <a:pPr algn="l"/>
            <a:r>
              <a:rPr lang="uk" sz="2600" i="1" dirty="0">
                <a:solidFill>
                  <a:schemeClr val="tx1"/>
                </a:solidFill>
              </a:rPr>
              <a:t>3.    Чому первосвященики не показали справжню гробницю  </a:t>
            </a:r>
          </a:p>
          <a:p>
            <a:pPr algn="l"/>
            <a:r>
              <a:rPr lang="uk" sz="2600" i="1" dirty="0">
                <a:solidFill>
                  <a:schemeClr val="tx1"/>
                </a:solidFill>
              </a:rPr>
              <a:t>        учням, щоб спростувати їхню проповідь?</a:t>
            </a:r>
          </a:p>
          <a:p>
            <a:pPr algn="l"/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2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>
            <a:normAutofit/>
          </a:bodyPr>
          <a:lstStyle/>
          <a:p>
            <a:r>
              <a:rPr lang="uk" sz="4000" b="1" dirty="0"/>
              <a:t>То що ж трапилося насправді?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568952" cy="46085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" b="1" i="1" dirty="0">
                <a:solidFill>
                  <a:schemeClr val="tx1"/>
                </a:solidFill>
              </a:rPr>
              <a:t>Ісус Христос воскрес!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Ісус Христос – Бог, який переміг смерть і гріх через Свою смерть і воскресіння. Воскресіння Ісуса Христа є доказом Його перемоги.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Реальність тілесного воскресіння Христа є однією з добре підтверджених подій усіх часів. Наступні факти представляють нам серйозні та незаперечні свідчення:</a:t>
            </a:r>
          </a:p>
          <a:p>
            <a:pPr algn="l"/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1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погодитись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208912" cy="3888432"/>
          </a:xfrm>
        </p:spPr>
        <p:txBody>
          <a:bodyPr>
            <a:normAutofit/>
          </a:bodyPr>
          <a:lstStyle/>
          <a:p>
            <a:pPr algn="l"/>
            <a:r>
              <a:rPr lang="uk" sz="3200" b="1" dirty="0">
                <a:solidFill>
                  <a:schemeClr val="tx1"/>
                </a:solidFill>
              </a:rPr>
              <a:t>Порожня домовина</a:t>
            </a:r>
            <a:endParaRPr lang="ru-RU" sz="3200" dirty="0">
              <a:solidFill>
                <a:schemeClr val="tx1"/>
              </a:solidFill>
            </a:endParaRPr>
          </a:p>
          <a:p>
            <a:pPr algn="l"/>
            <a:r>
              <a:rPr lang="uk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-UA" sz="2500" i="1" dirty="0">
                <a:solidFill>
                  <a:schemeClr val="tx1"/>
                </a:solidFill>
              </a:rPr>
              <a:t>Сам по собі факт порожньої домовини ще не є доказом воскресіння Ісуса Христа. Але цьому треба дати якесь пояснення, тобто, пояснити, що ж це таке порожня домовина. Розгляньмо тепер різні пояснення, що могло відбутися. </a:t>
            </a:r>
            <a:endParaRPr lang="ru-RU" sz="25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4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погодитись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208912" cy="38884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" sz="3200" b="1" dirty="0">
                <a:solidFill>
                  <a:schemeClr val="tx1"/>
                </a:solidFill>
              </a:rPr>
              <a:t>Порожня домовина</a:t>
            </a:r>
            <a:endParaRPr lang="ru-RU" sz="3200" dirty="0">
              <a:solidFill>
                <a:schemeClr val="tx1"/>
              </a:solidFill>
            </a:endParaRPr>
          </a:p>
          <a:p>
            <a:pPr algn="l"/>
            <a:r>
              <a:rPr lang="uk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Свідки порожньої гробниці: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</a:p>
          <a:p>
            <a:pPr marL="514350" lvl="0" indent="-514350" algn="l">
              <a:buFont typeface="Wingdings" panose="05000000000000000000" pitchFamily="2" charset="2"/>
              <a:buChar char="Ø"/>
            </a:pPr>
            <a:r>
              <a:rPr lang="uk" i="1" dirty="0">
                <a:solidFill>
                  <a:schemeClr val="tx1"/>
                </a:solidFill>
              </a:rPr>
              <a:t>Жінки, які прийшли до домовини.</a:t>
            </a:r>
          </a:p>
          <a:p>
            <a:pPr marL="514350" lvl="0" indent="-514350" algn="l">
              <a:buFont typeface="Wingdings" panose="05000000000000000000" pitchFamily="2" charset="2"/>
              <a:buChar char="Ø"/>
            </a:pPr>
            <a:r>
              <a:rPr lang="uk" i="1" dirty="0">
                <a:solidFill>
                  <a:schemeClr val="tx1"/>
                </a:solidFill>
              </a:rPr>
              <a:t>Апостоли.</a:t>
            </a:r>
          </a:p>
          <a:p>
            <a:pPr marL="514350" lvl="0" indent="-514350" algn="l">
              <a:buFont typeface="Wingdings" panose="05000000000000000000" pitchFamily="2" charset="2"/>
              <a:buChar char="Ø"/>
            </a:pPr>
            <a:r>
              <a:rPr lang="uk" i="1" dirty="0">
                <a:solidFill>
                  <a:schemeClr val="tx1"/>
                </a:solidFill>
              </a:rPr>
              <a:t>Охорона.</a:t>
            </a:r>
          </a:p>
          <a:p>
            <a:pPr marL="514350" lvl="0" indent="-514350" algn="l">
              <a:buFont typeface="Wingdings" panose="05000000000000000000" pitchFamily="2" charset="2"/>
              <a:buChar char="Ø"/>
            </a:pPr>
            <a:r>
              <a:rPr lang="uk" i="1" dirty="0">
                <a:solidFill>
                  <a:schemeClr val="tx1"/>
                </a:solidFill>
              </a:rPr>
              <a:t>Синедріон.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9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зважати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208912" cy="388843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uk" sz="5100" b="1" dirty="0">
                <a:solidFill>
                  <a:schemeClr val="tx1"/>
                </a:solidFill>
              </a:rPr>
              <a:t>Порожня домовина</a:t>
            </a:r>
            <a:endParaRPr lang="ru-RU" sz="5100" dirty="0">
              <a:solidFill>
                <a:schemeClr val="tx1"/>
              </a:solidFill>
            </a:endParaRPr>
          </a:p>
          <a:p>
            <a:pPr algn="l"/>
            <a:r>
              <a:rPr lang="uk" sz="38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-UA" sz="3800" i="1" dirty="0">
                <a:solidFill>
                  <a:schemeClr val="tx1"/>
                </a:solidFill>
              </a:rPr>
              <a:t>І ось свідчення про порожню домовину є в усіх чотирьох Євангеліях. у євреїв є традиція вшановувати своїх учителів, але ми бачимо, що тіло було поховано, і немає </a:t>
            </a:r>
            <a:r>
              <a:rPr lang="uk-UA" sz="3800" i="1" dirty="0" err="1">
                <a:solidFill>
                  <a:schemeClr val="tx1"/>
                </a:solidFill>
              </a:rPr>
              <a:t>свідоцтв</a:t>
            </a:r>
            <a:r>
              <a:rPr lang="uk-UA" sz="3800" i="1" dirty="0">
                <a:solidFill>
                  <a:schemeClr val="tx1"/>
                </a:solidFill>
              </a:rPr>
              <a:t> про те, що учні вшановували могилу Христа. І ми бачимо, щ учні нікуди не поїхали з Єрусалиму, і вони не втекли до якогось іншого міста, і можна було, справді, перевірити, і </a:t>
            </a:r>
            <a:r>
              <a:rPr lang="uk-UA" sz="3800" i="1" dirty="0" err="1">
                <a:solidFill>
                  <a:schemeClr val="tx1"/>
                </a:solidFill>
              </a:rPr>
              <a:t>переперевірити</a:t>
            </a:r>
            <a:r>
              <a:rPr lang="uk-UA" sz="3800" i="1" dirty="0">
                <a:solidFill>
                  <a:schemeClr val="tx1"/>
                </a:solidFill>
              </a:rPr>
              <a:t> їхні свідчення про порожню домовину. 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7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погодитись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8208912" cy="3888432"/>
          </a:xfrm>
        </p:spPr>
        <p:txBody>
          <a:bodyPr>
            <a:normAutofit/>
          </a:bodyPr>
          <a:lstStyle/>
          <a:p>
            <a:pPr algn="l"/>
            <a:r>
              <a:rPr lang="uk" sz="2800" b="1" dirty="0">
                <a:solidFill>
                  <a:schemeClr val="tx1"/>
                </a:solidFill>
              </a:rPr>
              <a:t>1. Величезний камінь був зрушений.</a:t>
            </a:r>
            <a:endParaRPr lang="ru-RU" sz="2800" b="1" dirty="0">
              <a:solidFill>
                <a:schemeClr val="tx1"/>
              </a:solidFill>
            </a:endParaRPr>
          </a:p>
          <a:p>
            <a:pPr algn="l"/>
            <a:endParaRPr lang="uk" sz="2800" dirty="0">
              <a:solidFill>
                <a:schemeClr val="tx1"/>
              </a:solidFill>
            </a:endParaRPr>
          </a:p>
          <a:p>
            <a:pPr algn="l"/>
            <a:r>
              <a:rPr lang="uk" sz="2800" i="1" dirty="0">
                <a:solidFill>
                  <a:schemeClr val="tx1"/>
                </a:solidFill>
              </a:rPr>
              <a:t>    Цей камінь був зрушений вгору схилом. </a:t>
            </a:r>
            <a:r>
              <a:rPr lang="uk-UA" sz="2800" i="1" dirty="0" err="1">
                <a:solidFill>
                  <a:schemeClr val="tx1"/>
                </a:solidFill>
              </a:rPr>
              <a:t>Каменя</a:t>
            </a:r>
            <a:r>
              <a:rPr lang="uk-UA" sz="2800" i="1" dirty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uk-UA" sz="2800" i="1" dirty="0">
                <a:solidFill>
                  <a:schemeClr val="tx1"/>
                </a:solidFill>
              </a:rPr>
              <a:t>    можна було б відвалити чималими зусиллями,  </a:t>
            </a:r>
          </a:p>
          <a:p>
            <a:pPr algn="l"/>
            <a:r>
              <a:rPr lang="uk-UA" sz="2800" i="1" dirty="0">
                <a:solidFill>
                  <a:schemeClr val="tx1"/>
                </a:solidFill>
              </a:rPr>
              <a:t>    зібравши групу з двадцяти осіб.</a:t>
            </a:r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0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погодитись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8208912" cy="388843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uk" sz="8600" b="1" dirty="0">
                <a:solidFill>
                  <a:schemeClr val="tx1"/>
                </a:solidFill>
              </a:rPr>
              <a:t>2.Солдати покинули свою посаду</a:t>
            </a:r>
            <a:endParaRPr lang="ru-RU" sz="8600" dirty="0">
              <a:solidFill>
                <a:schemeClr val="tx1"/>
              </a:solidFill>
            </a:endParaRPr>
          </a:p>
          <a:p>
            <a:pPr algn="l"/>
            <a:r>
              <a:rPr lang="uk" sz="43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-UA" sz="6200" i="1" dirty="0">
                <a:solidFill>
                  <a:schemeClr val="tx1"/>
                </a:solidFill>
              </a:rPr>
              <a:t>Коли б охорона покинула стійку, її так само стратили б. Ми читаємо, що в римській армії злочином вважалося і підлягало смертній карі: п</a:t>
            </a:r>
            <a:r>
              <a:rPr lang="uk" sz="6200" i="1" dirty="0">
                <a:solidFill>
                  <a:schemeClr val="tx1"/>
                </a:solidFill>
              </a:rPr>
              <a:t>ерехід розвідника в стан ворога </a:t>
            </a:r>
            <a:r>
              <a:rPr lang="uk" sz="6200" b="1" i="1" dirty="0">
                <a:solidFill>
                  <a:schemeClr val="tx1"/>
                </a:solidFill>
              </a:rPr>
              <a:t>; дезертирство; </a:t>
            </a:r>
            <a:r>
              <a:rPr lang="uk" sz="6200" i="1" dirty="0">
                <a:solidFill>
                  <a:schemeClr val="tx1"/>
                </a:solidFill>
              </a:rPr>
              <a:t>втрата або продаж особистої зброї; непокора у воєнний час; вихід за кріпосні стіни або вал; організація бунту; відмова охороняти офіцера; </a:t>
            </a:r>
            <a:r>
              <a:rPr lang="uk" sz="6200" b="1" i="1" dirty="0">
                <a:solidFill>
                  <a:schemeClr val="tx1"/>
                </a:solidFill>
              </a:rPr>
              <a:t>відхід зі своєї посади; спроба ухилитися від служби; </a:t>
            </a:r>
            <a:r>
              <a:rPr lang="uk" sz="6200" i="1" dirty="0">
                <a:solidFill>
                  <a:schemeClr val="tx1"/>
                </a:solidFill>
              </a:rPr>
              <a:t>вбивство; рукоприкладство по відношенню до старшого за рангом; керівництво втечею;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6200" b="1" i="1" dirty="0">
                <a:solidFill>
                  <a:schemeClr val="tx1"/>
                </a:solidFill>
              </a:rPr>
              <a:t>ухід з нічної </a:t>
            </a:r>
            <a:r>
              <a:rPr lang="uk-UA" sz="6200" b="1" i="1" dirty="0" err="1">
                <a:solidFill>
                  <a:schemeClr val="tx1"/>
                </a:solidFill>
              </a:rPr>
              <a:t>стежі</a:t>
            </a:r>
            <a:r>
              <a:rPr lang="uk" sz="6200" i="1" dirty="0">
                <a:solidFill>
                  <a:schemeClr val="tx1"/>
                </a:solidFill>
              </a:rPr>
              <a:t> ..." </a:t>
            </a:r>
          </a:p>
          <a:p>
            <a:pPr algn="l"/>
            <a:r>
              <a:rPr lang="uk" sz="6200" i="1" dirty="0">
                <a:solidFill>
                  <a:schemeClr val="tx1"/>
                </a:solidFill>
              </a:rPr>
              <a:t>До всього іншого можна додати ще одне - сон на посту.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6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1470025"/>
          </a:xfrm>
        </p:spPr>
        <p:txBody>
          <a:bodyPr/>
          <a:lstStyle/>
          <a:p>
            <a:r>
              <a:rPr lang="uk" b="1" dirty="0"/>
              <a:t>Факти, з якими необхідно погодитись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92888" cy="4464496"/>
          </a:xfrm>
        </p:spPr>
        <p:txBody>
          <a:bodyPr>
            <a:normAutofit/>
          </a:bodyPr>
          <a:lstStyle/>
          <a:p>
            <a:pPr algn="l"/>
            <a:r>
              <a:rPr lang="uk" b="1" dirty="0">
                <a:solidFill>
                  <a:schemeClr val="tx1"/>
                </a:solidFill>
              </a:rPr>
              <a:t>Порожній саван</a:t>
            </a:r>
            <a:endParaRPr lang="en-US" sz="3400" dirty="0">
              <a:solidFill>
                <a:schemeClr val="tx1"/>
              </a:solidFill>
            </a:endParaRPr>
          </a:p>
          <a:p>
            <a:pPr algn="l"/>
            <a:r>
              <a:rPr lang="uk-UA" sz="2000" i="1" dirty="0">
                <a:solidFill>
                  <a:schemeClr val="tx1"/>
                </a:solidFill>
              </a:rPr>
              <a:t>В прямому розумінні домовина не виявилася порожньою. Ми бачимо, що відбулося щось дещо дивовижне й непояснюване. Коли Іван </a:t>
            </a:r>
            <a:r>
              <a:rPr lang="uk-UA" sz="2000" i="1" dirty="0" err="1">
                <a:solidFill>
                  <a:schemeClr val="tx1"/>
                </a:solidFill>
              </a:rPr>
              <a:t>прибіг</a:t>
            </a:r>
            <a:r>
              <a:rPr lang="uk-UA" sz="2000" i="1" dirty="0">
                <a:solidFill>
                  <a:schemeClr val="tx1"/>
                </a:solidFill>
              </a:rPr>
              <a:t> до домовини з Петром, то коли Петро зайшов, оглянув, він побачив, що там, де лежало тіло, там лежало полотно, а тіла немає. Інакше кажучи, трохи зім’ятий погребальний саван, оце полотно, оцей кокон, який зберігає форму тіла, і «хустка на Ісусовій голові, лежала не з плащаницею, але згорнена осторонь, в окремому місці», але всередині вона була порожньою. </a:t>
            </a:r>
          </a:p>
          <a:p>
            <a:pPr algn="l"/>
            <a:r>
              <a:rPr lang="uk-UA" sz="2000" i="1" dirty="0">
                <a:solidFill>
                  <a:schemeClr val="tx1"/>
                </a:solidFill>
              </a:rPr>
              <a:t>Найперше залишилося у пам’яті учнів – це була не порожня домовина, а якраз порожній саван, що зберігав форму і позицію похованого тіла. 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404664"/>
            <a:ext cx="9252520" cy="1470025"/>
          </a:xfrm>
        </p:spPr>
        <p:txBody>
          <a:bodyPr>
            <a:normAutofit fontScale="90000"/>
          </a:bodyPr>
          <a:lstStyle/>
          <a:p>
            <a:r>
              <a:rPr lang="uk" b="1" dirty="0">
                <a:solidFill>
                  <a:schemeClr val="tx1"/>
                </a:solidFill>
              </a:rPr>
              <a:t>Теорії зникнення тіла із гробниці</a:t>
            </a: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" </a:t>
            </a:r>
            <a:r>
              <a:rPr lang="uk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Викрадення</a:t>
            </a:r>
            <a:r>
              <a:rPr lang="uk" dirty="0">
                <a:solidFill>
                  <a:schemeClr val="tx1"/>
                </a:solidFill>
              </a:rPr>
              <a:t> </a:t>
            </a:r>
            <a:r>
              <a:rPr lang="u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":</a:t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752" y="1862009"/>
            <a:ext cx="9036496" cy="4608512"/>
          </a:xfrm>
        </p:spPr>
        <p:txBody>
          <a:bodyPr>
            <a:normAutofit fontScale="92500"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Учні викрали тіло, а потім почали всім розповідати, що Ісус Христос – Бог, що воскрес із мертвих.</a:t>
            </a:r>
          </a:p>
          <a:p>
            <a:pPr algn="l"/>
            <a:r>
              <a:rPr lang="uk" sz="1600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Що ви скажете в спростування цієї теорії :</a:t>
            </a:r>
            <a:endParaRPr lang="ru-RU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 1. Чому не стратили солдатів за те, що проспали ?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2. Чому не стратили учнів за викрадення?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3. Хто відвалив каменя?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4.Чому залишили полотна в гробниці?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3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036496" cy="1470025"/>
          </a:xfrm>
        </p:spPr>
        <p:txBody>
          <a:bodyPr>
            <a:normAutofit/>
          </a:bodyPr>
          <a:lstStyle/>
          <a:p>
            <a:r>
              <a:rPr lang="u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" </a:t>
            </a:r>
            <a:r>
              <a:rPr lang="uk" sz="40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Знепритомлення</a:t>
            </a:r>
            <a:r>
              <a:rPr lang="uk" sz="4000" dirty="0">
                <a:solidFill>
                  <a:schemeClr val="tx1"/>
                </a:solidFill>
              </a:rPr>
              <a:t> </a:t>
            </a:r>
            <a:r>
              <a:rPr lang="u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":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568952" cy="4608512"/>
          </a:xfrm>
        </p:spPr>
        <p:txBody>
          <a:bodyPr>
            <a:normAutofit lnSpcReduction="10000"/>
          </a:bodyPr>
          <a:lstStyle/>
          <a:p>
            <a:pPr algn="l"/>
            <a:r>
              <a:rPr lang="uk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Ісус Христос не вмер на хресті, а лише знепритомнів. Римські вояки подумавши, що Він мертвий, зняли тіло з хреста, поклали до домовини. Від вологи в домовині "Тіло" ожило, і Ісус очуняв. Він відсунув великого каменя, прослизнув непоміченим повз вояків, що охороняли печеру, з'явився перед Своїми учнями як Бог – Переможець, а потім кудись пішов і помер.</a:t>
            </a:r>
          </a:p>
          <a:p>
            <a:pPr algn="l"/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2548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1002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Тема Office</vt:lpstr>
      <vt:lpstr>Факти, з якими необхідно погодитись</vt:lpstr>
      <vt:lpstr>Факти, з якими необхідно погодитись</vt:lpstr>
      <vt:lpstr>Факти, з якими необхідно погодитись</vt:lpstr>
      <vt:lpstr>Факти, з якими необхідно зважати</vt:lpstr>
      <vt:lpstr>Факти, з якими необхідно погодитись</vt:lpstr>
      <vt:lpstr>Факти, з якими необхідно погодитись</vt:lpstr>
      <vt:lpstr>Факти, з якими необхідно погодитись</vt:lpstr>
      <vt:lpstr>Теорії зникнення тіла із гробниці  Теорія " Викрадення ": </vt:lpstr>
      <vt:lpstr>Теорія " Знепритомлення ":</vt:lpstr>
      <vt:lpstr>Теорія " Знепритомлення ":</vt:lpstr>
      <vt:lpstr>Теорія " Галюцинація (видіння)":</vt:lpstr>
      <vt:lpstr>Теорія " Не та гробниця ":</vt:lpstr>
      <vt:lpstr>То що ж трапилося насправді?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Факты, с которыми необходимо считаться</dc:title>
  <dc:creator>Admin</dc:creator>
  <cp:lastModifiedBy>Ruslan Lvov</cp:lastModifiedBy>
  <cp:revision>10</cp:revision>
  <dcterms:created xsi:type="dcterms:W3CDTF">2020-08-04T13:04:54Z</dcterms:created>
  <dcterms:modified xsi:type="dcterms:W3CDTF">2022-12-30T18:51:37Z</dcterms:modified>
</cp:coreProperties>
</file>