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27"/>
  </p:handoutMasterIdLst>
  <p:sldIdLst>
    <p:sldId id="282" r:id="rId2"/>
    <p:sldId id="261" r:id="rId3"/>
    <p:sldId id="256" r:id="rId4"/>
    <p:sldId id="259" r:id="rId5"/>
    <p:sldId id="262" r:id="rId6"/>
    <p:sldId id="257" r:id="rId7"/>
    <p:sldId id="258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2" r:id="rId17"/>
    <p:sldId id="277" r:id="rId18"/>
    <p:sldId id="271" r:id="rId19"/>
    <p:sldId id="273" r:id="rId20"/>
    <p:sldId id="274" r:id="rId21"/>
    <p:sldId id="275" r:id="rId22"/>
    <p:sldId id="278" r:id="rId23"/>
    <p:sldId id="279" r:id="rId24"/>
    <p:sldId id="280" r:id="rId25"/>
    <p:sldId id="281" r:id="rId2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handoutMaster" Target="handoutMasters/handoutMaster1.xml"/><Relationship Id="rId30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4295209-43F0-4BDE-98CA-18E33FC08638}" type="datetimeFigureOut">
              <a:rPr lang="en-US" smtClean="0"/>
              <a:pPr/>
              <a:t>6/3/2018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471FF7F-1917-4CE5-8CAB-19CC97D4F3E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3E12E4-8BB4-4064-94D9-099E2F36CAB8}" type="datetimeFigureOut">
              <a:rPr lang="en-US" smtClean="0"/>
              <a:pPr/>
              <a:t>6/3/2018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340C9A-8D34-4633-B5BC-AB1F2D1FE15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3E12E4-8BB4-4064-94D9-099E2F36CAB8}" type="datetimeFigureOut">
              <a:rPr lang="en-US" smtClean="0"/>
              <a:pPr/>
              <a:t>6/3/2018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340C9A-8D34-4633-B5BC-AB1F2D1FE15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3E12E4-8BB4-4064-94D9-099E2F36CAB8}" type="datetimeFigureOut">
              <a:rPr lang="en-US" smtClean="0"/>
              <a:pPr/>
              <a:t>6/3/2018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340C9A-8D34-4633-B5BC-AB1F2D1FE15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3E12E4-8BB4-4064-94D9-099E2F36CAB8}" type="datetimeFigureOut">
              <a:rPr lang="en-US" smtClean="0"/>
              <a:pPr/>
              <a:t>6/3/2018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340C9A-8D34-4633-B5BC-AB1F2D1FE15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3E12E4-8BB4-4064-94D9-099E2F36CAB8}" type="datetimeFigureOut">
              <a:rPr lang="en-US" smtClean="0"/>
              <a:pPr/>
              <a:t>6/3/2018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340C9A-8D34-4633-B5BC-AB1F2D1FE15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3E12E4-8BB4-4064-94D9-099E2F36CAB8}" type="datetimeFigureOut">
              <a:rPr lang="en-US" smtClean="0"/>
              <a:pPr/>
              <a:t>6/3/2018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340C9A-8D34-4633-B5BC-AB1F2D1FE15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3E12E4-8BB4-4064-94D9-099E2F36CAB8}" type="datetimeFigureOut">
              <a:rPr lang="en-US" smtClean="0"/>
              <a:pPr/>
              <a:t>6/3/2018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340C9A-8D34-4633-B5BC-AB1F2D1FE15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3E12E4-8BB4-4064-94D9-099E2F36CAB8}" type="datetimeFigureOut">
              <a:rPr lang="en-US" smtClean="0"/>
              <a:pPr/>
              <a:t>6/3/2018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340C9A-8D34-4633-B5BC-AB1F2D1FE15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3E12E4-8BB4-4064-94D9-099E2F36CAB8}" type="datetimeFigureOut">
              <a:rPr lang="en-US" smtClean="0"/>
              <a:pPr/>
              <a:t>6/3/2018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340C9A-8D34-4633-B5BC-AB1F2D1FE15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3E12E4-8BB4-4064-94D9-099E2F36CAB8}" type="datetimeFigureOut">
              <a:rPr lang="en-US" smtClean="0"/>
              <a:pPr/>
              <a:t>6/3/2018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340C9A-8D34-4633-B5BC-AB1F2D1FE15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3E12E4-8BB4-4064-94D9-099E2F36CAB8}" type="datetimeFigureOut">
              <a:rPr lang="en-US" smtClean="0"/>
              <a:pPr/>
              <a:t>6/3/2018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340C9A-8D34-4633-B5BC-AB1F2D1FE15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3E12E4-8BB4-4064-94D9-099E2F36CAB8}" type="datetimeFigureOut">
              <a:rPr lang="en-US" smtClean="0"/>
              <a:pPr/>
              <a:t>6/3/2018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340C9A-8D34-4633-B5BC-AB1F2D1FE15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pe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0" name="Picture 6" descr="https://mohammedyakubu4.files.wordpress.com/2015/09/managment-styles-pic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228600" y="533400"/>
            <a:ext cx="8920840" cy="62478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Leadership </a:t>
            </a:r>
            <a:r>
              <a:rPr lang="en-US" sz="400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23</a:t>
            </a:r>
            <a:endParaRPr lang="en-US" sz="4000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sz="4000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sz="4000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sz="4000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sz="4000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sz="4000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sz="4000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sz="4000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40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</a:p>
          <a:p>
            <a:r>
              <a:rPr lang="en-US" sz="40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			Creating a Strategic Plan</a:t>
            </a:r>
            <a:endParaRPr lang="en-US" sz="40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04800" y="457200"/>
            <a:ext cx="8153400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Vision: 	To see 100 people come to 		faith in the next year 			through our ministry.</a:t>
            </a:r>
            <a:endParaRPr lang="en-US" sz="4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04800" y="457200"/>
            <a:ext cx="8153400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Vision: 	To see 100 people come to 		faith in the next year 			through our ministry.</a:t>
            </a:r>
          </a:p>
          <a:p>
            <a:r>
              <a:rPr 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Core Value: We will be an 				outreaching ministry. </a:t>
            </a:r>
            <a:endParaRPr lang="en-US" sz="4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04800" y="457200"/>
            <a:ext cx="8153400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Vision: 	To see 100 people come to 		faith in the next year 			through our ministry.</a:t>
            </a:r>
          </a:p>
          <a:p>
            <a:r>
              <a:rPr 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Core Value: We will be an 				outreaching ministry. </a:t>
            </a:r>
          </a:p>
          <a:p>
            <a:r>
              <a:rPr 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Focus Areas: </a:t>
            </a:r>
          </a:p>
          <a:p>
            <a:r>
              <a:rPr 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Worship  Children Men’s </a:t>
            </a:r>
            <a:endParaRPr lang="en-US" sz="4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09600" y="762000"/>
            <a:ext cx="8229600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Worship </a:t>
            </a:r>
          </a:p>
          <a:p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Give an invitation regularly </a:t>
            </a:r>
          </a:p>
          <a:p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Make music relevant and inviting </a:t>
            </a:r>
          </a:p>
          <a:p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Hold up the value of being 			outreaching in worship </a:t>
            </a:r>
          </a:p>
          <a:p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Preach on relevant topics with the </a:t>
            </a:r>
          </a:p>
          <a:p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light of Scripture </a:t>
            </a:r>
          </a:p>
          <a:p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endParaRPr lang="en-US" sz="4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09600" y="381000"/>
            <a:ext cx="8229600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Outreach</a:t>
            </a:r>
          </a:p>
          <a:p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Training in evangelism </a:t>
            </a:r>
          </a:p>
          <a:p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Events that touch the community</a:t>
            </a:r>
          </a:p>
          <a:p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Welcome training </a:t>
            </a:r>
          </a:p>
          <a:p>
            <a:endParaRPr lang="en-US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Children’s  </a:t>
            </a:r>
          </a:p>
          <a:p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Offer parenting training? </a:t>
            </a:r>
          </a:p>
          <a:p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Events outside the church? </a:t>
            </a:r>
          </a:p>
          <a:p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e.g. of Central </a:t>
            </a:r>
            <a:r>
              <a:rPr lang="en-US" sz="40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Weslyan</a:t>
            </a:r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</a:p>
          <a:p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Training volunteers in welcome</a:t>
            </a:r>
            <a:endParaRPr lang="en-US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62000" y="990600"/>
            <a:ext cx="4935069" cy="424731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Vision </a:t>
            </a:r>
          </a:p>
          <a:p>
            <a:r>
              <a:rPr lang="en-US" sz="5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Renewed Values </a:t>
            </a:r>
          </a:p>
          <a:p>
            <a:r>
              <a:rPr lang="en-US" sz="5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Focus Areas </a:t>
            </a:r>
          </a:p>
          <a:p>
            <a:endParaRPr lang="en-US" sz="5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sz="5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62000" y="990600"/>
            <a:ext cx="4935069" cy="59093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Vision </a:t>
            </a:r>
          </a:p>
          <a:p>
            <a:r>
              <a:rPr lang="en-US" sz="5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Renewed Values </a:t>
            </a:r>
          </a:p>
          <a:p>
            <a:r>
              <a:rPr lang="en-US" sz="5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Focus Areas </a:t>
            </a:r>
          </a:p>
          <a:p>
            <a:endParaRPr lang="en-US" sz="5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5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Goals </a:t>
            </a:r>
          </a:p>
          <a:p>
            <a:endParaRPr lang="en-US" sz="5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sz="5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85863" y="80963"/>
            <a:ext cx="6772275" cy="6696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Right Arrow 2"/>
          <p:cNvSpPr/>
          <p:nvPr/>
        </p:nvSpPr>
        <p:spPr>
          <a:xfrm>
            <a:off x="457200" y="381000"/>
            <a:ext cx="3276600" cy="533400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ight Arrow 3"/>
          <p:cNvSpPr/>
          <p:nvPr/>
        </p:nvSpPr>
        <p:spPr>
          <a:xfrm>
            <a:off x="152400" y="2667000"/>
            <a:ext cx="1485900" cy="533400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ight Arrow 4"/>
          <p:cNvSpPr/>
          <p:nvPr/>
        </p:nvSpPr>
        <p:spPr>
          <a:xfrm>
            <a:off x="228600" y="1600200"/>
            <a:ext cx="1485900" cy="533400"/>
          </a:xfrm>
          <a:prstGeom prst="rightArrow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ight Arrow 5"/>
          <p:cNvSpPr/>
          <p:nvPr/>
        </p:nvSpPr>
        <p:spPr>
          <a:xfrm>
            <a:off x="152400" y="3657600"/>
            <a:ext cx="1485900" cy="533400"/>
          </a:xfrm>
          <a:prstGeom prst="rightArrow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09600" y="990600"/>
            <a:ext cx="4753674" cy="52937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Goals must be SMART</a:t>
            </a:r>
          </a:p>
          <a:p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- Specific</a:t>
            </a:r>
          </a:p>
          <a:p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Who </a:t>
            </a:r>
          </a:p>
          <a:p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What </a:t>
            </a:r>
          </a:p>
          <a:p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Where </a:t>
            </a:r>
          </a:p>
          <a:p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When </a:t>
            </a:r>
          </a:p>
          <a:p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Which </a:t>
            </a:r>
          </a:p>
          <a:p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Why 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09600" y="990600"/>
            <a:ext cx="8062848" cy="34470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Goals must be SMART</a:t>
            </a:r>
          </a:p>
          <a:p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- Specific</a:t>
            </a:r>
          </a:p>
          <a:p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Measurable</a:t>
            </a:r>
          </a:p>
          <a:p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You know when it is reached </a:t>
            </a:r>
          </a:p>
          <a:p>
            <a:endParaRPr lang="en-US" sz="4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val 5"/>
          <p:cNvSpPr/>
          <p:nvPr/>
        </p:nvSpPr>
        <p:spPr>
          <a:xfrm>
            <a:off x="1219200" y="762000"/>
            <a:ext cx="6019800" cy="5791200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				</a:t>
            </a:r>
            <a:endParaRPr lang="en-US" dirty="0"/>
          </a:p>
        </p:txBody>
      </p:sp>
      <p:pic>
        <p:nvPicPr>
          <p:cNvPr id="1029" name="Picture 5" descr="http://clipartix.com/wp-content/uploads/2016/05/Clipart-stick-figure-walking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71600" y="3962400"/>
            <a:ext cx="818033" cy="1433208"/>
          </a:xfrm>
          <a:prstGeom prst="rect">
            <a:avLst/>
          </a:prstGeom>
          <a:noFill/>
        </p:spPr>
      </p:pic>
      <p:pic>
        <p:nvPicPr>
          <p:cNvPr id="1031" name="Picture 7" descr="http://open.lib.umn.edu/organizationalbehavior/wp-content/uploads/sites/197/2016/11/e9888520a7799461ac9e2a38869a3b2c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493334" y="3048000"/>
            <a:ext cx="2622698" cy="2971800"/>
          </a:xfrm>
          <a:prstGeom prst="rect">
            <a:avLst/>
          </a:prstGeom>
          <a:noFill/>
        </p:spPr>
      </p:pic>
      <p:pic>
        <p:nvPicPr>
          <p:cNvPr id="1033" name="Picture 9" descr="http://www.futurist.com/wp-content/uploads/2015/07/4-Star-to-Steer-By-1024x768.jpg"/>
          <p:cNvPicPr>
            <a:picLocks noChangeAspect="1" noChangeArrowheads="1"/>
          </p:cNvPicPr>
          <p:nvPr/>
        </p:nvPicPr>
        <p:blipFill>
          <a:blip r:embed="rId4" cstate="print"/>
          <a:srcRect l="18750" t="7143" r="16964" b="10714"/>
          <a:stretch>
            <a:fillRect/>
          </a:stretch>
        </p:blipFill>
        <p:spPr bwMode="auto">
          <a:xfrm>
            <a:off x="6477000" y="1676400"/>
            <a:ext cx="1600200" cy="1533525"/>
          </a:xfrm>
          <a:prstGeom prst="rect">
            <a:avLst/>
          </a:prstGeom>
          <a:noFill/>
        </p:spPr>
      </p:pic>
      <p:sp>
        <p:nvSpPr>
          <p:cNvPr id="10" name="Bent-Up Arrow 9"/>
          <p:cNvSpPr/>
          <p:nvPr/>
        </p:nvSpPr>
        <p:spPr>
          <a:xfrm>
            <a:off x="5105400" y="3124200"/>
            <a:ext cx="2514600" cy="685800"/>
          </a:xfrm>
          <a:prstGeom prst="bentUp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ight Arrow Callout 7"/>
          <p:cNvSpPr/>
          <p:nvPr/>
        </p:nvSpPr>
        <p:spPr>
          <a:xfrm>
            <a:off x="7543800" y="3048000"/>
            <a:ext cx="1600200" cy="1066800"/>
          </a:xfrm>
          <a:prstGeom prst="rightArrowCallou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bg1"/>
                </a:solidFill>
              </a:rPr>
              <a:t>Prayer and Planning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295400" y="3581400"/>
            <a:ext cx="1143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Leader 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276600" y="2743200"/>
            <a:ext cx="1143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Culture 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562600" y="2590800"/>
            <a:ext cx="7553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Vision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09600" y="990600"/>
            <a:ext cx="8382000" cy="52937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Goals must be SMART</a:t>
            </a:r>
          </a:p>
          <a:p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- Specific</a:t>
            </a:r>
          </a:p>
          <a:p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Measurable</a:t>
            </a:r>
          </a:p>
          <a:p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Achievable</a:t>
            </a:r>
          </a:p>
          <a:p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Within the realm of the 			possible </a:t>
            </a:r>
          </a:p>
          <a:p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	“Undersell, Over-deliver”</a:t>
            </a:r>
          </a:p>
          <a:p>
            <a:endParaRPr lang="en-US" sz="4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09600" y="990600"/>
            <a:ext cx="8382000" cy="52937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Goals must be SMART</a:t>
            </a:r>
          </a:p>
          <a:p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- Specific</a:t>
            </a:r>
          </a:p>
          <a:p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Measurable</a:t>
            </a:r>
          </a:p>
          <a:p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Achievable</a:t>
            </a:r>
          </a:p>
          <a:p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Realistic</a:t>
            </a:r>
          </a:p>
          <a:p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It’s been done before </a:t>
            </a:r>
          </a:p>
          <a:p>
            <a:endParaRPr lang="en-US" sz="4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sz="4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914400" y="533402"/>
          <a:ext cx="7543800" cy="5714999"/>
        </p:xfrm>
        <a:graphic>
          <a:graphicData uri="http://schemas.openxmlformats.org/drawingml/2006/table">
            <a:tbl>
              <a:tblPr/>
              <a:tblGrid>
                <a:gridCol w="451651"/>
                <a:gridCol w="1342748"/>
                <a:gridCol w="5749401"/>
              </a:tblGrid>
              <a:tr h="882363">
                <a:tc>
                  <a:txBody>
                    <a:bodyPr/>
                    <a:lstStyle/>
                    <a:p>
                      <a:pPr algn="l" rtl="0"/>
                      <a:r>
                        <a:rPr lang="en-US" sz="1500" b="1" cap="all" dirty="0">
                          <a:solidFill>
                            <a:srgbClr val="FFFFFF"/>
                          </a:solidFill>
                        </a:rPr>
                        <a:t>S</a:t>
                      </a:r>
                    </a:p>
                  </a:txBody>
                  <a:tcPr marL="82052" marR="82052" marT="82052" marB="109403" anchor="ctr">
                    <a:lnL w="4763" cap="flat" cmpd="sng" algn="ctr">
                      <a:solidFill>
                        <a:srgbClr val="D0EB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4763" cap="flat" cmpd="sng" algn="ctr">
                      <a:solidFill>
                        <a:srgbClr val="D0EB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4763" cap="flat" cmpd="sng" algn="ctr">
                      <a:solidFill>
                        <a:srgbClr val="90E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4763" cap="flat" cmpd="sng" algn="ctr">
                      <a:solidFill>
                        <a:srgbClr val="90E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36CB6"/>
                    </a:solidFill>
                  </a:tcPr>
                </a:tc>
                <a:tc>
                  <a:txBody>
                    <a:bodyPr/>
                    <a:lstStyle/>
                    <a:p>
                      <a:pPr rtl="0"/>
                      <a:r>
                        <a:rPr lang="en-US" sz="1500" b="1" dirty="0">
                          <a:solidFill>
                            <a:schemeClr val="tx1"/>
                          </a:solidFill>
                          <a:latin typeface="&amp;quot"/>
                        </a:rPr>
                        <a:t>Specific</a:t>
                      </a:r>
                      <a:endParaRPr lang="en-US" sz="1500" b="0" dirty="0">
                        <a:solidFill>
                          <a:schemeClr val="tx1"/>
                        </a:solidFill>
                        <a:latin typeface="&amp;quot"/>
                      </a:endParaRPr>
                    </a:p>
                  </a:txBody>
                  <a:tcPr marL="82052" marR="82052" marT="82052" marB="82052" anchor="ctr">
                    <a:lnL w="4763" cap="flat" cmpd="sng" algn="ctr">
                      <a:solidFill>
                        <a:srgbClr val="D0EB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4763" cap="flat" cmpd="sng" algn="ctr">
                      <a:solidFill>
                        <a:srgbClr val="D0EB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4763" cap="flat" cmpd="sng" algn="ctr">
                      <a:solidFill>
                        <a:srgbClr val="90E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4763" cap="flat" cmpd="sng" algn="ctr">
                      <a:solidFill>
                        <a:srgbClr val="90E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/>
                      <a:r>
                        <a:rPr lang="en-US" sz="1500" b="0" dirty="0">
                          <a:solidFill>
                            <a:schemeClr val="tx1"/>
                          </a:solidFill>
                          <a:latin typeface="&amp;quot"/>
                        </a:rPr>
                        <a:t>What will be accomplished? What actions will you take?</a:t>
                      </a:r>
                    </a:p>
                  </a:txBody>
                  <a:tcPr marL="82052" marR="82052" marT="82052" marB="82052" anchor="ctr">
                    <a:lnL w="4763" cap="flat" cmpd="sng" algn="ctr">
                      <a:solidFill>
                        <a:srgbClr val="D0EB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4763" cap="flat" cmpd="sng" algn="ctr">
                      <a:solidFill>
                        <a:srgbClr val="30E3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4763" cap="flat" cmpd="sng" algn="ctr">
                      <a:solidFill>
                        <a:srgbClr val="90E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4763" cap="flat" cmpd="sng" algn="ctr">
                      <a:solidFill>
                        <a:srgbClr val="90E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08159">
                <a:tc>
                  <a:txBody>
                    <a:bodyPr/>
                    <a:lstStyle/>
                    <a:p>
                      <a:pPr algn="l" rtl="0"/>
                      <a:r>
                        <a:rPr lang="en-US" sz="1500" b="1" cap="all">
                          <a:solidFill>
                            <a:srgbClr val="FFFFFF"/>
                          </a:solidFill>
                        </a:rPr>
                        <a:t>M</a:t>
                      </a:r>
                    </a:p>
                  </a:txBody>
                  <a:tcPr marL="82052" marR="82052" marT="82052" marB="109403" anchor="ctr">
                    <a:lnL w="4763" cap="flat" cmpd="sng" algn="ctr">
                      <a:solidFill>
                        <a:srgbClr val="D0EB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4763" cap="flat" cmpd="sng" algn="ctr">
                      <a:solidFill>
                        <a:srgbClr val="D0EB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4763" cap="flat" cmpd="sng" algn="ctr">
                      <a:solidFill>
                        <a:srgbClr val="90E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4763" cap="flat" cmpd="sng" algn="ctr">
                      <a:solidFill>
                        <a:srgbClr val="90E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36CB6"/>
                    </a:solidFill>
                  </a:tcPr>
                </a:tc>
                <a:tc>
                  <a:txBody>
                    <a:bodyPr/>
                    <a:lstStyle/>
                    <a:p>
                      <a:pPr rtl="0"/>
                      <a:r>
                        <a:rPr lang="en-US" sz="1500" b="1">
                          <a:solidFill>
                            <a:schemeClr val="tx1"/>
                          </a:solidFill>
                          <a:latin typeface="&amp;quot"/>
                        </a:rPr>
                        <a:t>Measurable</a:t>
                      </a:r>
                      <a:endParaRPr lang="en-US" sz="1500" b="0">
                        <a:solidFill>
                          <a:schemeClr val="tx1"/>
                        </a:solidFill>
                        <a:latin typeface="&amp;quot"/>
                      </a:endParaRPr>
                    </a:p>
                  </a:txBody>
                  <a:tcPr marL="82052" marR="82052" marT="82052" marB="82052" anchor="ctr">
                    <a:lnL w="4763" cap="flat" cmpd="sng" algn="ctr">
                      <a:solidFill>
                        <a:srgbClr val="D0EB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4763" cap="flat" cmpd="sng" algn="ctr">
                      <a:solidFill>
                        <a:srgbClr val="D0EB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4763" cap="flat" cmpd="sng" algn="ctr">
                      <a:solidFill>
                        <a:srgbClr val="90E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4763" cap="flat" cmpd="sng" algn="ctr">
                      <a:solidFill>
                        <a:srgbClr val="90E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/>
                      <a:r>
                        <a:rPr lang="en-US" sz="1500" b="0" dirty="0">
                          <a:solidFill>
                            <a:schemeClr val="tx1"/>
                          </a:solidFill>
                          <a:latin typeface="&amp;quot"/>
                        </a:rPr>
                        <a:t>What data will measure the goal? (How much? How many? How well?)</a:t>
                      </a:r>
                    </a:p>
                  </a:txBody>
                  <a:tcPr marL="82052" marR="82052" marT="82052" marB="82052" anchor="ctr">
                    <a:lnL w="4763" cap="flat" cmpd="sng" algn="ctr">
                      <a:solidFill>
                        <a:srgbClr val="D0EB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4763" cap="flat" cmpd="sng" algn="ctr">
                      <a:solidFill>
                        <a:srgbClr val="30E3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4763" cap="flat" cmpd="sng" algn="ctr">
                      <a:solidFill>
                        <a:srgbClr val="90E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4763" cap="flat" cmpd="sng" algn="ctr">
                      <a:solidFill>
                        <a:srgbClr val="90E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08159">
                <a:tc>
                  <a:txBody>
                    <a:bodyPr/>
                    <a:lstStyle/>
                    <a:p>
                      <a:pPr algn="l" rtl="0"/>
                      <a:r>
                        <a:rPr lang="en-US" sz="1500" b="1" cap="all">
                          <a:solidFill>
                            <a:srgbClr val="FFFFFF"/>
                          </a:solidFill>
                        </a:rPr>
                        <a:t>A</a:t>
                      </a:r>
                    </a:p>
                  </a:txBody>
                  <a:tcPr marL="82052" marR="82052" marT="82052" marB="109403" anchor="ctr">
                    <a:lnL w="4763" cap="flat" cmpd="sng" algn="ctr">
                      <a:solidFill>
                        <a:srgbClr val="D0EB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4763" cap="flat" cmpd="sng" algn="ctr">
                      <a:solidFill>
                        <a:srgbClr val="D0EB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4763" cap="flat" cmpd="sng" algn="ctr">
                      <a:solidFill>
                        <a:srgbClr val="90E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4763" cap="flat" cmpd="sng" algn="ctr">
                      <a:solidFill>
                        <a:srgbClr val="90E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36CB6"/>
                    </a:solidFill>
                  </a:tcPr>
                </a:tc>
                <a:tc>
                  <a:txBody>
                    <a:bodyPr/>
                    <a:lstStyle/>
                    <a:p>
                      <a:pPr rtl="0"/>
                      <a:r>
                        <a:rPr lang="en-US" sz="1500" b="1">
                          <a:solidFill>
                            <a:schemeClr val="tx1"/>
                          </a:solidFill>
                          <a:latin typeface="&amp;quot"/>
                        </a:rPr>
                        <a:t>Achievable</a:t>
                      </a:r>
                      <a:endParaRPr lang="en-US" sz="1500" b="0">
                        <a:solidFill>
                          <a:schemeClr val="tx1"/>
                        </a:solidFill>
                        <a:latin typeface="&amp;quot"/>
                      </a:endParaRPr>
                    </a:p>
                  </a:txBody>
                  <a:tcPr marL="82052" marR="82052" marT="82052" marB="82052" anchor="ctr">
                    <a:lnL w="4763" cap="flat" cmpd="sng" algn="ctr">
                      <a:solidFill>
                        <a:srgbClr val="D0EB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4763" cap="flat" cmpd="sng" algn="ctr">
                      <a:solidFill>
                        <a:srgbClr val="D0EB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4763" cap="flat" cmpd="sng" algn="ctr">
                      <a:solidFill>
                        <a:srgbClr val="90E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4763" cap="flat" cmpd="sng" algn="ctr">
                      <a:solidFill>
                        <a:srgbClr val="90E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/>
                      <a:r>
                        <a:rPr lang="en-US" sz="1500" b="0" dirty="0">
                          <a:solidFill>
                            <a:schemeClr val="tx1"/>
                          </a:solidFill>
                          <a:latin typeface="&amp;quot"/>
                        </a:rPr>
                        <a:t>Is the goal doable? Do you have the necessary skills and resources?</a:t>
                      </a:r>
                    </a:p>
                  </a:txBody>
                  <a:tcPr marL="82052" marR="82052" marT="82052" marB="82052" anchor="ctr">
                    <a:lnL w="4763" cap="flat" cmpd="sng" algn="ctr">
                      <a:solidFill>
                        <a:srgbClr val="D0EB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4763" cap="flat" cmpd="sng" algn="ctr">
                      <a:solidFill>
                        <a:srgbClr val="30E3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4763" cap="flat" cmpd="sng" algn="ctr">
                      <a:solidFill>
                        <a:srgbClr val="90E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4763" cap="flat" cmpd="sng" algn="ctr">
                      <a:solidFill>
                        <a:srgbClr val="90E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08159">
                <a:tc>
                  <a:txBody>
                    <a:bodyPr/>
                    <a:lstStyle/>
                    <a:p>
                      <a:pPr algn="l" rtl="0"/>
                      <a:r>
                        <a:rPr lang="en-US" sz="1500" b="1" cap="all">
                          <a:solidFill>
                            <a:srgbClr val="FFFFFF"/>
                          </a:solidFill>
                        </a:rPr>
                        <a:t>R</a:t>
                      </a:r>
                    </a:p>
                  </a:txBody>
                  <a:tcPr marL="82052" marR="82052" marT="82052" marB="109403" anchor="ctr">
                    <a:lnL w="4763" cap="flat" cmpd="sng" algn="ctr">
                      <a:solidFill>
                        <a:srgbClr val="D0EB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4763" cap="flat" cmpd="sng" algn="ctr">
                      <a:solidFill>
                        <a:srgbClr val="D0EB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4763" cap="flat" cmpd="sng" algn="ctr">
                      <a:solidFill>
                        <a:srgbClr val="90E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4763" cap="flat" cmpd="sng" algn="ctr">
                      <a:solidFill>
                        <a:srgbClr val="90E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36CB6"/>
                    </a:solidFill>
                  </a:tcPr>
                </a:tc>
                <a:tc>
                  <a:txBody>
                    <a:bodyPr/>
                    <a:lstStyle/>
                    <a:p>
                      <a:pPr rtl="0"/>
                      <a:r>
                        <a:rPr lang="en-US" sz="1500" b="1">
                          <a:solidFill>
                            <a:schemeClr val="tx1"/>
                          </a:solidFill>
                          <a:latin typeface="&amp;quot"/>
                        </a:rPr>
                        <a:t>Relevant</a:t>
                      </a:r>
                      <a:endParaRPr lang="en-US" sz="1500" b="0">
                        <a:solidFill>
                          <a:schemeClr val="tx1"/>
                        </a:solidFill>
                        <a:latin typeface="&amp;quot"/>
                      </a:endParaRPr>
                    </a:p>
                  </a:txBody>
                  <a:tcPr marL="82052" marR="82052" marT="82052" marB="82052" anchor="ctr">
                    <a:lnL w="4763" cap="flat" cmpd="sng" algn="ctr">
                      <a:solidFill>
                        <a:srgbClr val="D0EB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4763" cap="flat" cmpd="sng" algn="ctr">
                      <a:solidFill>
                        <a:srgbClr val="D0EB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4763" cap="flat" cmpd="sng" algn="ctr">
                      <a:solidFill>
                        <a:srgbClr val="90E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4763" cap="flat" cmpd="sng" algn="ctr">
                      <a:solidFill>
                        <a:srgbClr val="90E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/>
                      <a:r>
                        <a:rPr lang="en-US" sz="1500" b="0" dirty="0">
                          <a:solidFill>
                            <a:schemeClr val="tx1"/>
                          </a:solidFill>
                          <a:latin typeface="&amp;quot"/>
                        </a:rPr>
                        <a:t>How does the goal align with broader goals? Why is the result important?</a:t>
                      </a:r>
                    </a:p>
                  </a:txBody>
                  <a:tcPr marL="82052" marR="82052" marT="82052" marB="82052" anchor="ctr">
                    <a:lnL w="4763" cap="flat" cmpd="sng" algn="ctr">
                      <a:solidFill>
                        <a:srgbClr val="D0EB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4763" cap="flat" cmpd="sng" algn="ctr">
                      <a:solidFill>
                        <a:srgbClr val="30E3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4763" cap="flat" cmpd="sng" algn="ctr">
                      <a:solidFill>
                        <a:srgbClr val="90E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4763" cap="flat" cmpd="sng" algn="ctr">
                      <a:solidFill>
                        <a:srgbClr val="90E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08159">
                <a:tc>
                  <a:txBody>
                    <a:bodyPr/>
                    <a:lstStyle/>
                    <a:p>
                      <a:pPr algn="l" rtl="0"/>
                      <a:r>
                        <a:rPr lang="en-US" sz="1500" b="1" cap="all">
                          <a:solidFill>
                            <a:srgbClr val="FFFFFF"/>
                          </a:solidFill>
                        </a:rPr>
                        <a:t>T</a:t>
                      </a:r>
                    </a:p>
                  </a:txBody>
                  <a:tcPr marL="82052" marR="82052" marT="82052" marB="109403" anchor="ctr">
                    <a:lnL w="4763" cap="flat" cmpd="sng" algn="ctr">
                      <a:solidFill>
                        <a:srgbClr val="D0EB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4763" cap="flat" cmpd="sng" algn="ctr">
                      <a:solidFill>
                        <a:srgbClr val="D0EB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4763" cap="flat" cmpd="sng" algn="ctr">
                      <a:solidFill>
                        <a:srgbClr val="90E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036CB6"/>
                    </a:solidFill>
                  </a:tcPr>
                </a:tc>
                <a:tc>
                  <a:txBody>
                    <a:bodyPr/>
                    <a:lstStyle/>
                    <a:p>
                      <a:pPr rtl="0"/>
                      <a:r>
                        <a:rPr lang="en-US" sz="1500" b="1">
                          <a:solidFill>
                            <a:schemeClr val="tx1"/>
                          </a:solidFill>
                          <a:latin typeface="&amp;quot"/>
                        </a:rPr>
                        <a:t>Time-Based</a:t>
                      </a:r>
                      <a:endParaRPr lang="en-US" sz="1500" b="0">
                        <a:solidFill>
                          <a:schemeClr val="tx1"/>
                        </a:solidFill>
                        <a:latin typeface="&amp;quot"/>
                      </a:endParaRPr>
                    </a:p>
                  </a:txBody>
                  <a:tcPr marL="82052" marR="82052" marT="82052" marB="82052" anchor="ctr">
                    <a:lnL w="4763" cap="flat" cmpd="sng" algn="ctr">
                      <a:solidFill>
                        <a:srgbClr val="D0EB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4763" cap="flat" cmpd="sng" algn="ctr">
                      <a:solidFill>
                        <a:srgbClr val="D0EB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4763" cap="flat" cmpd="sng" algn="ctr">
                      <a:solidFill>
                        <a:srgbClr val="90E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4763" cap="flat" cmpd="sng" algn="ctr">
                      <a:solidFill>
                        <a:srgbClr val="40EB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/>
                      <a:r>
                        <a:rPr lang="en-US" sz="1500" b="0" dirty="0">
                          <a:solidFill>
                            <a:schemeClr val="tx1"/>
                          </a:solidFill>
                          <a:latin typeface="&amp;quot"/>
                        </a:rPr>
                        <a:t>What is the time frame for accomplishing the goal?</a:t>
                      </a:r>
                    </a:p>
                  </a:txBody>
                  <a:tcPr marL="82052" marR="82052" marT="82052" marB="82052" anchor="ctr">
                    <a:lnL w="4763" cap="flat" cmpd="sng" algn="ctr">
                      <a:solidFill>
                        <a:srgbClr val="D0EB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4763" cap="flat" cmpd="sng" algn="ctr">
                      <a:solidFill>
                        <a:srgbClr val="30E3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4763" cap="flat" cmpd="sng" algn="ctr">
                      <a:solidFill>
                        <a:srgbClr val="90E0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4763" cap="flat" cmpd="sng" algn="ctr">
                      <a:solidFill>
                        <a:srgbClr val="40EB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914" name="Picture 2" descr="Screen Shot 2017-09-27 at 1.29.45 PM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228600"/>
            <a:ext cx="9144000" cy="63246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09600" y="838200"/>
            <a:ext cx="721223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Goal	Action	Who?	When?</a:t>
            </a:r>
            <a:endParaRPr lang="en-US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4" name="Straight Connector 3"/>
          <p:cNvCxnSpPr/>
          <p:nvPr/>
        </p:nvCxnSpPr>
        <p:spPr>
          <a:xfrm>
            <a:off x="685800" y="1524000"/>
            <a:ext cx="69342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>
            <a:off x="1905000" y="914400"/>
            <a:ext cx="0" cy="5181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4114800" y="990600"/>
            <a:ext cx="0" cy="5105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5867400" y="914400"/>
            <a:ext cx="76200" cy="5105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85863" y="80963"/>
            <a:ext cx="6772275" cy="6696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Right Arrow 2"/>
          <p:cNvSpPr/>
          <p:nvPr/>
        </p:nvSpPr>
        <p:spPr>
          <a:xfrm>
            <a:off x="457200" y="381000"/>
            <a:ext cx="3276600" cy="533400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ight Arrow 3"/>
          <p:cNvSpPr/>
          <p:nvPr/>
        </p:nvSpPr>
        <p:spPr>
          <a:xfrm>
            <a:off x="152400" y="2667000"/>
            <a:ext cx="1485900" cy="533400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ight Arrow 4"/>
          <p:cNvSpPr/>
          <p:nvPr/>
        </p:nvSpPr>
        <p:spPr>
          <a:xfrm>
            <a:off x="228600" y="1600200"/>
            <a:ext cx="1485900" cy="533400"/>
          </a:xfrm>
          <a:prstGeom prst="rightArrow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ight Arrow 5"/>
          <p:cNvSpPr/>
          <p:nvPr/>
        </p:nvSpPr>
        <p:spPr>
          <a:xfrm>
            <a:off x="152400" y="3657600"/>
            <a:ext cx="1485900" cy="533400"/>
          </a:xfrm>
          <a:prstGeom prst="rightArrow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ight Arrow Callout 3"/>
          <p:cNvSpPr/>
          <p:nvPr/>
        </p:nvSpPr>
        <p:spPr>
          <a:xfrm>
            <a:off x="3429000" y="1905000"/>
            <a:ext cx="5715000" cy="2209800"/>
          </a:xfrm>
          <a:prstGeom prst="rightArrowCallou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dirty="0" smtClean="0">
                <a:solidFill>
                  <a:schemeClr val="bg1"/>
                </a:solidFill>
              </a:rPr>
              <a:t>Prayer and Planning</a:t>
            </a:r>
            <a:endParaRPr lang="en-US" sz="4400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85863" y="80963"/>
            <a:ext cx="6772275" cy="6696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Right Arrow 2"/>
          <p:cNvSpPr/>
          <p:nvPr/>
        </p:nvSpPr>
        <p:spPr>
          <a:xfrm>
            <a:off x="457200" y="381000"/>
            <a:ext cx="3276600" cy="533400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85863" y="80963"/>
            <a:ext cx="6772275" cy="6696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Right Arrow 2"/>
          <p:cNvSpPr/>
          <p:nvPr/>
        </p:nvSpPr>
        <p:spPr>
          <a:xfrm>
            <a:off x="457200" y="381000"/>
            <a:ext cx="3276600" cy="533400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ight Arrow 3"/>
          <p:cNvSpPr/>
          <p:nvPr/>
        </p:nvSpPr>
        <p:spPr>
          <a:xfrm>
            <a:off x="152400" y="2667000"/>
            <a:ext cx="1485900" cy="533400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ight Arrow 4"/>
          <p:cNvSpPr/>
          <p:nvPr/>
        </p:nvSpPr>
        <p:spPr>
          <a:xfrm>
            <a:off x="228600" y="1600200"/>
            <a:ext cx="1485900" cy="533400"/>
          </a:xfrm>
          <a:prstGeom prst="rightArrow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5800" y="381000"/>
            <a:ext cx="7391400" cy="525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5334000" y="2438400"/>
            <a:ext cx="1981200" cy="92333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Values that reflect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The completion of the mission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447800" y="1447800"/>
            <a:ext cx="1981200" cy="1477328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What has God called us to be and become through the mission and vision?</a:t>
            </a:r>
            <a:endParaRPr 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90600" y="1143000"/>
            <a:ext cx="214770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/>
              <a:t>Tradition </a:t>
            </a:r>
            <a:endParaRPr lang="en-US" sz="4000" dirty="0"/>
          </a:p>
        </p:txBody>
      </p:sp>
      <p:sp>
        <p:nvSpPr>
          <p:cNvPr id="3" name="Right Arrow 2"/>
          <p:cNvSpPr/>
          <p:nvPr/>
        </p:nvSpPr>
        <p:spPr>
          <a:xfrm>
            <a:off x="3048000" y="1295400"/>
            <a:ext cx="2438400" cy="4572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5638800" y="1143000"/>
            <a:ext cx="228960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/>
              <a:t>Relevance</a:t>
            </a:r>
            <a:endParaRPr lang="en-US" sz="4000" dirty="0"/>
          </a:p>
        </p:txBody>
      </p:sp>
      <p:sp>
        <p:nvSpPr>
          <p:cNvPr id="5" name="TextBox 4"/>
          <p:cNvSpPr txBox="1"/>
          <p:nvPr/>
        </p:nvSpPr>
        <p:spPr>
          <a:xfrm>
            <a:off x="228600" y="2057400"/>
            <a:ext cx="351795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/>
              <a:t>Christian School</a:t>
            </a:r>
            <a:endParaRPr lang="en-US" sz="4000" dirty="0"/>
          </a:p>
        </p:txBody>
      </p:sp>
      <p:sp>
        <p:nvSpPr>
          <p:cNvPr id="6" name="Right Arrow 5"/>
          <p:cNvSpPr/>
          <p:nvPr/>
        </p:nvSpPr>
        <p:spPr>
          <a:xfrm>
            <a:off x="3733800" y="2209800"/>
            <a:ext cx="1752600" cy="4572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5715000" y="2057400"/>
            <a:ext cx="261001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/>
              <a:t>Community</a:t>
            </a:r>
            <a:endParaRPr lang="en-US" sz="4000" dirty="0"/>
          </a:p>
        </p:txBody>
      </p:sp>
      <p:sp>
        <p:nvSpPr>
          <p:cNvPr id="8" name="TextBox 7"/>
          <p:cNvSpPr txBox="1"/>
          <p:nvPr/>
        </p:nvSpPr>
        <p:spPr>
          <a:xfrm>
            <a:off x="1447800" y="2895600"/>
            <a:ext cx="147226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/>
              <a:t>Ethnic</a:t>
            </a:r>
            <a:endParaRPr lang="en-US" sz="4000" dirty="0"/>
          </a:p>
        </p:txBody>
      </p:sp>
      <p:sp>
        <p:nvSpPr>
          <p:cNvPr id="9" name="Right Arrow 8"/>
          <p:cNvSpPr/>
          <p:nvPr/>
        </p:nvSpPr>
        <p:spPr>
          <a:xfrm>
            <a:off x="3124200" y="2971800"/>
            <a:ext cx="2438400" cy="4572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5791200" y="2895600"/>
            <a:ext cx="275152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/>
              <a:t>Multi-ethnic</a:t>
            </a:r>
            <a:endParaRPr lang="en-US" sz="4000" dirty="0"/>
          </a:p>
        </p:txBody>
      </p:sp>
      <p:sp>
        <p:nvSpPr>
          <p:cNvPr id="11" name="TextBox 10"/>
          <p:cNvSpPr txBox="1"/>
          <p:nvPr/>
        </p:nvSpPr>
        <p:spPr>
          <a:xfrm>
            <a:off x="685800" y="3886200"/>
            <a:ext cx="223971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/>
              <a:t>Old music</a:t>
            </a:r>
            <a:endParaRPr lang="en-US" sz="4000" dirty="0"/>
          </a:p>
        </p:txBody>
      </p:sp>
      <p:sp>
        <p:nvSpPr>
          <p:cNvPr id="13" name="Right Arrow 12"/>
          <p:cNvSpPr/>
          <p:nvPr/>
        </p:nvSpPr>
        <p:spPr>
          <a:xfrm>
            <a:off x="3048000" y="4038600"/>
            <a:ext cx="2514600" cy="4572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5638800" y="3886200"/>
            <a:ext cx="319446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/>
              <a:t>Contemporary</a:t>
            </a:r>
            <a:endParaRPr lang="en-US" sz="4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85863" y="80963"/>
            <a:ext cx="6772275" cy="6696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Right Arrow 2"/>
          <p:cNvSpPr/>
          <p:nvPr/>
        </p:nvSpPr>
        <p:spPr>
          <a:xfrm>
            <a:off x="457200" y="381000"/>
            <a:ext cx="3276600" cy="533400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ight Arrow 3"/>
          <p:cNvSpPr/>
          <p:nvPr/>
        </p:nvSpPr>
        <p:spPr>
          <a:xfrm>
            <a:off x="152400" y="2667000"/>
            <a:ext cx="1485900" cy="533400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ight Arrow 4"/>
          <p:cNvSpPr/>
          <p:nvPr/>
        </p:nvSpPr>
        <p:spPr>
          <a:xfrm>
            <a:off x="228600" y="1600200"/>
            <a:ext cx="1485900" cy="533400"/>
          </a:xfrm>
          <a:prstGeom prst="rightArrow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5800" y="914400"/>
            <a:ext cx="3877985" cy="440120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Focus Areas </a:t>
            </a:r>
          </a:p>
          <a:p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Worship </a:t>
            </a:r>
          </a:p>
          <a:p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Children’s 	</a:t>
            </a:r>
          </a:p>
          <a:p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Youth </a:t>
            </a:r>
          </a:p>
          <a:p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Outreach </a:t>
            </a:r>
          </a:p>
          <a:p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Preaching </a:t>
            </a:r>
          </a:p>
          <a:p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????</a:t>
            </a:r>
            <a:endParaRPr lang="en-US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5519</TotalTime>
  <Words>159</Words>
  <Application>Microsoft Office PowerPoint</Application>
  <PresentationFormat>On-screen Show (4:3)</PresentationFormat>
  <Paragraphs>110</Paragraphs>
  <Slides>25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6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  <vt:lpstr>Slide 25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Authorized</dc:creator>
  <cp:lastModifiedBy>Authorized</cp:lastModifiedBy>
  <cp:revision>5</cp:revision>
  <dcterms:created xsi:type="dcterms:W3CDTF">2018-05-09T15:29:12Z</dcterms:created>
  <dcterms:modified xsi:type="dcterms:W3CDTF">2018-06-05T14:13:30Z</dcterms:modified>
</cp:coreProperties>
</file>