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2"/>
  </p:sldMasterIdLst>
  <p:notesMasterIdLst>
    <p:notesMasterId r:id="rId21"/>
  </p:notesMasterIdLst>
  <p:handoutMasterIdLst>
    <p:handoutMasterId r:id="rId22"/>
  </p:handoutMasterIdLst>
  <p:sldIdLst>
    <p:sldId id="735" r:id="rId3"/>
    <p:sldId id="736" r:id="rId4"/>
    <p:sldId id="737" r:id="rId5"/>
    <p:sldId id="738" r:id="rId6"/>
    <p:sldId id="739" r:id="rId7"/>
    <p:sldId id="740" r:id="rId8"/>
    <p:sldId id="741" r:id="rId9"/>
    <p:sldId id="742" r:id="rId10"/>
    <p:sldId id="743" r:id="rId11"/>
    <p:sldId id="744" r:id="rId12"/>
    <p:sldId id="745" r:id="rId13"/>
    <p:sldId id="746" r:id="rId14"/>
    <p:sldId id="747" r:id="rId15"/>
    <p:sldId id="748" r:id="rId16"/>
    <p:sldId id="749" r:id="rId17"/>
    <p:sldId id="750" r:id="rId18"/>
    <p:sldId id="751" r:id="rId19"/>
    <p:sldId id="75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1219" autoAdjust="0"/>
  </p:normalViewPr>
  <p:slideViewPr>
    <p:cSldViewPr snapToGrid="0" showGuides="1">
      <p:cViewPr>
        <p:scale>
          <a:sx n="60" d="100"/>
          <a:sy n="60" d="100"/>
        </p:scale>
        <p:origin x="-1062" y="-2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586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99BDA-BD19-4064-BF2C-14D89FF3C190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28E8E-C91D-44A0-93D6-1E4294D2C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1808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DF147-A9B1-468D-860B-052CCDB90DB6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8310F-3F7A-4A9C-892D-242CD6C3803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6054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3B0C-DDAB-42F4-8C24-B1FE6CABC65D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45932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C6A-E15D-42F1-AAF6-839123805FB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01699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44DB9-A473-442C-B086-D1F93506A4BE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566978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99991-E95B-472C-BB57-B5B9032A924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7266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7AFD-ABC7-4364-90EF-95B15C8A323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4589463"/>
            <a:ext cx="1012825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709738"/>
            <a:ext cx="1012825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416071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AE068-E05A-439C-97F8-45AC8119FCD5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111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4296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825" y="365125"/>
            <a:ext cx="10134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27899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03B3-DEE5-43F8-925B-912AA65DCD81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9832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9832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4454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4454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454" y="274638"/>
            <a:ext cx="1012299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790350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0C9F-8B7D-49D2-9820-A92EA66BAD4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307343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059C-4DF7-43AB-9953-A9E9C32BDFA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0387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3EC7-B7A8-467B-A043-A6BA6621D45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1619" y="987425"/>
            <a:ext cx="59436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913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13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141104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56EBB-3674-4C80-A7FF-3B979F5315DA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96249" y="987425"/>
            <a:ext cx="59436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2767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2767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260131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1">
          <a:blip r:embed="rId1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248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79F0484A-F300-4B64-A3A1-4509DE43DA60}" type="datetime1">
              <a:rPr lang="en-US" smtClean="0"/>
              <a:pPr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7644" y="6356350"/>
            <a:ext cx="5926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85938" y="6356350"/>
            <a:ext cx="767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825625"/>
            <a:ext cx="10134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31899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b="0" kern="1200" cap="none" spc="0">
          <a:ln w="0">
            <a:solidFill>
              <a:schemeClr val="accent1">
                <a:lumMod val="75000"/>
              </a:schemeClr>
            </a:solidFill>
          </a:ln>
          <a:solidFill>
            <a:schemeClr val="accent6"/>
          </a:solidFill>
          <a:effectLst>
            <a:outerShdw blurRad="38100" dist="25400" dir="5400000" algn="ctr" rotWithShape="0">
              <a:srgbClr val="6E747A">
                <a:alpha val="43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4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0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0" orient="horz" pos="2160" userDrawn="1">
          <p15:clr>
            <a:srgbClr val="F26B43"/>
          </p15:clr>
        </p15:guide>
        <p15:guide id="1" pos="768" userDrawn="1">
          <p15:clr>
            <a:srgbClr val="F26B43"/>
          </p15:clr>
        </p15:guide>
        <p15:guide id="2" pos="7152" userDrawn="1">
          <p15:clr>
            <a:srgbClr val="F26B43"/>
          </p15:clr>
        </p15:guide>
        <p15:guide id="3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rct=j&amp;q=&amp;esrc=s&amp;source=images&amp;cd=&amp;cad=rja&amp;uact=8&amp;ved=0ahUKEwiHkZDNganZAhUKzIMKHS-cB3sQjRwIBw&amp;url=https://elpaisdesiemprejugar.com/el-mandon/&amp;psig=AOvVaw2ltPqDOFpXlVgv6KpfFX4V&amp;ust=1518821370925431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google.com/url?sa=i&amp;rct=j&amp;q=&amp;esrc=s&amp;source=images&amp;cd=&amp;cad=rja&amp;uact=8&amp;ved=2ahUKEwi02uSB5aDZAhVKw4MKHUf4D2kQjRx6BAgAEAY&amp;url=https://www.pinterest.com/claudiaribeirao/old-trains/&amp;psig=AOvVaw2uDEXoV8sfSeyvahkaXVQv&amp;ust=1518539007476800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77427"/>
            <a:ext cx="12192000" cy="3791857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30000" b="1" dirty="0" smtClean="0">
                <a:solidFill>
                  <a:schemeClr val="accent4">
                    <a:lumMod val="75000"/>
                  </a:schemeClr>
                </a:solidFill>
                <a:latin typeface="Wide Latin" pitchFamily="18" charset="0"/>
              </a:rPr>
              <a:t>26</a:t>
            </a:r>
            <a:endParaRPr lang="en-US" sz="30000" b="1" dirty="0">
              <a:solidFill>
                <a:schemeClr val="accent4">
                  <a:lumMod val="75000"/>
                </a:schemeClr>
              </a:solidFill>
              <a:latin typeface="Wide Latin" pitchFamily="18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961697" y="2453192"/>
            <a:ext cx="107047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¿Sin supervisión?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087821" y="876640"/>
            <a:ext cx="1070478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¿Cómo superviso?</a:t>
            </a:r>
          </a:p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¿Cómo aprendo </a:t>
            </a:r>
          </a:p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a supervisar?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072055" y="1475730"/>
            <a:ext cx="1070478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Mandón/Mandona</a:t>
            </a:r>
          </a:p>
          <a:p>
            <a:pPr algn="ctr"/>
            <a:r>
              <a:rPr lang="es-MX" sz="6600" b="1" i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Que tiene tendencia</a:t>
            </a:r>
          </a:p>
          <a:p>
            <a:pPr algn="ctr"/>
            <a:r>
              <a:rPr lang="es-MX" sz="6600" b="1" i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exagerada de mandar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961697" y="734750"/>
            <a:ext cx="1070478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Supervisar </a:t>
            </a:r>
          </a:p>
          <a:p>
            <a:pPr algn="ctr">
              <a:buFont typeface="Wingdings" pitchFamily="2" charset="2"/>
              <a:buChar char="ü"/>
            </a:pPr>
            <a:r>
              <a:rPr lang="es-MX" sz="9600" b="1" i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Sin exagerar</a:t>
            </a:r>
          </a:p>
          <a:p>
            <a:pPr algn="ctr">
              <a:buFont typeface="Wingdings" pitchFamily="2" charset="2"/>
              <a:buChar char="ü"/>
            </a:pPr>
            <a:r>
              <a:rPr lang="es-MX" sz="9600" b="1" i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Sin descuidar</a:t>
            </a:r>
            <a:endParaRPr lang="es-MX" sz="6600" b="1" i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135118" y="1743743"/>
            <a:ext cx="1070478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i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Arte y Ciencia de Supervisar</a:t>
            </a:r>
            <a:endParaRPr lang="es-MX" sz="6600" b="1" i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229711" y="1002764"/>
            <a:ext cx="1070478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i="1" u="sng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Experiencia y Conocimiento</a:t>
            </a:r>
          </a:p>
          <a:p>
            <a:pPr algn="ctr"/>
            <a:r>
              <a:rPr lang="es-MX" sz="9600" b="1" i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Expertos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229711" y="1002764"/>
            <a:ext cx="1070478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i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Supervisor</a:t>
            </a:r>
          </a:p>
          <a:p>
            <a:pPr algn="ctr"/>
            <a:r>
              <a:rPr lang="es-MX" sz="9600" b="1" i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HUMILDAD</a:t>
            </a:r>
          </a:p>
          <a:p>
            <a:pPr algn="ctr"/>
            <a:r>
              <a:rPr lang="es-MX" sz="9600" b="1" i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Supervisados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pic>
        <p:nvPicPr>
          <p:cNvPr id="658434" name="Picture 2" descr="Resultado de imagen para mandón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84634" y="1006375"/>
            <a:ext cx="5997888" cy="487416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4455" y="630637"/>
            <a:ext cx="8435866" cy="3957130"/>
          </a:xfrm>
          <a:solidFill>
            <a:schemeClr val="bg2">
              <a:lumMod val="25000"/>
            </a:schemeClr>
          </a:solidFill>
          <a:ln>
            <a:noFill/>
          </a:ln>
        </p:spPr>
        <p:txBody>
          <a:bodyPr anchor="t">
            <a:noAutofit/>
          </a:bodyPr>
          <a:lstStyle/>
          <a:p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>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8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Tarea</a:t>
            </a:r>
            <a:r>
              <a:rPr lang="en-US" sz="48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  No. 26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endParaRPr lang="en-US" sz="4000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475217" y="2517236"/>
            <a:ext cx="7409819" cy="1126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marL="514350" lvl="0" indent="-514350">
              <a:spcBef>
                <a:spcPct val="0"/>
              </a:spcBef>
            </a:pPr>
            <a:r>
              <a:rPr lang="es-MX" sz="32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1. Describir 10 aspectos en los que un supervisor podría parecerse a un profeta. </a:t>
            </a:r>
          </a:p>
          <a:p>
            <a:pPr lvl="0">
              <a:spcBef>
                <a:spcPct val="0"/>
              </a:spcBef>
            </a:pPr>
            <a:endParaRPr lang="es-MX" sz="40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>U. 9 Dirección I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b="1" dirty="0" smtClean="0">
                <a:solidFill>
                  <a:schemeClr val="bg1"/>
                </a:solidFill>
                <a:effectLst/>
              </a:rPr>
              <a:t>L. 2 Supervisión</a:t>
            </a: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024759" y="1097359"/>
            <a:ext cx="1070478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Ministerio</a:t>
            </a:r>
          </a:p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¿Cuánto trabajo es?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024759" y="1097359"/>
            <a:ext cx="1070478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Servir</a:t>
            </a:r>
          </a:p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¿Cuánto esfuerzo requiere?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213945" y="939704"/>
            <a:ext cx="1070478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El suficiente.</a:t>
            </a:r>
          </a:p>
          <a:p>
            <a:pPr algn="ctr"/>
            <a:endParaRPr lang="es-MX" sz="9600" b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Necesidades…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103586" y="687454"/>
            <a:ext cx="1070478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Creciendo</a:t>
            </a:r>
          </a:p>
          <a:p>
            <a:pPr algn="ctr"/>
            <a:endParaRPr lang="es-MX" sz="9600" b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MX" sz="60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Necesita Supervisión…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cxnSp>
        <p:nvCxnSpPr>
          <p:cNvPr id="6" name="5 Conector recto"/>
          <p:cNvCxnSpPr/>
          <p:nvPr/>
        </p:nvCxnSpPr>
        <p:spPr>
          <a:xfrm>
            <a:off x="1769790" y="28758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1674540" y="596148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-295670" y="4071069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897932" y="6088559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1746548" y="4824248"/>
            <a:ext cx="1217369" cy="1103328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1583482" y="568831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pic>
        <p:nvPicPr>
          <p:cNvPr id="1026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3825" y="482269"/>
            <a:ext cx="6802328" cy="510488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914400" y="1822572"/>
            <a:ext cx="107047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Supervisión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pic>
        <p:nvPicPr>
          <p:cNvPr id="620546" name="Picture 2" descr="Resultado de imagen para cooking proces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6621" y="0"/>
            <a:ext cx="6653047" cy="6987218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2317531" y="0"/>
            <a:ext cx="7866993" cy="1119352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6 Rectángulo"/>
          <p:cNvSpPr/>
          <p:nvPr/>
        </p:nvSpPr>
        <p:spPr>
          <a:xfrm>
            <a:off x="2280746" y="6038192"/>
            <a:ext cx="7866993" cy="1119352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rligig design templat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a:style>
    </a:lnDef>
    <a:txDef>
      <a:spPr>
        <a:noFill/>
        <a:ln>
          <a:solidFill>
            <a:schemeClr val="accent4">
              <a:lumMod val="50000"/>
            </a:schemeClr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Whirligig design template" id="{C20C433A-93F8-478B-AC4D-DD4E52A28B92}" vid="{C901235C-D99E-4DA4-B3B6-5E8DC515C8A8}"/>
    </a:ext>
  </a:extLst>
</a:theme>
</file>

<file path=ppt/theme/theme2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F9C49E1-11F2-4EB9-9390-F2D155C1AA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Whirligig design slides</Template>
  <TotalTime>0</TotalTime>
  <Words>341</Words>
  <Application>Microsoft Office PowerPoint</Application>
  <PresentationFormat>Personalizado</PresentationFormat>
  <Paragraphs>101</Paragraphs>
  <Slides>18</Slides>
  <Notes>16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Whirligig design template</vt:lpstr>
      <vt:lpstr>26</vt:lpstr>
      <vt:lpstr>U. 9 Dirección I L. 2 Supervisión</vt:lpstr>
      <vt:lpstr>Diapositiva 3</vt:lpstr>
      <vt:lpstr>Diapositiva 4</vt:lpstr>
      <vt:lpstr>Diapositiva 5</vt:lpstr>
      <vt:lpstr>Diapositiva 6</vt:lpstr>
      <vt:lpstr>  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   Tarea  No. 26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2017-09-28T15:38:10Z</dcterms:created>
  <dcterms:modified xsi:type="dcterms:W3CDTF">2018-02-20T20:46:43Z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TC034606169991</vt:lpwstr>
  </property>
</Properties>
</file>