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9" r:id="rId2"/>
    <p:sldId id="257" r:id="rId3"/>
    <p:sldId id="256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0" r:id="rId20"/>
    <p:sldId id="289" r:id="rId21"/>
    <p:sldId id="274" r:id="rId22"/>
    <p:sldId id="276" r:id="rId23"/>
    <p:sldId id="275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360D7-8CCC-42E2-9FEE-0A8D2E9D8160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62F08-8393-45C8-B6B6-F938DE5A9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585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30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9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5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32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98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8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11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20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12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6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07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59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FDDA7-FBE6-4874-89DD-79FA47C271CF}" type="datetimeFigureOut">
              <a:rPr lang="ru-RU" smtClean="0"/>
              <a:t>19.06.2020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85000" lnSpcReduction="1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Рене Декарт представил следующий аргумент: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 сомневаюсь, следовательно, я думаю. Я думаю, следовательно, я существую.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/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099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32500" lnSpcReduction="20000"/>
          </a:bodyPr>
          <a:lstStyle/>
          <a:p>
            <a:pPr lvl="0" algn="l"/>
            <a:r>
              <a:rPr lang="ru-RU" sz="7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сознания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Разум и сознание отличаются от неодушевленных предметов. Другими словами, в моем теле есть что-то еще кроме углерода и других элементов, чем в неодушевленном предмете. Это и есть то, что мы называем “разумом” или “сознанием”. Следовательно, разум существует во вселенной, но неодушевленная материя вселенная сама не имеет разума. Откуда он появился</a:t>
            </a:r>
            <a:r>
              <a:rPr lang="en-US" sz="5500" dirty="0">
                <a:solidFill>
                  <a:schemeClr val="tx1"/>
                </a:solidFill>
              </a:rPr>
              <a:t>?</a:t>
            </a:r>
            <a:r>
              <a:rPr lang="ru-RU" sz="5500" dirty="0">
                <a:solidFill>
                  <a:schemeClr val="tx1"/>
                </a:solidFill>
              </a:rPr>
              <a:t>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Мы можем воспринимать вселенную разумно.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Способность мыслить разумно либо получена от другого разума, либо от случая. 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en-US" sz="55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277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32500" lnSpcReduction="20000"/>
          </a:bodyPr>
          <a:lstStyle/>
          <a:p>
            <a:pPr lvl="0" algn="l"/>
            <a:r>
              <a:rPr lang="ru-RU" sz="7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сознания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Разум и сознание отличаются от неодушевленных предметов. Другими словами, в моем теле есть что-то еще кроме углерода и других элементов, чем в неодушевленном предмете. Это и есть то, что мы называем “разумом” или “сознанием”. Следовательно, разум существует во вселенной, но неодушевленная материя вселенная сама не имеет разума. Откуда он появился</a:t>
            </a:r>
            <a:r>
              <a:rPr lang="en-US" sz="5500" dirty="0">
                <a:solidFill>
                  <a:schemeClr val="tx1"/>
                </a:solidFill>
              </a:rPr>
              <a:t>?</a:t>
            </a:r>
            <a:r>
              <a:rPr lang="ru-RU" sz="5500" dirty="0">
                <a:solidFill>
                  <a:schemeClr val="tx1"/>
                </a:solidFill>
              </a:rPr>
              <a:t>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Мы можем воспринимать вселенную разумно.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Способность мыслить разумно либо получена от другого разума, либо от случая. 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en-US" sz="55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 smtClean="0">
                <a:solidFill>
                  <a:schemeClr val="tx1"/>
                </a:solidFill>
              </a:rPr>
              <a:t>Так </a:t>
            </a:r>
            <a:r>
              <a:rPr lang="ru-RU" sz="5500" dirty="0">
                <a:solidFill>
                  <a:schemeClr val="tx1"/>
                </a:solidFill>
              </a:rPr>
              <a:t>как случай — это всего лишь математическая вероятность, то способность мыслить разумно получена от другого разума, от Бога. 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4645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76872"/>
            <a:ext cx="8775849" cy="3744416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желания человека поклоняться Богу 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Каждый человек имеет внутреннее стремление к Богу (Паскаль: “пустота в форме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endParaRPr lang="en-US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8759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76872"/>
            <a:ext cx="8775849" cy="3744416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желания человека поклоняться Богу 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Каждый человек имеет внутреннее стремление к Богу (Паскаль: “пустота в форме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Все желание, которые мы имеем, соотносятся с чем-то, что может их удовлетворить (голод – еда, жажда – вода, и т.д.)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1" algn="l"/>
            <a:endParaRPr lang="en-US" sz="5400" dirty="0" smtClean="0">
              <a:solidFill>
                <a:schemeClr val="tx1"/>
              </a:solidFill>
            </a:endParaRPr>
          </a:p>
          <a:p>
            <a:pPr lvl="1" algn="l"/>
            <a:endParaRPr lang="en-US" sz="5400" dirty="0">
              <a:solidFill>
                <a:schemeClr val="tx1"/>
              </a:solidFill>
            </a:endParaRPr>
          </a:p>
          <a:p>
            <a:pPr lvl="1" algn="l"/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9994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76872"/>
            <a:ext cx="8775849" cy="3744416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желания человека поклоняться Богу 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Каждый человек имеет внутреннее стремление к Богу (Паскаль: “пустота в форме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Все желание, которые мы имеем, соотносятся с чем-то, что может их удовлетворить (голод – еда, жажда – вода, и т.д.)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 то же время, у нас есть желание, которое на земле ничто не может удовлетворить. </a:t>
            </a:r>
            <a:br>
              <a:rPr lang="ru-RU" sz="1800" dirty="0">
                <a:solidFill>
                  <a:schemeClr val="tx1"/>
                </a:solidFill>
              </a:rPr>
            </a:br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7166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76872"/>
            <a:ext cx="8775849" cy="3744416"/>
          </a:xfrm>
        </p:spPr>
        <p:txBody>
          <a:bodyPr>
            <a:noAutofit/>
          </a:bodyPr>
          <a:lstStyle/>
          <a:p>
            <a:pPr lvl="0" algn="l"/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желания человека поклоняться Богу 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Каждый человек имеет внутреннее стремление к Богу (Паскаль: “пустота в форме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Все желание, которые мы имеем, соотносятся с чем-то, что может их удовлетворить (голод – еда, жажда – вода, и т.д.)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 то же время, у нас есть желание, которое на земле ничто не может удовлетворить.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Следовательно, должно быть что-то вне нас самих, что могло бы удовлетворить это желание.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736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желания человека поклоняться Богу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Каждый человек имеет внутреннее стремление к Богу (Паскаль: “пустота в форме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Все желание, которые мы имеем, соотносятся с чем-то, что может их удовлетворить (голод – еда, жажда – вода, и т.д.)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В то же время, у нас есть желание, которое на земле ничто не может удовлетворить.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Следовательно, должно быть что-то вне нас самих, что могло бы удовлетворить это желание.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Это </a:t>
            </a:r>
            <a:r>
              <a:rPr lang="ru-RU" sz="1800" dirty="0">
                <a:solidFill>
                  <a:schemeClr val="tx1"/>
                </a:solidFill>
              </a:rPr>
              <a:t>что-то есть Бог.</a:t>
            </a:r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638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4320480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нравственности (антропологический)</a:t>
            </a: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>
                <a:solidFill>
                  <a:schemeClr val="tx1"/>
                </a:solidFill>
              </a:rPr>
              <a:t/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Это аргумент из всемирной нравственности.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ru-RU" sz="2400" dirty="0">
                <a:solidFill>
                  <a:schemeClr val="tx1"/>
                </a:solidFill>
              </a:rPr>
              <a:t>Лучшим объяснением чувства нравственного поведения и наличия совести у людей всего мира является существование высшего Нравственного Существа, вложившего чувство нравственности в нас.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5400" dirty="0">
                <a:solidFill>
                  <a:schemeClr val="tx1"/>
                </a:solidFill>
              </a:rPr>
              <a:t/>
            </a:r>
            <a:br>
              <a:rPr lang="ru-RU" sz="5400" dirty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/>
            </a:r>
            <a:br>
              <a:rPr lang="ru-RU" sz="2000" dirty="0" smtClean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2313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наипростейшего ответа. 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“самый простой ответ на сложную проблему зачастую есть самый лучший ответ”.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34211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наипростейшего ответа. 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“самый простой ответ на сложную проблему зачастую есть самый лучший ответ”.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Есть два варианта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ru-RU" sz="2000" dirty="0" smtClean="0">
                <a:solidFill>
                  <a:schemeClr val="tx1"/>
                </a:solidFill>
              </a:rPr>
              <a:t>Все </a:t>
            </a:r>
            <a:r>
              <a:rPr lang="ru-RU" sz="2000" dirty="0">
                <a:solidFill>
                  <a:schemeClr val="tx1"/>
                </a:solidFill>
              </a:rPr>
              <a:t>во вселенной существует вечно (абсурд, материя вечной быть не может)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ru-RU" sz="2000" dirty="0">
                <a:solidFill>
                  <a:schemeClr val="tx1"/>
                </a:solidFill>
              </a:rPr>
              <a:t>Все во вселенной произошло не из чего.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161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775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Рене Декарт представил следующий аргумент: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 сомневаюсь, следовательно, я думаю. Я думаю, следовательно, я существую.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Хотя я несовершенное существо (ограниченное, зависящее от обстоятельств), у меня есть знание о совершенном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563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наипростейшего ответа. </a:t>
            </a:r>
            <a:r>
              <a:rPr lang="ru-RU" sz="2000" dirty="0">
                <a:solidFill>
                  <a:schemeClr val="tx1"/>
                </a:solidFill>
              </a:rPr>
              <a:t/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“самый простой ответ на сложную проблему зачастую есть самый лучший ответ”.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Есть два варианта</a:t>
            </a:r>
            <a:r>
              <a:rPr lang="ru-RU" sz="2000" dirty="0" smtClean="0">
                <a:solidFill>
                  <a:schemeClr val="tx1"/>
                </a:solidFill>
              </a:rPr>
              <a:t>: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ru-RU" sz="2000" dirty="0" smtClean="0">
                <a:solidFill>
                  <a:schemeClr val="tx1"/>
                </a:solidFill>
              </a:rPr>
              <a:t>Все </a:t>
            </a:r>
            <a:r>
              <a:rPr lang="ru-RU" sz="2000" dirty="0">
                <a:solidFill>
                  <a:schemeClr val="tx1"/>
                </a:solidFill>
              </a:rPr>
              <a:t>во вселенной существует вечно (абсурд, материя вечной быть не может)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ru-RU" sz="2000" dirty="0">
                <a:solidFill>
                  <a:schemeClr val="tx1"/>
                </a:solidFill>
              </a:rPr>
              <a:t>Все во вселенной произошло не из чего. </a:t>
            </a:r>
            <a:endParaRPr lang="en-US" sz="2000" dirty="0" smtClean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894508"/>
            <a:ext cx="778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3.    </a:t>
            </a:r>
            <a:r>
              <a:rPr lang="ru-RU" sz="2000" dirty="0" smtClean="0"/>
              <a:t>Поэтому, наипростейший ответ есть тот, что что-то сотворило вселенную, и это “что-то” есть Бог.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8273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1" y="2204864"/>
            <a:ext cx="8620327" cy="4320480"/>
          </a:xfrm>
        </p:spPr>
        <p:txBody>
          <a:bodyPr>
            <a:noAutofit/>
          </a:bodyPr>
          <a:lstStyle/>
          <a:p>
            <a:pPr lvl="0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(онтологический)</a:t>
            </a: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Поскольку Бог характеризуется как Существо более великое, чем любое  другое, какое только можно представить, поэтому человек не мог сам по себе придумать и описать Бога более сложного, чем он сам. Также этот аргумент основывается на том факте, что все люди обладают интуитивной идеей о Боге. У идеи о Боге, несомненно, должна быть какая-то причина и этой причиной может быть только Сам Бог.</a:t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/>
            </a:r>
            <a:br>
              <a:rPr lang="ru-RU" sz="2200" dirty="0">
                <a:solidFill>
                  <a:schemeClr val="tx1"/>
                </a:solidFill>
              </a:rPr>
            </a:br>
            <a:r>
              <a:rPr lang="ru-RU" sz="2200" dirty="0">
                <a:solidFill>
                  <a:schemeClr val="tx1"/>
                </a:solidFill>
              </a:rPr>
              <a:t>Мы смертны. Как же тогда могла в Библии появиться идея о Духовной Личности неограниченной в совершенстве. Дать начало этой идее мог только Тот, кто обладает абсолютным совершенством</a:t>
            </a:r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894508"/>
            <a:ext cx="77864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278581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4208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6265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>
                <a:solidFill>
                  <a:schemeClr val="tx1"/>
                </a:solidFill>
              </a:rPr>
              <a:t/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09948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Эта идея не могла появиться от нас, потому что мы знаем себя как ограниченных и несовершенных, а никакое следствие не может быть более своей причины.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4555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Эта идея не могла появиться от нас, потому что мы знаем себя как ограниченных и несовершенных, а никакое следствие не может быть более своей причины.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Следовательно, появление этой идеи должно быть вызвана чем-то вне нас, что было бы не менее чем те качества, которые есть в идее о Боге.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0141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Эта идея не могла появиться от нас, потому что мы знаем себя как ограниченных и несовершенных, а никакое следствие не может быть более своей причины.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Следовательно, появление этой идеи должно быть вызвана чем-то вне нас, что было бы не менее чем те качества, которые есть в идее о Боге.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Но только сам Бог обладает такими качествами.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804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Эта идея не могла появиться от нас, потому что мы знаем себя как ограниченных и несовершенных, а никакое следствие не может быть более своей причины.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Следовательно, появление этой идеи должно быть вызвана чем-то вне нас, что было бы не менее чем те качества, которые есть в идее о Боге.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Но только сам Бог обладает такими качествами.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Поэтому только сам Бог может быть источником идем которую мы имеем о нем.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8691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ru-RU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из идеи о Боге (онтологический</a:t>
            </a:r>
            <a:r>
              <a:rPr lang="ru-RU" sz="2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У нас есть идеи о множестве различных вещей.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Эти идеи рождаются либо в нас самих, либо от вещей вне нас.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Одна из идей, которые мы имеем, это идея о Боге – бесконечной, совершенной личности.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Эта идея не могла появиться от нас, потому что мы знаем себя как ограниченных и несовершенных, а никакое следствие не может быть более своей причины.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Следовательно, появление этой идеи должно быть вызвана чем-то вне нас, что было бы не менее чем те качества, которые есть в идее о Боге. 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Но только сам Бог обладает такими качествами.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Поэтому только сам Бог может быть источником идем которую мы имеем о нем. 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ru-RU" sz="1800" dirty="0" smtClean="0">
                <a:solidFill>
                  <a:schemeClr val="tx1"/>
                </a:solidFill>
              </a:rPr>
              <a:t>Поэтому Бог существует.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endParaRPr lang="ru-RU" sz="20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395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Рене Декарт представил следующий аргумент: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Я сомневаюсь, следовательно, я думаю. Я думаю, следовательно, я существую.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Хотя я несовершенное существо (ограниченное, зависящее от обстоятельств), у меня есть знание о совершенном.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algn="l"/>
            <a:r>
              <a:rPr lang="en-US" b="1" dirty="0" smtClean="0">
                <a:solidFill>
                  <a:schemeClr val="tx1"/>
                </a:solidFill>
              </a:rPr>
              <a:t>       </a:t>
            </a:r>
            <a:r>
              <a:rPr lang="ru-RU" b="1" dirty="0" smtClean="0">
                <a:solidFill>
                  <a:schemeClr val="tx1"/>
                </a:solidFill>
              </a:rPr>
              <a:t>Заключение</a:t>
            </a:r>
            <a:r>
              <a:rPr lang="ru-RU" b="1" dirty="0">
                <a:solidFill>
                  <a:schemeClr val="tx1"/>
                </a:solidFill>
              </a:rPr>
              <a:t>: </a:t>
            </a:r>
            <a:r>
              <a:rPr lang="ru-RU" dirty="0">
                <a:solidFill>
                  <a:schemeClr val="tx1"/>
                </a:solidFill>
              </a:rPr>
              <a:t>Знание о совершенном не может возникнуть в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ru-RU" dirty="0" smtClean="0">
                <a:solidFill>
                  <a:schemeClr val="tx1"/>
                </a:solidFill>
              </a:rPr>
              <a:t>несовершенном </a:t>
            </a:r>
            <a:r>
              <a:rPr lang="ru-RU" dirty="0">
                <a:solidFill>
                  <a:schemeClr val="tx1"/>
                </a:solidFill>
              </a:rPr>
              <a:t>Разуме, поэтому должен существовать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ru-RU" dirty="0" smtClean="0">
                <a:solidFill>
                  <a:schemeClr val="tx1"/>
                </a:solidFill>
              </a:rPr>
              <a:t>Совершенный </a:t>
            </a:r>
            <a:r>
              <a:rPr lang="ru-RU" dirty="0">
                <a:solidFill>
                  <a:schemeClr val="tx1"/>
                </a:solidFill>
              </a:rPr>
              <a:t>Разум, источник этой идеи (должна быть </a:t>
            </a:r>
            <a:r>
              <a:rPr lang="en-US" dirty="0" smtClean="0">
                <a:solidFill>
                  <a:schemeClr val="tx1"/>
                </a:solidFill>
              </a:rPr>
              <a:t> 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</a:t>
            </a:r>
            <a:r>
              <a:rPr lang="ru-RU" dirty="0" smtClean="0">
                <a:solidFill>
                  <a:schemeClr val="tx1"/>
                </a:solidFill>
              </a:rPr>
              <a:t>независимая </a:t>
            </a:r>
            <a:r>
              <a:rPr lang="ru-RU" dirty="0">
                <a:solidFill>
                  <a:schemeClr val="tx1"/>
                </a:solidFill>
              </a:rPr>
              <a:t>причина моего существования).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22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Френсис Шеффер доказывает существование Бога, основываясь на доктрине о Троице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Атеисты возражают против необходимости того, чтобы Бог сотворил мир и все что в нем, так как если бы он не сделал этого, то Он был бы одинок, и творение восполнило бы эту нужду в общении. Он, следовательно, несовершенен, и неспособен творить.(таким образом, они утверждают вечное существование мира)</a:t>
            </a:r>
            <a:br>
              <a:rPr lang="ru-RU" sz="1600" dirty="0">
                <a:solidFill>
                  <a:schemeClr val="tx1"/>
                </a:solidFill>
              </a:rPr>
            </a:b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12001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Френсис Шеффер доказывает существование Бога, основываясь на доктрине о Троице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Атеисты возражают против необходимости того, чтобы Бог сотворил мир и все что в нем, так как если бы он не сделал этого, то Он был бы одинок, и творение восполнило бы эту нужду в общении. Он, следовательно, несовершенен, и неспособен творить.(таким образом, они утверждают вечное существование мира)</a:t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Но в Писании мы видим, что Бог является Триединством трех различных личностей: Отца, Сына и Святого Духа, которые существуют вечно в общении и взаимной любви.</a:t>
            </a:r>
            <a:br>
              <a:rPr lang="ru-RU" sz="1600" dirty="0">
                <a:solidFill>
                  <a:schemeClr val="tx1"/>
                </a:solidFill>
              </a:rPr>
            </a:br>
            <a:endParaRPr lang="en-US" sz="16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800" dirty="0"/>
              <a:t/>
            </a:r>
            <a:br>
              <a:rPr lang="ru-RU" sz="1800" dirty="0"/>
            </a:b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7443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Френсис Шеффер доказывает существование Бога, основываясь на доктрине о Троице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Атеисты возражают против необходимости того, чтобы Бог сотворил мир и все что в нем, так как если бы он не сделал этого, то Он был бы одинок, и творение восполнило бы эту нужду в общении. Он, следовательно, несовершенен, и неспособен творить.(таким образом, они утверждают вечное существование мира)</a:t>
            </a:r>
            <a:br>
              <a:rPr lang="ru-RU" sz="1600" dirty="0">
                <a:solidFill>
                  <a:schemeClr val="tx1"/>
                </a:solidFill>
              </a:rPr>
            </a:br>
            <a:endParaRPr lang="ru-RU" sz="16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>
                <a:solidFill>
                  <a:schemeClr val="tx1"/>
                </a:solidFill>
              </a:rPr>
              <a:t>Но в Писании мы видим, что Бог является Триединством трех различных личностей: Отца, Сына и Святого Духа, которые существуют вечно в общении и взаимной любви.</a:t>
            </a:r>
            <a:br>
              <a:rPr lang="ru-RU" sz="1600" dirty="0">
                <a:solidFill>
                  <a:schemeClr val="tx1"/>
                </a:solidFill>
              </a:rPr>
            </a:br>
            <a:endParaRPr lang="en-US" sz="16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600" dirty="0" smtClean="0">
                <a:solidFill>
                  <a:schemeClr val="tx1"/>
                </a:solidFill>
              </a:rPr>
              <a:t>Следовательно</a:t>
            </a:r>
            <a:r>
              <a:rPr lang="ru-RU" sz="1600" dirty="0">
                <a:solidFill>
                  <a:schemeClr val="tx1"/>
                </a:solidFill>
              </a:rPr>
              <a:t>, Бог не имел необходимость что-то творить (зависящий порядок) чтобы восполнить нужду в общении. Поэтому, Он творил свободно, и Он существует, как доказывает космологический аргумент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7068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Пари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Паскаля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Предположим, что ни один из этих аргументов не выглядит убедительно. Есть еще один вид аргументации. Он стал известен как пари Паскаля. Он не пытается доказать существование Бога. Он показывает разумность веры в Бога даже тогда когда есть недостаток доказательств. 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1" algn="l"/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4026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Пари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Паскаля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Предположим, что ни один из этих аргументов не выглядит убедительно. Есть еще один вид аргументации. Он стал известен как пари Паскаля. Он не пытается доказать существование Бога. Он показывает разумность веры в Бога даже тогда когда есть недостаток доказательств. 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Если нет достаточно оснований принять решение есть ли Бог или же Его нет, а результат от принятия решения очень важен, то мы тогда должны поставить на самые выгодные для нас условия. 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1" algn="l"/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8419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en-US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Пари </a:t>
            </a:r>
            <a: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Паскаля</a:t>
            </a:r>
            <a:r>
              <a:rPr lang="ru-RU" sz="1800" dirty="0">
                <a:solidFill>
                  <a:schemeClr val="tx1"/>
                </a:solidFill>
              </a:rPr>
              <a:t/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Предположим, что ни один из этих аргументов не выглядит убедительно. Есть еще один вид аргументации. Он стал известен как пари Паскаля. Он не пытается доказать существование Бога. Он показывает разумность веры в Бога даже тогда когда есть недостаток доказательств. 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Если нет достаточно оснований принять решение есть ли Бог или же Его нет, а результат от принятия решения очень важен, то мы тогда должны поставить на самые выгодные для нас условия.  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ru-RU" sz="1800" dirty="0">
                <a:solidFill>
                  <a:schemeClr val="tx1"/>
                </a:solidFill>
              </a:rPr>
              <a:t>Если вы поставите на Бога, и будете верить, вы ничего не потеряете, даже если окажется что Его и нет. Но если вы поставите против Бога, а окажется что Он есть, и вы ошиблись, вы потеряете все: Бога, вечность, вечные богатства. Представьте условия если вы ставите на Бога: "если вы выиграете, вы выиграете все; если вы проигрываете, вы не теряете ничего." </a:t>
            </a:r>
          </a:p>
          <a:p>
            <a:pPr lvl="1" algn="l"/>
            <a:r>
              <a:rPr lang="ru-RU" sz="4800" b="1" dirty="0" smtClean="0">
                <a:solidFill>
                  <a:schemeClr val="tx1"/>
                </a:solidFill>
              </a:rPr>
              <a:t/>
            </a:r>
            <a:br>
              <a:rPr lang="ru-RU" sz="4800" b="1" dirty="0" smtClean="0">
                <a:solidFill>
                  <a:schemeClr val="tx1"/>
                </a:solidFill>
              </a:rPr>
            </a:br>
            <a:endParaRPr lang="ru-RU" sz="4800" dirty="0" smtClean="0">
              <a:solidFill>
                <a:schemeClr val="tx1"/>
              </a:solidFill>
            </a:endParaRPr>
          </a:p>
          <a:p>
            <a:pPr lvl="1" algn="l"/>
            <a:r>
              <a:rPr lang="ru-RU" sz="1050" dirty="0"/>
              <a:t/>
            </a:r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178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смысла и порядка во вселенной (телеологический)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Каждая составляющая вселенной показывает невероятную степень организованности и порядка. Это видно как в устройстве вещей, так и в их взаимодействии друг с другом (например, органы вашего тела). 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3458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смысла и порядка во вселенной (телеологический)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Каждая составляющая вселенной показывает невероятную степень организованности и порядка. Это видно как в устройстве вещей, так и в их взаимодействии друг с другом (например, органы вашего тела).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Лишенные разума вещи стремятся к хаосу, но никак, ни к порядку.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 algn="l"/>
            <a:endParaRPr lang="en-US" dirty="0" smtClean="0"/>
          </a:p>
          <a:p>
            <a:pPr lvl="1" algn="l"/>
            <a:endParaRPr lang="en-US" dirty="0"/>
          </a:p>
          <a:p>
            <a:pPr lvl="1"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70244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смысла и порядка во вселенной (телеологический)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Каждая составляющая вселенной показывает невероятную степень организованности и порядка. Это видно как в устройстве вещей, так и в их взаимодействии друг с другом (например, органы вашего тела).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Лишенные разума вещи стремятся к хаосу, но никак, ни к порядку.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Следовательно, порядок — это действие внешнего разума.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lvl="1"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1843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70000" lnSpcReduction="20000"/>
          </a:bodyPr>
          <a:lstStyle/>
          <a:p>
            <a:pPr lvl="0" algn="l"/>
            <a:r>
              <a:rPr lang="ru-RU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смысла и порядка во вселенной (телеологический) </a:t>
            </a: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Каждая составляющая вселенной показывает невероятную степень организованности и порядка. Это видно как в устройстве вещей, так и в их взаимодействии друг с другом (например, органы вашего тела). 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Лишенные разума вещи стремятся к хаосу, но никак, ни к порядку.</a:t>
            </a:r>
            <a:br>
              <a:rPr lang="ru-RU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>
                <a:solidFill>
                  <a:schemeClr val="tx1"/>
                </a:solidFill>
              </a:rPr>
              <a:t>Следовательно, порядок — это действие внешнего разума.</a:t>
            </a:r>
            <a:br>
              <a:rPr lang="ru-RU" dirty="0">
                <a:solidFill>
                  <a:schemeClr val="tx1"/>
                </a:solidFill>
              </a:rPr>
            </a:br>
            <a:endParaRPr lang="en-US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dirty="0" smtClean="0">
                <a:solidFill>
                  <a:schemeClr val="tx1"/>
                </a:solidFill>
              </a:rPr>
              <a:t>Поэтому</a:t>
            </a:r>
            <a:r>
              <a:rPr lang="ru-RU" dirty="0">
                <a:solidFill>
                  <a:schemeClr val="tx1"/>
                </a:solidFill>
              </a:rPr>
              <a:t>, вселенная — это результат творения </a:t>
            </a:r>
            <a:r>
              <a:rPr lang="ru-RU" dirty="0" smtClean="0">
                <a:solidFill>
                  <a:schemeClr val="tx1"/>
                </a:solidFill>
              </a:rPr>
              <a:t>разумного 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ru-RU" dirty="0" smtClean="0">
                <a:solidFill>
                  <a:schemeClr val="tx1"/>
                </a:solidFill>
              </a:rPr>
              <a:t>Дизайнера.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82555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32500" lnSpcReduction="20000"/>
          </a:bodyPr>
          <a:lstStyle/>
          <a:p>
            <a:pPr lvl="0" algn="l"/>
            <a:r>
              <a:rPr lang="ru-RU" sz="7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сознания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Разум и сознание отличаются от неодушевленных предметов. Другими словами, в моем теле есть что-то еще кроме углерода и других элементов, чем в неодушевленном предмете. Это и есть то, что мы называем “разумом” или “сознанием”. Следовательно, разум существует во вселенной, но неодушевленная материя вселенная сама не имеет разума. Откуда он появился</a:t>
            </a:r>
            <a:r>
              <a:rPr lang="en-US" sz="5500" dirty="0">
                <a:solidFill>
                  <a:schemeClr val="tx1"/>
                </a:solidFill>
              </a:rPr>
              <a:t>?</a:t>
            </a:r>
            <a:r>
              <a:rPr lang="ru-RU" sz="5500" dirty="0">
                <a:solidFill>
                  <a:schemeClr val="tx1"/>
                </a:solidFill>
              </a:rPr>
              <a:t>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en-US" sz="55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5500" dirty="0" smtClean="0">
              <a:solidFill>
                <a:schemeClr val="tx1"/>
              </a:solidFill>
            </a:endParaRPr>
          </a:p>
          <a:p>
            <a:pPr lvl="1" algn="l"/>
            <a:endParaRPr lang="en-US" sz="5500" dirty="0">
              <a:solidFill>
                <a:schemeClr val="tx1"/>
              </a:solidFill>
            </a:endParaRPr>
          </a:p>
          <a:p>
            <a:pPr lvl="1" algn="l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844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Аргументы, демонстрирующие существование Бога.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496944" cy="4320480"/>
          </a:xfrm>
        </p:spPr>
        <p:txBody>
          <a:bodyPr>
            <a:normAutofit fontScale="32500" lnSpcReduction="20000"/>
          </a:bodyPr>
          <a:lstStyle/>
          <a:p>
            <a:pPr lvl="0" algn="l"/>
            <a:r>
              <a:rPr lang="ru-RU" sz="7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от сознания</a:t>
            </a:r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Разум и сознание отличаются от неодушевленных предметов. Другими словами, в моем теле есть что-то еще кроме углерода и других элементов, чем в неодушевленном предмете. Это и есть то, что мы называем “разумом” или “сознанием”. Следовательно, разум существует во вселенной, но неодушевленная материя вселенная сама не имеет разума. Откуда он появился</a:t>
            </a:r>
            <a:r>
              <a:rPr lang="en-US" sz="5500" dirty="0">
                <a:solidFill>
                  <a:schemeClr val="tx1"/>
                </a:solidFill>
              </a:rPr>
              <a:t>?</a:t>
            </a:r>
            <a:r>
              <a:rPr lang="ru-RU" sz="5500" dirty="0">
                <a:solidFill>
                  <a:schemeClr val="tx1"/>
                </a:solidFill>
              </a:rPr>
              <a:t>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ru-RU" sz="5500" dirty="0">
                <a:solidFill>
                  <a:schemeClr val="tx1"/>
                </a:solidFill>
              </a:rPr>
              <a:t>Мы можем воспринимать вселенную разумно. 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55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400" dirty="0" smtClean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en-US" sz="4400" dirty="0">
              <a:solidFill>
                <a:schemeClr val="tx1"/>
              </a:solidFill>
            </a:endParaRPr>
          </a:p>
          <a:p>
            <a:pPr lvl="1" algn="l"/>
            <a:r>
              <a:rPr lang="ru-RU" sz="4400" dirty="0">
                <a:solidFill>
                  <a:schemeClr val="tx1"/>
                </a:solidFill>
              </a:rPr>
              <a:t/>
            </a:r>
            <a:br>
              <a:rPr lang="ru-RU" sz="4400" dirty="0">
                <a:solidFill>
                  <a:schemeClr val="tx1"/>
                </a:solidFill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97769" y="2348880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16853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1131</Words>
  <Application>Microsoft Office PowerPoint</Application>
  <PresentationFormat>Экран (4:3)</PresentationFormat>
  <Paragraphs>283</Paragraphs>
  <Slides>35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Тема Office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  <vt:lpstr>Аргументы, демонстрирующие существование Бога.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Аргументы, демонстрирующие существование Бога.</dc:title>
  <dc:creator>Admin</dc:creator>
  <cp:lastModifiedBy>Admin</cp:lastModifiedBy>
  <cp:revision>6</cp:revision>
  <dcterms:created xsi:type="dcterms:W3CDTF">2020-06-19T07:33:11Z</dcterms:created>
  <dcterms:modified xsi:type="dcterms:W3CDTF">2020-06-19T09:06:02Z</dcterms:modified>
</cp:coreProperties>
</file>