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9" r:id="rId2"/>
    <p:sldId id="257" r:id="rId3"/>
    <p:sldId id="256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90" r:id="rId20"/>
    <p:sldId id="289" r:id="rId21"/>
    <p:sldId id="274" r:id="rId22"/>
    <p:sldId id="276" r:id="rId23"/>
    <p:sldId id="275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360D7-8CCC-42E2-9FEE-0A8D2E9D8160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62F08-8393-45C8-B6B6-F938DE5A9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585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62F08-8393-45C8-B6B6-F938DE5A9FA7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5306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62F08-8393-45C8-B6B6-F938DE5A9FA7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5306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62F08-8393-45C8-B6B6-F938DE5A9FA7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5306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62F08-8393-45C8-B6B6-F938DE5A9FA7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5306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62F08-8393-45C8-B6B6-F938DE5A9FA7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5306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62F08-8393-45C8-B6B6-F938DE5A9FA7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530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62F08-8393-45C8-B6B6-F938DE5A9FA7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530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62F08-8393-45C8-B6B6-F938DE5A9FA7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530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62F08-8393-45C8-B6B6-F938DE5A9FA7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530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62F08-8393-45C8-B6B6-F938DE5A9FA7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530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62F08-8393-45C8-B6B6-F938DE5A9FA7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5306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62F08-8393-45C8-B6B6-F938DE5A9FA7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5306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62F08-8393-45C8-B6B6-F938DE5A9FA7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5306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62F08-8393-45C8-B6B6-F938DE5A9FA7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530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DDA7-FBE6-4874-89DD-79FA47C271CF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6273-072E-4C89-AB83-43AD09CA4C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69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DDA7-FBE6-4874-89DD-79FA47C271CF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6273-072E-4C89-AB83-43AD09CA4C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755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DDA7-FBE6-4874-89DD-79FA47C271CF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6273-072E-4C89-AB83-43AD09CA4C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323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DDA7-FBE6-4874-89DD-79FA47C271CF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6273-072E-4C89-AB83-43AD09CA4C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984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DDA7-FBE6-4874-89DD-79FA47C271CF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6273-072E-4C89-AB83-43AD09CA4C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58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DDA7-FBE6-4874-89DD-79FA47C271CF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6273-072E-4C89-AB83-43AD09CA4C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114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DDA7-FBE6-4874-89DD-79FA47C271CF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6273-072E-4C89-AB83-43AD09CA4C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201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DDA7-FBE6-4874-89DD-79FA47C271CF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6273-072E-4C89-AB83-43AD09CA4C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125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DDA7-FBE6-4874-89DD-79FA47C271CF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6273-072E-4C89-AB83-43AD09CA4C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361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DDA7-FBE6-4874-89DD-79FA47C271CF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6273-072E-4C89-AB83-43AD09CA4C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072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DDA7-FBE6-4874-89DD-79FA47C271CF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6273-072E-4C89-AB83-43AD09CA4C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591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FDDA7-FBE6-4874-89DD-79FA47C271CF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6273-072E-4C89-AB83-43AD09CA4C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64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Аргументы, демонстрирующие существование Бога.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420888"/>
            <a:ext cx="8064896" cy="4320480"/>
          </a:xfrm>
        </p:spPr>
        <p:txBody>
          <a:bodyPr>
            <a:normAutofit fontScale="85000" lnSpcReduction="10000"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Рене Декарт представил следующий аргумент: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Я сомневаюсь, следовательно, я думаю. Я думаю, следовательно, я существую.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lvl="1" algn="l"/>
            <a:endParaRPr lang="en-US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lvl="1" algn="l"/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509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Аргументы, демонстрирующие существование Бога.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420888"/>
            <a:ext cx="8496944" cy="4320480"/>
          </a:xfrm>
        </p:spPr>
        <p:txBody>
          <a:bodyPr>
            <a:normAutofit fontScale="32500" lnSpcReduction="20000"/>
          </a:bodyPr>
          <a:lstStyle/>
          <a:p>
            <a:pPr lvl="0" algn="l"/>
            <a:r>
              <a:rPr lang="ru-RU" sz="7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 от сознания</a:t>
            </a:r>
            <a:r>
              <a:rPr lang="ru-RU" sz="4400" dirty="0">
                <a:solidFill>
                  <a:schemeClr val="tx1"/>
                </a:solidFill>
              </a:rPr>
              <a:t/>
            </a:r>
            <a:br>
              <a:rPr lang="ru-RU" sz="4400" dirty="0">
                <a:solidFill>
                  <a:schemeClr val="tx1"/>
                </a:solidFill>
              </a:rPr>
            </a:br>
            <a:endParaRPr lang="ru-RU" sz="55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5500" dirty="0">
                <a:solidFill>
                  <a:schemeClr val="tx1"/>
                </a:solidFill>
              </a:rPr>
              <a:t>Разум и сознание отличаются от неодушевленных предметов. Другими словами, в моем теле есть что-то еще кроме углерода и других элементов, чем в неодушевленном предмете. Это и есть то, что мы называем “разумом” или “сознанием”. Следовательно, разум существует во вселенной, но неодушевленная материя вселенная сама не имеет разума. Откуда он появился</a:t>
            </a:r>
            <a:r>
              <a:rPr lang="en-US" sz="5500" dirty="0">
                <a:solidFill>
                  <a:schemeClr val="tx1"/>
                </a:solidFill>
              </a:rPr>
              <a:t>?</a:t>
            </a:r>
            <a:r>
              <a:rPr lang="ru-RU" sz="5500" dirty="0">
                <a:solidFill>
                  <a:schemeClr val="tx1"/>
                </a:solidFill>
              </a:rPr>
              <a:t> </a:t>
            </a:r>
            <a:br>
              <a:rPr lang="ru-RU" sz="5500" dirty="0">
                <a:solidFill>
                  <a:schemeClr val="tx1"/>
                </a:solidFill>
              </a:rPr>
            </a:br>
            <a:endParaRPr lang="ru-RU" sz="55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5500" dirty="0">
                <a:solidFill>
                  <a:schemeClr val="tx1"/>
                </a:solidFill>
              </a:rPr>
              <a:t>Мы можем воспринимать вселенную разумно. </a:t>
            </a:r>
            <a:br>
              <a:rPr lang="ru-RU" sz="5500" dirty="0">
                <a:solidFill>
                  <a:schemeClr val="tx1"/>
                </a:solidFill>
              </a:rPr>
            </a:br>
            <a:endParaRPr lang="ru-RU" sz="55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5500" dirty="0">
                <a:solidFill>
                  <a:schemeClr val="tx1"/>
                </a:solidFill>
              </a:rPr>
              <a:t>Способность мыслить разумно либо получена от другого разума, либо от случая.  </a:t>
            </a:r>
            <a:br>
              <a:rPr lang="ru-RU" sz="5500" dirty="0">
                <a:solidFill>
                  <a:schemeClr val="tx1"/>
                </a:solidFill>
              </a:rPr>
            </a:br>
            <a:endParaRPr lang="en-US" sz="5500" dirty="0" smtClean="0">
              <a:solidFill>
                <a:schemeClr val="tx1"/>
              </a:solidFill>
            </a:endParaRPr>
          </a:p>
          <a:p>
            <a:pPr lvl="1" algn="l"/>
            <a:r>
              <a:rPr lang="ru-RU" sz="4400" dirty="0">
                <a:solidFill>
                  <a:schemeClr val="tx1"/>
                </a:solidFill>
              </a:rPr>
              <a:t/>
            </a:r>
            <a:br>
              <a:rPr lang="ru-RU" sz="4400" dirty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97769" y="2348880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277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Аргументы, демонстрирующие существование Бога.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420888"/>
            <a:ext cx="8496944" cy="4320480"/>
          </a:xfrm>
        </p:spPr>
        <p:txBody>
          <a:bodyPr>
            <a:normAutofit fontScale="32500" lnSpcReduction="20000"/>
          </a:bodyPr>
          <a:lstStyle/>
          <a:p>
            <a:pPr lvl="0" algn="l"/>
            <a:r>
              <a:rPr lang="ru-RU" sz="7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 от сознания</a:t>
            </a:r>
            <a:r>
              <a:rPr lang="ru-RU" sz="4400" dirty="0">
                <a:solidFill>
                  <a:schemeClr val="tx1"/>
                </a:solidFill>
              </a:rPr>
              <a:t/>
            </a:r>
            <a:br>
              <a:rPr lang="ru-RU" sz="4400" dirty="0">
                <a:solidFill>
                  <a:schemeClr val="tx1"/>
                </a:solidFill>
              </a:rPr>
            </a:br>
            <a:endParaRPr lang="ru-RU" sz="55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5500" dirty="0">
                <a:solidFill>
                  <a:schemeClr val="tx1"/>
                </a:solidFill>
              </a:rPr>
              <a:t>Разум и сознание отличаются от неодушевленных предметов. Другими словами, в моем теле есть что-то еще кроме углерода и других элементов, чем в неодушевленном предмете. Это и есть то, что мы называем “разумом” или “сознанием”. Следовательно, разум существует во вселенной, но неодушевленная материя вселенная сама не имеет разума. Откуда он появился</a:t>
            </a:r>
            <a:r>
              <a:rPr lang="en-US" sz="5500" dirty="0">
                <a:solidFill>
                  <a:schemeClr val="tx1"/>
                </a:solidFill>
              </a:rPr>
              <a:t>?</a:t>
            </a:r>
            <a:r>
              <a:rPr lang="ru-RU" sz="5500" dirty="0">
                <a:solidFill>
                  <a:schemeClr val="tx1"/>
                </a:solidFill>
              </a:rPr>
              <a:t> </a:t>
            </a:r>
            <a:br>
              <a:rPr lang="ru-RU" sz="5500" dirty="0">
                <a:solidFill>
                  <a:schemeClr val="tx1"/>
                </a:solidFill>
              </a:rPr>
            </a:br>
            <a:endParaRPr lang="ru-RU" sz="55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5500" dirty="0">
                <a:solidFill>
                  <a:schemeClr val="tx1"/>
                </a:solidFill>
              </a:rPr>
              <a:t>Мы можем воспринимать вселенную разумно. </a:t>
            </a:r>
            <a:br>
              <a:rPr lang="ru-RU" sz="5500" dirty="0">
                <a:solidFill>
                  <a:schemeClr val="tx1"/>
                </a:solidFill>
              </a:rPr>
            </a:br>
            <a:endParaRPr lang="ru-RU" sz="55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5500" dirty="0">
                <a:solidFill>
                  <a:schemeClr val="tx1"/>
                </a:solidFill>
              </a:rPr>
              <a:t>Способность мыслить разумно либо получена от другого разума, либо от случая.  </a:t>
            </a:r>
            <a:br>
              <a:rPr lang="ru-RU" sz="5500" dirty="0">
                <a:solidFill>
                  <a:schemeClr val="tx1"/>
                </a:solidFill>
              </a:rPr>
            </a:br>
            <a:endParaRPr lang="en-US" sz="5500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5500" dirty="0" smtClean="0">
                <a:solidFill>
                  <a:schemeClr val="tx1"/>
                </a:solidFill>
              </a:rPr>
              <a:t>Так </a:t>
            </a:r>
            <a:r>
              <a:rPr lang="ru-RU" sz="5500" dirty="0">
                <a:solidFill>
                  <a:schemeClr val="tx1"/>
                </a:solidFill>
              </a:rPr>
              <a:t>как случай — это всего лишь математическая вероятность, то способность мыслить разумно получена от другого разума, от Бога. </a:t>
            </a:r>
            <a:r>
              <a:rPr lang="ru-RU" sz="4400" dirty="0">
                <a:solidFill>
                  <a:schemeClr val="tx1"/>
                </a:solidFill>
              </a:rPr>
              <a:t/>
            </a:r>
            <a:br>
              <a:rPr lang="ru-RU" sz="4400" dirty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97769" y="2348880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464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Аргументы, демонстрирующие существование Бога.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6671" y="2276872"/>
            <a:ext cx="8775849" cy="3744416"/>
          </a:xfrm>
        </p:spPr>
        <p:txBody>
          <a:bodyPr>
            <a:noAutofit/>
          </a:bodyPr>
          <a:lstStyle/>
          <a:p>
            <a:pPr lvl="0" algn="l"/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 от желания человека поклоняться Богу </a:t>
            </a:r>
            <a:b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</a:rPr>
              <a:t>Каждый человек имеет внутреннее стремление к Богу (Паскаль: “пустота в форме Бога”)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endParaRPr lang="en-US" sz="2000" dirty="0" smtClean="0">
              <a:solidFill>
                <a:schemeClr val="tx1"/>
              </a:solidFill>
            </a:endParaRPr>
          </a:p>
          <a:p>
            <a:pPr lvl="1" algn="l"/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465" y="2204864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759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Аргументы, демонстрирующие существование Бога.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6671" y="2276872"/>
            <a:ext cx="8775849" cy="3744416"/>
          </a:xfrm>
        </p:spPr>
        <p:txBody>
          <a:bodyPr>
            <a:noAutofit/>
          </a:bodyPr>
          <a:lstStyle/>
          <a:p>
            <a:pPr lvl="0" algn="l"/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 от желания человека поклоняться Богу </a:t>
            </a:r>
            <a:b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</a:rPr>
              <a:t>Каждый человек имеет внутреннее стремление к Богу (Паскаль: “пустота в форме Бога”)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</a:rPr>
              <a:t>Все желание, которые мы имеем, соотносятся с чем-то, что может их удовлетворить (голод – еда, жажда – вода, и т.д.)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pPr lvl="1" algn="l"/>
            <a:endParaRPr lang="en-US" sz="5400" dirty="0" smtClean="0">
              <a:solidFill>
                <a:schemeClr val="tx1"/>
              </a:solidFill>
            </a:endParaRPr>
          </a:p>
          <a:p>
            <a:pPr lvl="1" algn="l"/>
            <a:endParaRPr lang="en-US" sz="5400" dirty="0">
              <a:solidFill>
                <a:schemeClr val="tx1"/>
              </a:solidFill>
            </a:endParaRPr>
          </a:p>
          <a:p>
            <a:pPr lvl="1" algn="l"/>
            <a:r>
              <a:rPr lang="ru-RU" sz="5400" dirty="0">
                <a:solidFill>
                  <a:schemeClr val="tx1"/>
                </a:solidFill>
              </a:rPr>
              <a:t/>
            </a:r>
            <a:br>
              <a:rPr lang="ru-RU" sz="5400" dirty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465" y="2204864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994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Аргументы, демонстрирующие существование Бога.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6671" y="2276872"/>
            <a:ext cx="8775849" cy="3744416"/>
          </a:xfrm>
        </p:spPr>
        <p:txBody>
          <a:bodyPr>
            <a:noAutofit/>
          </a:bodyPr>
          <a:lstStyle/>
          <a:p>
            <a:pPr lvl="0" algn="l"/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 от желания человека поклоняться Богу </a:t>
            </a:r>
            <a:b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</a:rPr>
              <a:t>Каждый человек имеет внутреннее стремление к Богу (Паскаль: “пустота в форме Бога”)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</a:rPr>
              <a:t>Все желание, которые мы имеем, соотносятся с чем-то, что может их удовлетворить (голод – еда, жажда – вода, и т.д.)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</a:rPr>
              <a:t>В то же время, у нас есть желание, которое на земле ничто не может удовлетворить. 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5400" dirty="0">
                <a:solidFill>
                  <a:schemeClr val="tx1"/>
                </a:solidFill>
              </a:rPr>
              <a:t/>
            </a:r>
            <a:br>
              <a:rPr lang="ru-RU" sz="5400" dirty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465" y="2204864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166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Аргументы, демонстрирующие существование Бога.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6671" y="2276872"/>
            <a:ext cx="8775849" cy="3744416"/>
          </a:xfrm>
        </p:spPr>
        <p:txBody>
          <a:bodyPr>
            <a:noAutofit/>
          </a:bodyPr>
          <a:lstStyle/>
          <a:p>
            <a:pPr lvl="0" algn="l"/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 от желания человека поклоняться Богу </a:t>
            </a:r>
            <a:b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</a:rPr>
              <a:t>Каждый человек имеет внутреннее стремление к Богу (Паскаль: “пустота в форме Бога”)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</a:rPr>
              <a:t>Все желание, которые мы имеем, соотносятся с чем-то, что может их удовлетворить (голод – еда, жажда – вода, и т.д.)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</a:rPr>
              <a:t>В то же время, у нас есть желание, которое на земле ничто не может удовлетворить. 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</a:rPr>
              <a:t>Следовательно, должно быть что-то вне нас самих, что могло бы удовлетворить это желание. </a:t>
            </a:r>
            <a:br>
              <a:rPr lang="ru-RU" sz="1800" dirty="0">
                <a:solidFill>
                  <a:schemeClr val="tx1"/>
                </a:solidFill>
              </a:rPr>
            </a:br>
            <a:endParaRPr lang="en-US" sz="1800" dirty="0" smtClean="0">
              <a:solidFill>
                <a:schemeClr val="tx1"/>
              </a:solidFill>
            </a:endParaRPr>
          </a:p>
          <a:p>
            <a:pPr lvl="1" algn="l"/>
            <a:r>
              <a:rPr lang="ru-RU" sz="5400" dirty="0">
                <a:solidFill>
                  <a:schemeClr val="tx1"/>
                </a:solidFill>
              </a:rPr>
              <a:t/>
            </a:r>
            <a:br>
              <a:rPr lang="ru-RU" sz="5400" dirty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465" y="2204864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736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Аргументы, демонстрирующие существование Бога.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6671" y="2204864"/>
            <a:ext cx="8775849" cy="3816424"/>
          </a:xfrm>
        </p:spPr>
        <p:txBody>
          <a:bodyPr>
            <a:noAutofit/>
          </a:bodyPr>
          <a:lstStyle/>
          <a:p>
            <a:pPr lvl="0" algn="l"/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 от желания человека поклоняться Богу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</a:rPr>
              <a:t>Каждый человек имеет внутреннее стремление к Богу (Паскаль: “пустота в форме Бога”)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</a:rPr>
              <a:t>Все желание, которые мы имеем, соотносятся с чем-то, что может их удовлетворить (голод – еда, жажда – вода, и т.д.)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</a:rPr>
              <a:t>В то же время, у нас есть желание, которое на земле ничто не может удовлетворить. 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</a:rPr>
              <a:t>Следовательно, должно быть что-то вне нас самих, что могло бы удовлетворить это желание. </a:t>
            </a:r>
            <a:br>
              <a:rPr lang="ru-RU" sz="1800" dirty="0">
                <a:solidFill>
                  <a:schemeClr val="tx1"/>
                </a:solidFill>
              </a:rPr>
            </a:br>
            <a:endParaRPr lang="en-US" sz="1800" dirty="0" smtClean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Это </a:t>
            </a:r>
            <a:r>
              <a:rPr lang="ru-RU" sz="1800" dirty="0">
                <a:solidFill>
                  <a:schemeClr val="tx1"/>
                </a:solidFill>
              </a:rPr>
              <a:t>что-то есть Бог.</a:t>
            </a:r>
            <a:r>
              <a:rPr lang="ru-RU" sz="5400" dirty="0">
                <a:solidFill>
                  <a:schemeClr val="tx1"/>
                </a:solidFill>
              </a:rPr>
              <a:t/>
            </a:r>
            <a:br>
              <a:rPr lang="ru-RU" sz="5400" dirty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465" y="2204864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638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Аргументы, демонстрирующие существование Бога.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6671" y="2204864"/>
            <a:ext cx="8775849" cy="4320480"/>
          </a:xfrm>
        </p:spPr>
        <p:txBody>
          <a:bodyPr>
            <a:noAutofit/>
          </a:bodyPr>
          <a:lstStyle/>
          <a:p>
            <a:pPr lvl="0" algn="l"/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 из нравственности (антропологический)</a:t>
            </a:r>
            <a:b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Это аргумент из всемирной нравственности.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Лучшим объяснением чувства нравственного поведения и наличия совести у людей всего мира является существование высшего Нравственного Существа, вложившего чувство нравственности в нас.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5400" dirty="0">
                <a:solidFill>
                  <a:schemeClr val="tx1"/>
                </a:solidFill>
              </a:rPr>
              <a:t/>
            </a:r>
            <a:br>
              <a:rPr lang="ru-RU" sz="5400" dirty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465" y="2204864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231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987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Аргументы, демонстрирующие существование Бога.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8496944" cy="4320480"/>
          </a:xfrm>
        </p:spPr>
        <p:txBody>
          <a:bodyPr>
            <a:noAutofit/>
          </a:bodyPr>
          <a:lstStyle/>
          <a:p>
            <a:pPr lvl="0" algn="l"/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 из наипростейшего ответа. </a:t>
            </a: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  <a:p>
            <a:pPr marL="914400" lvl="1" indent="-457200" algn="l">
              <a:buFont typeface="+mj-lt"/>
              <a:buAutoNum type="arabicPeriod"/>
            </a:pPr>
            <a:r>
              <a:rPr lang="ru-RU" sz="2000" dirty="0">
                <a:solidFill>
                  <a:schemeClr val="tx1"/>
                </a:solidFill>
              </a:rPr>
              <a:t>“самый простой ответ на сложную проблему зачастую есть самый лучший ответ”.</a:t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  <a:p>
            <a:pPr lvl="2" algn="l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465" y="2204864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421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987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Аргументы, демонстрирующие существование Бога.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8496944" cy="4320480"/>
          </a:xfrm>
        </p:spPr>
        <p:txBody>
          <a:bodyPr>
            <a:noAutofit/>
          </a:bodyPr>
          <a:lstStyle/>
          <a:p>
            <a:pPr lvl="0" algn="l"/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 из наипростейшего ответа. </a:t>
            </a: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  <a:p>
            <a:pPr marL="914400" lvl="1" indent="-457200" algn="l">
              <a:buFont typeface="+mj-lt"/>
              <a:buAutoNum type="arabicPeriod"/>
            </a:pPr>
            <a:r>
              <a:rPr lang="ru-RU" sz="2000" dirty="0">
                <a:solidFill>
                  <a:schemeClr val="tx1"/>
                </a:solidFill>
              </a:rPr>
              <a:t>“самый простой ответ на сложную проблему зачастую есть самый лучший ответ”.</a:t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  <a:p>
            <a:pPr marL="914400" lvl="1" indent="-457200" algn="l">
              <a:buFont typeface="+mj-lt"/>
              <a:buAutoNum type="arabicPeriod"/>
            </a:pPr>
            <a:r>
              <a:rPr lang="ru-RU" sz="2000" dirty="0">
                <a:solidFill>
                  <a:schemeClr val="tx1"/>
                </a:solidFill>
              </a:rPr>
              <a:t>Есть два варианта</a:t>
            </a:r>
            <a:r>
              <a:rPr lang="ru-RU" sz="2000" dirty="0" smtClean="0">
                <a:solidFill>
                  <a:schemeClr val="tx1"/>
                </a:solidFill>
              </a:rPr>
              <a:t>: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1371600" lvl="2" indent="-457200" algn="l">
              <a:buFont typeface="+mj-lt"/>
              <a:buAutoNum type="alphaLcParenR"/>
            </a:pPr>
            <a:r>
              <a:rPr lang="ru-RU" sz="2000" dirty="0" smtClean="0">
                <a:solidFill>
                  <a:schemeClr val="tx1"/>
                </a:solidFill>
              </a:rPr>
              <a:t>Все </a:t>
            </a:r>
            <a:r>
              <a:rPr lang="ru-RU" sz="2000" dirty="0">
                <a:solidFill>
                  <a:schemeClr val="tx1"/>
                </a:solidFill>
              </a:rPr>
              <a:t>во вселенной существует вечно (абсурд, материя вечной быть не может)</a:t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  <a:p>
            <a:pPr marL="1371600" lvl="2" indent="-457200" algn="l">
              <a:buFont typeface="+mj-lt"/>
              <a:buAutoNum type="alphaLcParenR"/>
            </a:pPr>
            <a:r>
              <a:rPr lang="ru-RU" sz="2000" dirty="0">
                <a:solidFill>
                  <a:schemeClr val="tx1"/>
                </a:solidFill>
              </a:rPr>
              <a:t>Все во вселенной произошло не из чего. 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2" algn="l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465" y="2204864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61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Аргументы, демонстрирующие существование Бога.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420888"/>
            <a:ext cx="8064896" cy="4320480"/>
          </a:xfrm>
        </p:spPr>
        <p:txBody>
          <a:bodyPr>
            <a:normAutofit fontScale="77500" lnSpcReduction="20000"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Рене Декарт представил следующий аргумент: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Я сомневаюсь, следовательно, я думаю. Я думаю, следовательно, я существую.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Хотя я несовершенное существо (ограниченное, зависящее от обстоятельств), у меня есть знание о совершенном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lvl="1" algn="l"/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563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987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Аргументы, демонстрирующие существование Бога.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8496944" cy="4320480"/>
          </a:xfrm>
        </p:spPr>
        <p:txBody>
          <a:bodyPr>
            <a:noAutofit/>
          </a:bodyPr>
          <a:lstStyle/>
          <a:p>
            <a:pPr lvl="0" algn="l"/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 из наипростейшего ответа. </a:t>
            </a: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  <a:p>
            <a:pPr marL="914400" lvl="1" indent="-457200" algn="l">
              <a:buFont typeface="+mj-lt"/>
              <a:buAutoNum type="arabicPeriod"/>
            </a:pPr>
            <a:r>
              <a:rPr lang="ru-RU" sz="2000" dirty="0">
                <a:solidFill>
                  <a:schemeClr val="tx1"/>
                </a:solidFill>
              </a:rPr>
              <a:t>“самый простой ответ на сложную проблему зачастую есть самый лучший ответ”.</a:t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  <a:p>
            <a:pPr marL="914400" lvl="1" indent="-457200" algn="l">
              <a:buFont typeface="+mj-lt"/>
              <a:buAutoNum type="arabicPeriod"/>
            </a:pPr>
            <a:r>
              <a:rPr lang="ru-RU" sz="2000" dirty="0">
                <a:solidFill>
                  <a:schemeClr val="tx1"/>
                </a:solidFill>
              </a:rPr>
              <a:t>Есть два варианта</a:t>
            </a:r>
            <a:r>
              <a:rPr lang="ru-RU" sz="2000" dirty="0" smtClean="0">
                <a:solidFill>
                  <a:schemeClr val="tx1"/>
                </a:solidFill>
              </a:rPr>
              <a:t>: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1371600" lvl="2" indent="-457200" algn="l">
              <a:buFont typeface="+mj-lt"/>
              <a:buAutoNum type="alphaLcParenR"/>
            </a:pPr>
            <a:r>
              <a:rPr lang="ru-RU" sz="2000" dirty="0" smtClean="0">
                <a:solidFill>
                  <a:schemeClr val="tx1"/>
                </a:solidFill>
              </a:rPr>
              <a:t>Все </a:t>
            </a:r>
            <a:r>
              <a:rPr lang="ru-RU" sz="2000" dirty="0">
                <a:solidFill>
                  <a:schemeClr val="tx1"/>
                </a:solidFill>
              </a:rPr>
              <a:t>во вселенной существует вечно (абсурд, материя вечной быть не может)</a:t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  <a:p>
            <a:pPr marL="1371600" lvl="2" indent="-457200" algn="l">
              <a:buFont typeface="+mj-lt"/>
              <a:buAutoNum type="alphaLcParenR"/>
            </a:pPr>
            <a:r>
              <a:rPr lang="ru-RU" sz="2000" dirty="0">
                <a:solidFill>
                  <a:schemeClr val="tx1"/>
                </a:solidFill>
              </a:rPr>
              <a:t>Все во вселенной произошло не из чего. 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2" algn="l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465" y="2204864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5894508"/>
            <a:ext cx="77864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3.    </a:t>
            </a:r>
            <a:r>
              <a:rPr lang="ru-RU" sz="2000" dirty="0" smtClean="0"/>
              <a:t>Поэтому, наипростейший ответ есть тот, что что-то сотворило вселенную, и это “что-то” есть Бог.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827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987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Аргументы, демонстрирующие существование Бога.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1" y="2204864"/>
            <a:ext cx="8620327" cy="4320480"/>
          </a:xfrm>
        </p:spPr>
        <p:txBody>
          <a:bodyPr>
            <a:noAutofit/>
          </a:bodyPr>
          <a:lstStyle/>
          <a:p>
            <a:pPr lvl="0" algn="l"/>
            <a: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 из идеи о Боге (онтологический)</a:t>
            </a:r>
            <a:r>
              <a:rPr lang="ru-RU" sz="2200" dirty="0">
                <a:solidFill>
                  <a:schemeClr val="tx1"/>
                </a:solidFill>
              </a:rPr>
              <a:t/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200" dirty="0">
                <a:solidFill>
                  <a:schemeClr val="tx1"/>
                </a:solidFill>
              </a:rPr>
              <a:t/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200" dirty="0">
                <a:solidFill>
                  <a:schemeClr val="tx1"/>
                </a:solidFill>
              </a:rPr>
              <a:t>Поскольку Бог характеризуется как Существо более великое, чем любое  другое, какое только можно представить, поэтому человек не мог сам по себе придумать и описать Бога более сложного, чем он сам. Также этот аргумент основывается на том факте, что все люди обладают интуитивной идеей о Боге. У идеи о Боге, несомненно, должна быть какая-то причина и этой причиной может быть только Сам Бог.</a:t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200" dirty="0">
                <a:solidFill>
                  <a:schemeClr val="tx1"/>
                </a:solidFill>
              </a:rPr>
              <a:t/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200" dirty="0">
                <a:solidFill>
                  <a:schemeClr val="tx1"/>
                </a:solidFill>
              </a:rPr>
              <a:t>Мы смертны. Как же тогда могла в Библии появиться идея о Духовной Личности неограниченной в совершенстве. Дать начало этой идее мог только Тот, кто обладает абсолютным совершенством</a:t>
            </a:r>
            <a:r>
              <a:rPr lang="ru-RU" sz="2000" b="1" dirty="0">
                <a:solidFill>
                  <a:schemeClr val="tx1"/>
                </a:solidFill>
              </a:rPr>
              <a:t/>
            </a:r>
            <a:br>
              <a:rPr lang="ru-RU" sz="2000" b="1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  <a:p>
            <a:pPr lvl="1" algn="l"/>
            <a:r>
              <a:rPr lang="ru-RU" sz="1050" dirty="0"/>
              <a:t/>
            </a:r>
            <a:br>
              <a:rPr lang="ru-RU" sz="1050" dirty="0"/>
            </a:b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465" y="2204864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5894508"/>
            <a:ext cx="7786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7858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987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Аргументы, демонстрирующие существование Бога.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204864"/>
            <a:ext cx="8980367" cy="3744416"/>
          </a:xfrm>
        </p:spPr>
        <p:txBody>
          <a:bodyPr>
            <a:noAutofit/>
          </a:bodyPr>
          <a:lstStyle/>
          <a:p>
            <a:pPr lvl="1" algn="l"/>
            <a: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 из идеи о Боге (онтологический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/>
            <a:endParaRPr lang="en-US" sz="2200" dirty="0" smtClean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У нас есть идеи о множестве различных вещей.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1" algn="l"/>
            <a:r>
              <a:rPr lang="ru-RU" sz="2000" b="1" dirty="0">
                <a:solidFill>
                  <a:schemeClr val="tx1"/>
                </a:solidFill>
              </a:rPr>
              <a:t/>
            </a:r>
            <a:br>
              <a:rPr lang="ru-RU" sz="2000" b="1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  <a:p>
            <a:pPr lvl="1" algn="l"/>
            <a:r>
              <a:rPr lang="ru-RU" sz="1050" dirty="0"/>
              <a:t/>
            </a:r>
            <a:br>
              <a:rPr lang="ru-RU" sz="1050" dirty="0"/>
            </a:b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19" y="2132856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420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987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Аргументы, демонстрирующие существование Бога.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204864"/>
            <a:ext cx="8980367" cy="3744416"/>
          </a:xfrm>
        </p:spPr>
        <p:txBody>
          <a:bodyPr>
            <a:noAutofit/>
          </a:bodyPr>
          <a:lstStyle/>
          <a:p>
            <a:pPr lvl="1" algn="l"/>
            <a: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 из идеи о Боге (онтологический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/>
            <a:endParaRPr lang="en-US" sz="2200" dirty="0" smtClean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У нас есть идеи о множестве различных вещей.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Эти идеи рождаются либо в нас самих, либо от вещей вне нас.  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1" algn="l"/>
            <a:r>
              <a:rPr lang="ru-RU" sz="2000" b="1" dirty="0">
                <a:solidFill>
                  <a:schemeClr val="tx1"/>
                </a:solidFill>
              </a:rPr>
              <a:t/>
            </a:r>
            <a:br>
              <a:rPr lang="ru-RU" sz="2000" b="1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  <a:p>
            <a:pPr lvl="1" algn="l"/>
            <a:r>
              <a:rPr lang="ru-RU" sz="1050" dirty="0"/>
              <a:t/>
            </a:r>
            <a:br>
              <a:rPr lang="ru-RU" sz="1050" dirty="0"/>
            </a:b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19" y="2132856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265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987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Аргументы, демонстрирующие существование Бога.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204864"/>
            <a:ext cx="8980367" cy="3744416"/>
          </a:xfrm>
        </p:spPr>
        <p:txBody>
          <a:bodyPr>
            <a:noAutofit/>
          </a:bodyPr>
          <a:lstStyle/>
          <a:p>
            <a:pPr lvl="1" algn="l"/>
            <a: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 из идеи о Боге (онтологический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/>
            <a:endParaRPr lang="en-US" sz="2200" dirty="0" smtClean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У нас есть идеи о множестве различных вещей.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Эти идеи рождаются либо в нас самих, либо от вещей вне нас.  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Одна из идей, которые мы имеем, это идея о Боге – бесконечной, совершенной личности.  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1" algn="l"/>
            <a:r>
              <a:rPr lang="ru-RU" sz="2000" b="1" dirty="0">
                <a:solidFill>
                  <a:schemeClr val="tx1"/>
                </a:solidFill>
              </a:rPr>
              <a:t/>
            </a:r>
            <a:br>
              <a:rPr lang="ru-RU" sz="2000" b="1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  <a:p>
            <a:pPr lvl="1" algn="l"/>
            <a:r>
              <a:rPr lang="ru-RU" sz="1050" dirty="0"/>
              <a:t/>
            </a:r>
            <a:br>
              <a:rPr lang="ru-RU" sz="1050" dirty="0"/>
            </a:b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19" y="2132856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994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987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Аргументы, демонстрирующие существование Бога.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204864"/>
            <a:ext cx="8980367" cy="3744416"/>
          </a:xfrm>
        </p:spPr>
        <p:txBody>
          <a:bodyPr>
            <a:noAutofit/>
          </a:bodyPr>
          <a:lstStyle/>
          <a:p>
            <a:pPr lvl="1" algn="l"/>
            <a: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 из идеи о Боге (онтологический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/>
            <a:endParaRPr lang="en-US" sz="2200" dirty="0" smtClean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У нас есть идеи о множестве различных вещей.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Эти идеи рождаются либо в нас самих, либо от вещей вне нас.  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Одна из идей, которые мы имеем, это идея о Боге – бесконечной, совершенной личности.  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Эта идея не могла появиться от нас, потому что мы знаем себя как ограниченных и несовершенных, а никакое следствие не может быть более своей причины.  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1" algn="l"/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endParaRPr lang="ru-RU" sz="2000" dirty="0" smtClean="0">
              <a:solidFill>
                <a:schemeClr val="tx1"/>
              </a:solidFill>
            </a:endParaRPr>
          </a:p>
          <a:p>
            <a:pPr lvl="1" algn="l"/>
            <a:r>
              <a:rPr lang="ru-RU" sz="1050" dirty="0"/>
              <a:t/>
            </a:r>
            <a:br>
              <a:rPr lang="ru-RU" sz="1050" dirty="0"/>
            </a:b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19" y="2132856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455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987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Аргументы, демонстрирующие существование Бога.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204864"/>
            <a:ext cx="8980367" cy="3744416"/>
          </a:xfrm>
        </p:spPr>
        <p:txBody>
          <a:bodyPr>
            <a:noAutofit/>
          </a:bodyPr>
          <a:lstStyle/>
          <a:p>
            <a:pPr lvl="1" algn="l"/>
            <a: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 из идеи о Боге (онтологический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/>
            <a:endParaRPr lang="en-US" sz="2200" dirty="0" smtClean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У нас есть идеи о множестве различных вещей.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Эти идеи рождаются либо в нас самих, либо от вещей вне нас.  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Одна из идей, которые мы имеем, это идея о Боге – бесконечной, совершенной личности.  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Эта идея не могла появиться от нас, потому что мы знаем себя как ограниченных и несовершенных, а никакое следствие не может быть более своей причины.  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Следовательно, появление этой идеи должно быть вызвана чем-то вне нас, что было бы не менее чем те качества, которые есть в идее о Боге.  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1" algn="l"/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endParaRPr lang="ru-RU" sz="2000" dirty="0" smtClean="0">
              <a:solidFill>
                <a:schemeClr val="tx1"/>
              </a:solidFill>
            </a:endParaRPr>
          </a:p>
          <a:p>
            <a:pPr lvl="1" algn="l"/>
            <a:r>
              <a:rPr lang="ru-RU" sz="1050" dirty="0"/>
              <a:t/>
            </a:r>
            <a:br>
              <a:rPr lang="ru-RU" sz="1050" dirty="0"/>
            </a:b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19" y="2132856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14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987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Аргументы, демонстрирующие существование Бога.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204864"/>
            <a:ext cx="8980367" cy="3744416"/>
          </a:xfrm>
        </p:spPr>
        <p:txBody>
          <a:bodyPr>
            <a:noAutofit/>
          </a:bodyPr>
          <a:lstStyle/>
          <a:p>
            <a:pPr lvl="1" algn="l"/>
            <a: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 из идеи о Боге (онтологический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/>
            <a:endParaRPr lang="en-US" sz="2200" dirty="0" smtClean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У нас есть идеи о множестве различных вещей.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Эти идеи рождаются либо в нас самих, либо от вещей вне нас.  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Одна из идей, которые мы имеем, это идея о Боге – бесконечной, совершенной личности.  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Эта идея не могла появиться от нас, потому что мы знаем себя как ограниченных и несовершенных, а никакое следствие не может быть более своей причины.  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Следовательно, появление этой идеи должно быть вызвана чем-то вне нас, что было бы не менее чем те качества, которые есть в идее о Боге.  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Но только сам Бог обладает такими качествами. 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1" algn="l"/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endParaRPr lang="ru-RU" sz="2000" dirty="0" smtClean="0">
              <a:solidFill>
                <a:schemeClr val="tx1"/>
              </a:solidFill>
            </a:endParaRPr>
          </a:p>
          <a:p>
            <a:pPr lvl="1" algn="l"/>
            <a:r>
              <a:rPr lang="ru-RU" sz="1050" dirty="0"/>
              <a:t/>
            </a:r>
            <a:br>
              <a:rPr lang="ru-RU" sz="1050" dirty="0"/>
            </a:b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19" y="2132856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804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987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Аргументы, демонстрирующие существование Бога.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204864"/>
            <a:ext cx="8980367" cy="3744416"/>
          </a:xfrm>
        </p:spPr>
        <p:txBody>
          <a:bodyPr>
            <a:noAutofit/>
          </a:bodyPr>
          <a:lstStyle/>
          <a:p>
            <a:pPr lvl="1" algn="l"/>
            <a: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 из идеи о Боге (онтологический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/>
            <a:endParaRPr lang="en-US" sz="2200" dirty="0" smtClean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У нас есть идеи о множестве различных вещей.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Эти идеи рождаются либо в нас самих, либо от вещей вне нас.  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Одна из идей, которые мы имеем, это идея о Боге – бесконечной, совершенной личности.  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Эта идея не могла появиться от нас, потому что мы знаем себя как ограниченных и несовершенных, а никакое следствие не может быть более своей причины.  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Следовательно, появление этой идеи должно быть вызвана чем-то вне нас, что было бы не менее чем те качества, которые есть в идее о Боге.  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Но только сам Бог обладает такими качествами. 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Поэтому только сам Бог может быть источником идем которую мы имеем о нем. 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1" algn="l"/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endParaRPr lang="ru-RU" sz="2000" dirty="0" smtClean="0">
              <a:solidFill>
                <a:schemeClr val="tx1"/>
              </a:solidFill>
            </a:endParaRPr>
          </a:p>
          <a:p>
            <a:pPr lvl="1" algn="l"/>
            <a:r>
              <a:rPr lang="ru-RU" sz="1050" dirty="0"/>
              <a:t/>
            </a:r>
            <a:br>
              <a:rPr lang="ru-RU" sz="1050" dirty="0"/>
            </a:b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19" y="2132856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691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987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Аргументы, демонстрирующие существование Бога.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204864"/>
            <a:ext cx="8980367" cy="3744416"/>
          </a:xfrm>
        </p:spPr>
        <p:txBody>
          <a:bodyPr>
            <a:noAutofit/>
          </a:bodyPr>
          <a:lstStyle/>
          <a:p>
            <a:pPr lvl="1" algn="l"/>
            <a: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 из идеи о Боге (онтологический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/>
            <a:endParaRPr lang="en-US" sz="2200" dirty="0" smtClean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У нас есть идеи о множестве различных вещей.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Эти идеи рождаются либо в нас самих, либо от вещей вне нас.  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Одна из идей, которые мы имеем, это идея о Боге – бесконечной, совершенной личности.  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Эта идея не могла появиться от нас, потому что мы знаем себя как ограниченных и несовершенных, а никакое следствие не может быть более своей причины.  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Следовательно, появление этой идеи должно быть вызвана чем-то вне нас, что было бы не менее чем те качества, которые есть в идее о Боге.  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Но только сам Бог обладает такими качествами. 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Поэтому только сам Бог может быть источником идем которую мы имеем о нем. 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Поэтому Бог существует.</a:t>
            </a:r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endParaRPr lang="ru-RU" sz="2000" dirty="0" smtClean="0">
              <a:solidFill>
                <a:schemeClr val="tx1"/>
              </a:solidFill>
            </a:endParaRPr>
          </a:p>
          <a:p>
            <a:pPr lvl="1" algn="l"/>
            <a:r>
              <a:rPr lang="ru-RU" sz="1050" dirty="0"/>
              <a:t/>
            </a:r>
            <a:br>
              <a:rPr lang="ru-RU" sz="1050" dirty="0"/>
            </a:b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19" y="2132856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395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Аргументы, демонстрирующие существование Бога.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420888"/>
            <a:ext cx="8064896" cy="4320480"/>
          </a:xfrm>
        </p:spPr>
        <p:txBody>
          <a:bodyPr>
            <a:normAutofit fontScale="70000" lnSpcReduction="20000"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Рене Декарт представил следующий аргумент: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Я сомневаюсь, следовательно, я думаю. Я думаю, следовательно, я существую.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Хотя я несовершенное существо (ограниченное, зависящее от обстоятельств), у меня есть знание о совершенном.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       </a:t>
            </a:r>
            <a:r>
              <a:rPr lang="ru-RU" b="1" dirty="0" smtClean="0">
                <a:solidFill>
                  <a:schemeClr val="tx1"/>
                </a:solidFill>
              </a:rPr>
              <a:t>Заключение</a:t>
            </a:r>
            <a:r>
              <a:rPr lang="ru-RU" b="1" dirty="0">
                <a:solidFill>
                  <a:schemeClr val="tx1"/>
                </a:solidFill>
              </a:rPr>
              <a:t>: </a:t>
            </a:r>
            <a:r>
              <a:rPr lang="ru-RU" dirty="0">
                <a:solidFill>
                  <a:schemeClr val="tx1"/>
                </a:solidFill>
              </a:rPr>
              <a:t>Знание о совершенном не может возникнуть в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</a:t>
            </a:r>
            <a:r>
              <a:rPr lang="ru-RU" dirty="0" smtClean="0">
                <a:solidFill>
                  <a:schemeClr val="tx1"/>
                </a:solidFill>
              </a:rPr>
              <a:t>несовершенном </a:t>
            </a:r>
            <a:r>
              <a:rPr lang="ru-RU" dirty="0">
                <a:solidFill>
                  <a:schemeClr val="tx1"/>
                </a:solidFill>
              </a:rPr>
              <a:t>Разуме, поэтому должен существовать 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</a:t>
            </a:r>
            <a:r>
              <a:rPr lang="ru-RU" dirty="0" smtClean="0">
                <a:solidFill>
                  <a:schemeClr val="tx1"/>
                </a:solidFill>
              </a:rPr>
              <a:t>Совершенный </a:t>
            </a:r>
            <a:r>
              <a:rPr lang="ru-RU" dirty="0">
                <a:solidFill>
                  <a:schemeClr val="tx1"/>
                </a:solidFill>
              </a:rPr>
              <a:t>Разум, источник этой идеи (должна быть 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</a:t>
            </a:r>
            <a:r>
              <a:rPr lang="ru-RU" dirty="0" smtClean="0">
                <a:solidFill>
                  <a:schemeClr val="tx1"/>
                </a:solidFill>
              </a:rPr>
              <a:t>независимая </a:t>
            </a:r>
            <a:r>
              <a:rPr lang="ru-RU" dirty="0">
                <a:solidFill>
                  <a:schemeClr val="tx1"/>
                </a:solidFill>
              </a:rPr>
              <a:t>причина моего существования).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02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987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Аргументы, демонстрирующие существование Бога.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0421" y="2132856"/>
            <a:ext cx="8629458" cy="4536504"/>
          </a:xfrm>
        </p:spPr>
        <p:txBody>
          <a:bodyPr>
            <a:noAutofit/>
          </a:bodyPr>
          <a:lstStyle/>
          <a:p>
            <a:pPr lvl="0" algn="l"/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Френсис Шеффер доказывает существование Бога, основываясь на доктрине о Троице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600" dirty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Атеисты возражают против необходимости того, чтобы Бог сотворил мир и все что в нем, так как если бы он не сделал этого, то Он был бы одинок, и творение восполнило бы эту нужду в общении. Он, следовательно, несовершенен, и неспособен творить.(таким образом, они утверждают вечное существование мира)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4800" b="1" dirty="0" smtClean="0">
                <a:solidFill>
                  <a:schemeClr val="tx1"/>
                </a:solidFill>
              </a:rPr>
              <a:t/>
            </a:r>
            <a:br>
              <a:rPr lang="ru-RU" sz="4800" b="1" dirty="0" smtClean="0">
                <a:solidFill>
                  <a:schemeClr val="tx1"/>
                </a:solidFill>
              </a:rPr>
            </a:br>
            <a:endParaRPr lang="ru-RU" sz="4800" dirty="0" smtClean="0">
              <a:solidFill>
                <a:schemeClr val="tx1"/>
              </a:solidFill>
            </a:endParaRPr>
          </a:p>
          <a:p>
            <a:pPr lvl="1" algn="l"/>
            <a:r>
              <a:rPr lang="ru-RU" sz="1050" dirty="0"/>
              <a:t/>
            </a:r>
            <a:br>
              <a:rPr lang="ru-RU" sz="1050" dirty="0"/>
            </a:b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19" y="2132856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200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987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Аргументы, демонстрирующие существование Бога.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0421" y="2132856"/>
            <a:ext cx="8629458" cy="4536504"/>
          </a:xfrm>
        </p:spPr>
        <p:txBody>
          <a:bodyPr>
            <a:noAutofit/>
          </a:bodyPr>
          <a:lstStyle/>
          <a:p>
            <a:pPr lvl="0" algn="l"/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Френсис Шеффер доказывает существование Бога, основываясь на доктрине о Троице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600" dirty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Атеисты возражают против необходимости того, чтобы Бог сотворил мир и все что в нем, так как если бы он не сделал этого, то Он был бы одинок, и творение восполнило бы эту нужду в общении. Он, следовательно, несовершенен, и неспособен творить.(таким образом, они утверждают вечное существование мира)</a:t>
            </a:r>
            <a:br>
              <a:rPr lang="ru-RU" sz="1600" dirty="0">
                <a:solidFill>
                  <a:schemeClr val="tx1"/>
                </a:solidFill>
              </a:rPr>
            </a:br>
            <a:endParaRPr lang="ru-RU" sz="1600" dirty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Но в Писании мы видим, что Бог является Триединством трех различных личностей: Отца, Сына и Святого Духа, которые существуют вечно в общении и взаимной любви.</a:t>
            </a:r>
            <a:br>
              <a:rPr lang="ru-RU" sz="1600" dirty="0">
                <a:solidFill>
                  <a:schemeClr val="tx1"/>
                </a:solidFill>
              </a:rPr>
            </a:br>
            <a:endParaRPr lang="en-US" sz="1600" dirty="0" smtClean="0">
              <a:solidFill>
                <a:schemeClr val="tx1"/>
              </a:solidFill>
            </a:endParaRPr>
          </a:p>
          <a:p>
            <a:pPr lvl="1" algn="l"/>
            <a:r>
              <a:rPr lang="ru-RU" sz="1800" dirty="0"/>
              <a:t/>
            </a:r>
            <a:br>
              <a:rPr lang="ru-RU" sz="1800" dirty="0"/>
            </a:br>
            <a:r>
              <a:rPr lang="ru-RU" sz="4800" b="1" dirty="0" smtClean="0">
                <a:solidFill>
                  <a:schemeClr val="tx1"/>
                </a:solidFill>
              </a:rPr>
              <a:t/>
            </a:r>
            <a:br>
              <a:rPr lang="ru-RU" sz="4800" b="1" dirty="0" smtClean="0">
                <a:solidFill>
                  <a:schemeClr val="tx1"/>
                </a:solidFill>
              </a:rPr>
            </a:br>
            <a:endParaRPr lang="ru-RU" sz="4800" dirty="0" smtClean="0">
              <a:solidFill>
                <a:schemeClr val="tx1"/>
              </a:solidFill>
            </a:endParaRPr>
          </a:p>
          <a:p>
            <a:pPr lvl="1" algn="l"/>
            <a:r>
              <a:rPr lang="ru-RU" sz="1050" dirty="0"/>
              <a:t/>
            </a:r>
            <a:br>
              <a:rPr lang="ru-RU" sz="1050" dirty="0"/>
            </a:b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19" y="2132856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744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987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Аргументы, демонстрирующие существование Бога.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0421" y="2132856"/>
            <a:ext cx="8629458" cy="4536504"/>
          </a:xfrm>
        </p:spPr>
        <p:txBody>
          <a:bodyPr>
            <a:noAutofit/>
          </a:bodyPr>
          <a:lstStyle/>
          <a:p>
            <a:pPr lvl="0" algn="l"/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Френсис Шеффер доказывает существование Бога, основываясь на доктрине о Троице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600" dirty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Атеисты возражают против необходимости того, чтобы Бог сотворил мир и все что в нем, так как если бы он не сделал этого, то Он был бы одинок, и творение восполнило бы эту нужду в общении. Он, следовательно, несовершенен, и неспособен творить.(таким образом, они утверждают вечное существование мира)</a:t>
            </a:r>
            <a:br>
              <a:rPr lang="ru-RU" sz="1600" dirty="0">
                <a:solidFill>
                  <a:schemeClr val="tx1"/>
                </a:solidFill>
              </a:rPr>
            </a:br>
            <a:endParaRPr lang="ru-RU" sz="1600" dirty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Но в Писании мы видим, что Бог является Триединством трех различных личностей: Отца, Сына и Святого Духа, которые существуют вечно в общении и взаимной любви.</a:t>
            </a:r>
            <a:br>
              <a:rPr lang="ru-RU" sz="1600" dirty="0">
                <a:solidFill>
                  <a:schemeClr val="tx1"/>
                </a:solidFill>
              </a:rPr>
            </a:br>
            <a:endParaRPr lang="en-US" sz="1600" dirty="0" smtClean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ru-RU" sz="1600" dirty="0" smtClean="0">
                <a:solidFill>
                  <a:schemeClr val="tx1"/>
                </a:solidFill>
              </a:rPr>
              <a:t>Следовательно</a:t>
            </a:r>
            <a:r>
              <a:rPr lang="ru-RU" sz="1600" dirty="0">
                <a:solidFill>
                  <a:schemeClr val="tx1"/>
                </a:solidFill>
              </a:rPr>
              <a:t>, Бог не имел необходимость что-то творить (зависящий порядок) чтобы восполнить нужду в общении. Поэтому, Он творил свободно, и Он существует, как доказывает космологический аргумент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4800" b="1" dirty="0" smtClean="0">
                <a:solidFill>
                  <a:schemeClr val="tx1"/>
                </a:solidFill>
              </a:rPr>
              <a:t/>
            </a:r>
            <a:br>
              <a:rPr lang="ru-RU" sz="4800" b="1" dirty="0" smtClean="0">
                <a:solidFill>
                  <a:schemeClr val="tx1"/>
                </a:solidFill>
              </a:rPr>
            </a:br>
            <a:endParaRPr lang="ru-RU" sz="4800" dirty="0" smtClean="0">
              <a:solidFill>
                <a:schemeClr val="tx1"/>
              </a:solidFill>
            </a:endParaRPr>
          </a:p>
          <a:p>
            <a:pPr lvl="1" algn="l"/>
            <a:r>
              <a:rPr lang="ru-RU" sz="1050" dirty="0"/>
              <a:t/>
            </a:r>
            <a:br>
              <a:rPr lang="ru-RU" sz="1050" dirty="0"/>
            </a:b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19" y="2132856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068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987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Аргументы, демонстрирующие существование Бога.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0421" y="2132856"/>
            <a:ext cx="8629458" cy="4536504"/>
          </a:xfrm>
        </p:spPr>
        <p:txBody>
          <a:bodyPr>
            <a:noAutofit/>
          </a:bodyPr>
          <a:lstStyle/>
          <a:p>
            <a:pPr lvl="0" algn="l"/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Пари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Паскаля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</a:rPr>
              <a:t>Предположим, что ни один из этих аргументов не выглядит убедительно. Есть еще один вид аргументации. Он стал известен как пари Паскаля. Он не пытается доказать существование Бога. Он показывает разумность веры в Бога даже тогда когда есть недостаток доказательств.  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pPr lvl="1" algn="l"/>
            <a:r>
              <a:rPr lang="ru-RU" sz="4800" b="1" dirty="0" smtClean="0">
                <a:solidFill>
                  <a:schemeClr val="tx1"/>
                </a:solidFill>
              </a:rPr>
              <a:t/>
            </a:r>
            <a:br>
              <a:rPr lang="ru-RU" sz="4800" b="1" dirty="0" smtClean="0">
                <a:solidFill>
                  <a:schemeClr val="tx1"/>
                </a:solidFill>
              </a:rPr>
            </a:br>
            <a:endParaRPr lang="ru-RU" sz="4800" dirty="0" smtClean="0">
              <a:solidFill>
                <a:schemeClr val="tx1"/>
              </a:solidFill>
            </a:endParaRPr>
          </a:p>
          <a:p>
            <a:pPr lvl="1" algn="l"/>
            <a:r>
              <a:rPr lang="ru-RU" sz="1050" dirty="0"/>
              <a:t/>
            </a:r>
            <a:br>
              <a:rPr lang="ru-RU" sz="1050" dirty="0"/>
            </a:b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18" y="2087989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026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987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Аргументы, демонстрирующие существование Бога.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0421" y="2132856"/>
            <a:ext cx="8629458" cy="4536504"/>
          </a:xfrm>
        </p:spPr>
        <p:txBody>
          <a:bodyPr>
            <a:noAutofit/>
          </a:bodyPr>
          <a:lstStyle/>
          <a:p>
            <a:pPr lvl="0" algn="l"/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Пари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Паскаля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</a:rPr>
              <a:t>Предположим, что ни один из этих аргументов не выглядит убедительно. Есть еще один вид аргументации. Он стал известен как пари Паскаля. Он не пытается доказать существование Бога. Он показывает разумность веры в Бога даже тогда когда есть недостаток доказательств.  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</a:rPr>
              <a:t>Если нет достаточно оснований принять решение есть ли Бог или же Его нет, а результат от принятия решения очень важен, то мы тогда должны поставить на самые выгодные для нас условия.  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pPr lvl="1" algn="l"/>
            <a:r>
              <a:rPr lang="ru-RU" sz="4800" b="1" dirty="0" smtClean="0">
                <a:solidFill>
                  <a:schemeClr val="tx1"/>
                </a:solidFill>
              </a:rPr>
              <a:t/>
            </a:r>
            <a:br>
              <a:rPr lang="ru-RU" sz="4800" b="1" dirty="0" smtClean="0">
                <a:solidFill>
                  <a:schemeClr val="tx1"/>
                </a:solidFill>
              </a:rPr>
            </a:br>
            <a:endParaRPr lang="ru-RU" sz="4800" dirty="0" smtClean="0">
              <a:solidFill>
                <a:schemeClr val="tx1"/>
              </a:solidFill>
            </a:endParaRPr>
          </a:p>
          <a:p>
            <a:pPr lvl="1" algn="l"/>
            <a:r>
              <a:rPr lang="ru-RU" sz="1050" dirty="0"/>
              <a:t/>
            </a:r>
            <a:br>
              <a:rPr lang="ru-RU" sz="1050" dirty="0"/>
            </a:b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18" y="2087989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841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987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Аргументы, демонстрирующие существование Бога.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0421" y="2132856"/>
            <a:ext cx="8629458" cy="4536504"/>
          </a:xfrm>
        </p:spPr>
        <p:txBody>
          <a:bodyPr>
            <a:noAutofit/>
          </a:bodyPr>
          <a:lstStyle/>
          <a:p>
            <a:pPr lvl="0" algn="l"/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Пари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Паскаля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</a:rPr>
              <a:t>Предположим, что ни один из этих аргументов не выглядит убедительно. Есть еще один вид аргументации. Он стал известен как пари Паскаля. Он не пытается доказать существование Бога. Он показывает разумность веры в Бога даже тогда когда есть недостаток доказательств.  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</a:rPr>
              <a:t>Если нет достаточно оснований принять решение есть ли Бог или же Его нет, а результат от принятия решения очень важен, то мы тогда должны поставить на самые выгодные для нас условия.  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</a:rPr>
              <a:t>Если вы поставите на Бога, и будете верить, вы ничего не потеряете, даже если окажется что Его и нет. Но если вы поставите против Бога, а окажется что Он есть, и вы ошиблись, вы потеряете все: Бога, вечность, вечные богатства. Представьте условия если вы ставите на Бога: "если вы выиграете, вы выиграете все; если вы проигрываете, вы не теряете ничего." </a:t>
            </a:r>
          </a:p>
          <a:p>
            <a:pPr lvl="1" algn="l"/>
            <a:r>
              <a:rPr lang="ru-RU" sz="4800" b="1" dirty="0" smtClean="0">
                <a:solidFill>
                  <a:schemeClr val="tx1"/>
                </a:solidFill>
              </a:rPr>
              <a:t/>
            </a:r>
            <a:br>
              <a:rPr lang="ru-RU" sz="4800" b="1" dirty="0" smtClean="0">
                <a:solidFill>
                  <a:schemeClr val="tx1"/>
                </a:solidFill>
              </a:rPr>
            </a:br>
            <a:endParaRPr lang="ru-RU" sz="4800" dirty="0" smtClean="0">
              <a:solidFill>
                <a:schemeClr val="tx1"/>
              </a:solidFill>
            </a:endParaRPr>
          </a:p>
          <a:p>
            <a:pPr lvl="1" algn="l"/>
            <a:r>
              <a:rPr lang="ru-RU" sz="1050" dirty="0"/>
              <a:t/>
            </a:r>
            <a:br>
              <a:rPr lang="ru-RU" sz="1050" dirty="0"/>
            </a:b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18" y="2087989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217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Аргументы, демонстрирующие существование Бога.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420888"/>
            <a:ext cx="8496944" cy="4320480"/>
          </a:xfrm>
        </p:spPr>
        <p:txBody>
          <a:bodyPr>
            <a:normAutofit fontScale="70000" lnSpcReduction="20000"/>
          </a:bodyPr>
          <a:lstStyle/>
          <a:p>
            <a:pPr lvl="0" algn="l"/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 от смысла и порядка во вселенной (телеологический) 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Каждая составляющая вселенной показывает невероятную степень организованности и порядка. Это видно как в устройстве вещей, так и в их взаимодействии друг с другом (например, органы вашего тела). </a:t>
            </a:r>
            <a:br>
              <a:rPr lang="ru-RU" dirty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lvl="1"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97769" y="2348880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458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Аргументы, демонстрирующие существование Бога.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420888"/>
            <a:ext cx="8496944" cy="4320480"/>
          </a:xfrm>
        </p:spPr>
        <p:txBody>
          <a:bodyPr>
            <a:normAutofit fontScale="70000" lnSpcReduction="20000"/>
          </a:bodyPr>
          <a:lstStyle/>
          <a:p>
            <a:pPr lvl="0" algn="l"/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 от смысла и порядка во вселенной (телеологический) 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Каждая составляющая вселенной показывает невероятную степень организованности и порядка. Это видно как в устройстве вещей, так и в их взаимодействии друг с другом (например, органы вашего тела). 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Лишенные разума вещи стремятся к хаосу, но никак, ни к порядку.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lvl="1" algn="l"/>
            <a:endParaRPr lang="en-US" dirty="0" smtClean="0"/>
          </a:p>
          <a:p>
            <a:pPr lvl="1" algn="l"/>
            <a:endParaRPr lang="en-US" dirty="0"/>
          </a:p>
          <a:p>
            <a:pPr lvl="1"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97769" y="2348880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024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Аргументы, демонстрирующие существование Бога.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420888"/>
            <a:ext cx="8496944" cy="4320480"/>
          </a:xfrm>
        </p:spPr>
        <p:txBody>
          <a:bodyPr>
            <a:normAutofit fontScale="70000" lnSpcReduction="20000"/>
          </a:bodyPr>
          <a:lstStyle/>
          <a:p>
            <a:pPr lvl="0" algn="l"/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 от смысла и порядка во вселенной (телеологический) 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Каждая составляющая вселенной показывает невероятную степень организованности и порядка. Это видно как в устройстве вещей, так и в их взаимодействии друг с другом (например, органы вашего тела). 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Лишенные разума вещи стремятся к хаосу, но никак, ни к порядку.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Следовательно, порядок — это действие внешнего разума.</a:t>
            </a:r>
            <a:br>
              <a:rPr lang="ru-RU" dirty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pPr lvl="1"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97769" y="2348880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843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Аргументы, демонстрирующие существование Бога.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420888"/>
            <a:ext cx="8496944" cy="4320480"/>
          </a:xfrm>
        </p:spPr>
        <p:txBody>
          <a:bodyPr>
            <a:normAutofit fontScale="70000" lnSpcReduction="20000"/>
          </a:bodyPr>
          <a:lstStyle/>
          <a:p>
            <a:pPr lvl="0" algn="l"/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 от смысла и порядка во вселенной (телеологический) 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Каждая составляющая вселенной показывает невероятную степень организованности и порядка. Это видно как в устройстве вещей, так и в их взаимодействии друг с другом (например, органы вашего тела). 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Лишенные разума вещи стремятся к хаосу, но никак, ни к порядку.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Следовательно, порядок — это действие внешнего разума.</a:t>
            </a:r>
            <a:br>
              <a:rPr lang="ru-RU" dirty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Поэтому</a:t>
            </a:r>
            <a:r>
              <a:rPr lang="ru-RU" dirty="0">
                <a:solidFill>
                  <a:schemeClr val="tx1"/>
                </a:solidFill>
              </a:rPr>
              <a:t>, вселенная — это результат творения </a:t>
            </a:r>
            <a:r>
              <a:rPr lang="ru-RU" dirty="0" smtClean="0">
                <a:solidFill>
                  <a:schemeClr val="tx1"/>
                </a:solidFill>
              </a:rPr>
              <a:t>разумного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      </a:t>
            </a:r>
            <a:r>
              <a:rPr lang="ru-RU" dirty="0" smtClean="0">
                <a:solidFill>
                  <a:schemeClr val="tx1"/>
                </a:solidFill>
              </a:rPr>
              <a:t>Дизайнера.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97769" y="2348880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255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Аргументы, демонстрирующие существование Бога.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420888"/>
            <a:ext cx="8496944" cy="4320480"/>
          </a:xfrm>
        </p:spPr>
        <p:txBody>
          <a:bodyPr>
            <a:normAutofit fontScale="32500" lnSpcReduction="20000"/>
          </a:bodyPr>
          <a:lstStyle/>
          <a:p>
            <a:pPr lvl="0" algn="l"/>
            <a:r>
              <a:rPr lang="ru-RU" sz="7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 от сознания</a:t>
            </a:r>
            <a:r>
              <a:rPr lang="ru-RU" sz="4400" dirty="0">
                <a:solidFill>
                  <a:schemeClr val="tx1"/>
                </a:solidFill>
              </a:rPr>
              <a:t/>
            </a:r>
            <a:br>
              <a:rPr lang="ru-RU" sz="4400" dirty="0">
                <a:solidFill>
                  <a:schemeClr val="tx1"/>
                </a:solidFill>
              </a:rPr>
            </a:br>
            <a:endParaRPr lang="ru-RU" sz="55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5500" dirty="0">
                <a:solidFill>
                  <a:schemeClr val="tx1"/>
                </a:solidFill>
              </a:rPr>
              <a:t>Разум и сознание отличаются от неодушевленных предметов. Другими словами, в моем теле есть что-то еще кроме углерода и других элементов, чем в неодушевленном предмете. Это и есть то, что мы называем “разумом” или “сознанием”. Следовательно, разум существует во вселенной, но неодушевленная материя вселенная сама не имеет разума. Откуда он появился</a:t>
            </a:r>
            <a:r>
              <a:rPr lang="en-US" sz="5500" dirty="0">
                <a:solidFill>
                  <a:schemeClr val="tx1"/>
                </a:solidFill>
              </a:rPr>
              <a:t>?</a:t>
            </a:r>
            <a:r>
              <a:rPr lang="ru-RU" sz="5500" dirty="0">
                <a:solidFill>
                  <a:schemeClr val="tx1"/>
                </a:solidFill>
              </a:rPr>
              <a:t> </a:t>
            </a:r>
            <a:br>
              <a:rPr lang="ru-RU" sz="5500" dirty="0">
                <a:solidFill>
                  <a:schemeClr val="tx1"/>
                </a:solidFill>
              </a:rPr>
            </a:br>
            <a:endParaRPr lang="en-US" sz="5500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en-US" sz="55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en-US" sz="5500" dirty="0" smtClean="0">
              <a:solidFill>
                <a:schemeClr val="tx1"/>
              </a:solidFill>
            </a:endParaRPr>
          </a:p>
          <a:p>
            <a:pPr lvl="1" algn="l"/>
            <a:endParaRPr lang="en-US" sz="5500" dirty="0">
              <a:solidFill>
                <a:schemeClr val="tx1"/>
              </a:solidFill>
            </a:endParaRPr>
          </a:p>
          <a:p>
            <a:pPr lvl="1"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97769" y="2348880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844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Аргументы, демонстрирующие существование Бога.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420888"/>
            <a:ext cx="8496944" cy="4320480"/>
          </a:xfrm>
        </p:spPr>
        <p:txBody>
          <a:bodyPr>
            <a:normAutofit fontScale="32500" lnSpcReduction="20000"/>
          </a:bodyPr>
          <a:lstStyle/>
          <a:p>
            <a:pPr lvl="0" algn="l"/>
            <a:r>
              <a:rPr lang="ru-RU" sz="7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 от сознания</a:t>
            </a:r>
            <a:r>
              <a:rPr lang="ru-RU" sz="4400" dirty="0">
                <a:solidFill>
                  <a:schemeClr val="tx1"/>
                </a:solidFill>
              </a:rPr>
              <a:t/>
            </a:r>
            <a:br>
              <a:rPr lang="ru-RU" sz="4400" dirty="0">
                <a:solidFill>
                  <a:schemeClr val="tx1"/>
                </a:solidFill>
              </a:rPr>
            </a:br>
            <a:endParaRPr lang="ru-RU" sz="55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5500" dirty="0">
                <a:solidFill>
                  <a:schemeClr val="tx1"/>
                </a:solidFill>
              </a:rPr>
              <a:t>Разум и сознание отличаются от неодушевленных предметов. Другими словами, в моем теле есть что-то еще кроме углерода и других элементов, чем в неодушевленном предмете. Это и есть то, что мы называем “разумом” или “сознанием”. Следовательно, разум существует во вселенной, но неодушевленная материя вселенная сама не имеет разума. Откуда он появился</a:t>
            </a:r>
            <a:r>
              <a:rPr lang="en-US" sz="5500" dirty="0">
                <a:solidFill>
                  <a:schemeClr val="tx1"/>
                </a:solidFill>
              </a:rPr>
              <a:t>?</a:t>
            </a:r>
            <a:r>
              <a:rPr lang="ru-RU" sz="5500" dirty="0">
                <a:solidFill>
                  <a:schemeClr val="tx1"/>
                </a:solidFill>
              </a:rPr>
              <a:t> </a:t>
            </a:r>
            <a:br>
              <a:rPr lang="ru-RU" sz="5500" dirty="0">
                <a:solidFill>
                  <a:schemeClr val="tx1"/>
                </a:solidFill>
              </a:rPr>
            </a:br>
            <a:endParaRPr lang="ru-RU" sz="55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5500" dirty="0">
                <a:solidFill>
                  <a:schemeClr val="tx1"/>
                </a:solidFill>
              </a:rPr>
              <a:t>Мы можем воспринимать вселенную разумно. </a:t>
            </a:r>
            <a:br>
              <a:rPr lang="ru-RU" sz="5500" dirty="0">
                <a:solidFill>
                  <a:schemeClr val="tx1"/>
                </a:solidFill>
              </a:rPr>
            </a:br>
            <a:endParaRPr lang="ru-RU" sz="55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en-US" sz="4400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en-US" sz="4400" dirty="0">
              <a:solidFill>
                <a:schemeClr val="tx1"/>
              </a:solidFill>
            </a:endParaRPr>
          </a:p>
          <a:p>
            <a:pPr lvl="1" algn="l"/>
            <a:r>
              <a:rPr lang="ru-RU" sz="4400" dirty="0">
                <a:solidFill>
                  <a:schemeClr val="tx1"/>
                </a:solidFill>
              </a:rPr>
              <a:t/>
            </a:r>
            <a:br>
              <a:rPr lang="ru-RU" sz="4400" dirty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97769" y="2348880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685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1131</Words>
  <Application>Microsoft Office PowerPoint</Application>
  <PresentationFormat>Экран (4:3)</PresentationFormat>
  <Paragraphs>283</Paragraphs>
  <Slides>35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Аргументы, демонстрирующие существование Бога. </vt:lpstr>
      <vt:lpstr>Аргументы, демонстрирующие существование Бога. </vt:lpstr>
      <vt:lpstr>Аргументы, демонстрирующие существование Бога. </vt:lpstr>
      <vt:lpstr>Аргументы, демонстрирующие существование Бога. </vt:lpstr>
      <vt:lpstr>Аргументы, демонстрирующие существование Бога. </vt:lpstr>
      <vt:lpstr>Аргументы, демонстрирующие существование Бога. </vt:lpstr>
      <vt:lpstr>Аргументы, демонстрирующие существование Бога. </vt:lpstr>
      <vt:lpstr>Аргументы, демонстрирующие существование Бога. </vt:lpstr>
      <vt:lpstr>Аргументы, демонстрирующие существование Бога. </vt:lpstr>
      <vt:lpstr>Аргументы, демонстрирующие существование Бога. </vt:lpstr>
      <vt:lpstr>Аргументы, демонстрирующие существование Бога. </vt:lpstr>
      <vt:lpstr>Аргументы, демонстрирующие существование Бога. </vt:lpstr>
      <vt:lpstr>Аргументы, демонстрирующие существование Бога. </vt:lpstr>
      <vt:lpstr>Аргументы, демонстрирующие существование Бога. </vt:lpstr>
      <vt:lpstr>Аргументы, демонстрирующие существование Бога. </vt:lpstr>
      <vt:lpstr>Аргументы, демонстрирующие существование Бога. </vt:lpstr>
      <vt:lpstr>Аргументы, демонстрирующие существование Бога. </vt:lpstr>
      <vt:lpstr>Аргументы, демонстрирующие существование Бога. </vt:lpstr>
      <vt:lpstr>Аргументы, демонстрирующие существование Бога. </vt:lpstr>
      <vt:lpstr>Аргументы, демонстрирующие существование Бога. </vt:lpstr>
      <vt:lpstr>Аргументы, демонстрирующие существование Бога. </vt:lpstr>
      <vt:lpstr>Аргументы, демонстрирующие существование Бога. </vt:lpstr>
      <vt:lpstr>Аргументы, демонстрирующие существование Бога. </vt:lpstr>
      <vt:lpstr>Аргументы, демонстрирующие существование Бога. </vt:lpstr>
      <vt:lpstr>Аргументы, демонстрирующие существование Бога. </vt:lpstr>
      <vt:lpstr>Аргументы, демонстрирующие существование Бога. </vt:lpstr>
      <vt:lpstr>Аргументы, демонстрирующие существование Бога. </vt:lpstr>
      <vt:lpstr>Аргументы, демонстрирующие существование Бога. </vt:lpstr>
      <vt:lpstr>Аргументы, демонстрирующие существование Бога. </vt:lpstr>
      <vt:lpstr>Аргументы, демонстрирующие существование Бога. </vt:lpstr>
      <vt:lpstr>Аргументы, демонстрирующие существование Бога. </vt:lpstr>
      <vt:lpstr>Аргументы, демонстрирующие существование Бога. </vt:lpstr>
      <vt:lpstr>Аргументы, демонстрирующие существование Бога. </vt:lpstr>
      <vt:lpstr>Аргументы, демонстрирующие существование Бога. </vt:lpstr>
      <vt:lpstr>Аргументы, демонстрирующие существование Бога.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Аргументы, демонстрирующие существование Бога.</dc:title>
  <dc:creator>Admin</dc:creator>
  <cp:lastModifiedBy>Admin</cp:lastModifiedBy>
  <cp:revision>6</cp:revision>
  <dcterms:created xsi:type="dcterms:W3CDTF">2020-06-19T07:33:11Z</dcterms:created>
  <dcterms:modified xsi:type="dcterms:W3CDTF">2020-06-19T09:06:02Z</dcterms:modified>
</cp:coreProperties>
</file>