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36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B7097-8B4D-4A57-9D70-64B727DA327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8C575-9DA6-4901-89F0-7237E83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160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8C575-9DA6-4901-89F0-7237E8321B4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20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8C575-9DA6-4901-89F0-7237E8321B4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2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5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48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07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48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7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57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37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0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7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9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55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8D795-B448-4A7B-94AF-CF260905B653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1465C-4D14-4F50-A3B4-7AD6AB3D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7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uk" i="1" dirty="0"/>
              <a:t>П'ять можливих рішень так логічно сформульованої теодицеї                            (Бог-справедливість 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53235"/>
            <a:ext cx="8208912" cy="4320480"/>
          </a:xfrm>
        </p:spPr>
        <p:txBody>
          <a:bodyPr>
            <a:normAutofit fontScale="25000" lnSpcReduction="20000"/>
          </a:bodyPr>
          <a:lstStyle/>
          <a:p>
            <a:pPr lvl="1" algn="l"/>
            <a:endParaRPr lang="ru-RU" sz="2600" i="1" dirty="0">
              <a:solidFill>
                <a:schemeClr val="tx1"/>
              </a:solidFill>
            </a:endParaRPr>
          </a:p>
          <a:p>
            <a:pPr lvl="1" algn="l"/>
            <a:endParaRPr lang="ru-RU" sz="3800" i="1" dirty="0">
              <a:solidFill>
                <a:schemeClr val="tx1"/>
              </a:solidFill>
            </a:endParaRPr>
          </a:p>
          <a:p>
            <a:pPr lvl="1" algn="l"/>
            <a:endParaRPr lang="ru-RU" sz="3800" i="1" dirty="0">
              <a:solidFill>
                <a:schemeClr val="tx1"/>
              </a:solidFill>
            </a:endParaRPr>
          </a:p>
          <a:p>
            <a:pPr lvl="0" algn="l"/>
            <a:r>
              <a:rPr lang="uk" sz="8000" i="1" dirty="0">
                <a:solidFill>
                  <a:schemeClr val="tx1"/>
                </a:solidFill>
              </a:rPr>
              <a:t>Політеїзм – заперечення, що Бог всемогутній.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Політеїзм обмежив могутність Бога розщепленням Бога на множинність маленьких божків, одних добрих, інших злих.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По суті, це звести Бога до істоти, яка живе в часі і схильна до недосконалості, розвитку і має лише обмежену силу.</a:t>
            </a:r>
            <a:endParaRPr lang="ru-RU" sz="8000" dirty="0">
              <a:solidFill>
                <a:schemeClr val="tx1"/>
              </a:solidFill>
            </a:endParaRPr>
          </a:p>
          <a:p>
            <a:pPr algn="l"/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Але якщо Бог не всемогутній, то тоді є щось, що сильніше за Бога і це щось відповідальне за зло, і це щось, по суті, і є Бог.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Бог політеїзму не є Бог в розумінні визначення цього слова, і сам потребує Спасителя.</a:t>
            </a:r>
            <a:br>
              <a:rPr lang="ru-RU" sz="8000" i="1" dirty="0">
                <a:solidFill>
                  <a:schemeClr val="tx1"/>
                </a:solidFill>
              </a:rPr>
            </a:br>
            <a:br>
              <a:rPr lang="ru-RU" sz="6600" i="1" dirty="0">
                <a:solidFill>
                  <a:schemeClr val="tx1"/>
                </a:solidFill>
              </a:rPr>
            </a:br>
            <a:endParaRPr lang="en-US" sz="6600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060848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. Політеїзм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" dirty="0"/>
          </a:p>
        </p:txBody>
      </p:sp>
    </p:spTree>
    <p:extLst>
      <p:ext uri="{BB962C8B-B14F-4D97-AF65-F5344CB8AC3E}">
        <p14:creationId xmlns:p14="http://schemas.microsoft.com/office/powerpoint/2010/main" val="230638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uk" i="1" dirty="0"/>
              <a:t>П'ять можливих рішень так логічно сформульованої теодицеї                           (Бог-справедливість 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33970"/>
            <a:ext cx="8280920" cy="4104456"/>
          </a:xfrm>
        </p:spPr>
        <p:txBody>
          <a:bodyPr>
            <a:normAutofit fontScale="25000" lnSpcReduction="20000"/>
          </a:bodyPr>
          <a:lstStyle/>
          <a:p>
            <a:pPr lvl="1" algn="l"/>
            <a:endParaRPr lang="ru-RU" sz="2600" i="1" dirty="0">
              <a:solidFill>
                <a:schemeClr val="tx1"/>
              </a:solidFill>
            </a:endParaRPr>
          </a:p>
          <a:p>
            <a:pPr lvl="1" algn="l"/>
            <a:endParaRPr lang="ru-RU" sz="3800" i="1" dirty="0">
              <a:solidFill>
                <a:schemeClr val="tx1"/>
              </a:solidFill>
            </a:endParaRPr>
          </a:p>
          <a:p>
            <a:pPr lvl="1" algn="l"/>
            <a:endParaRPr lang="ru-RU" sz="3800" i="1" dirty="0">
              <a:solidFill>
                <a:schemeClr val="tx1"/>
              </a:solidFill>
            </a:endParaRPr>
          </a:p>
          <a:p>
            <a:pPr lvl="0" algn="l"/>
            <a:r>
              <a:rPr lang="uk" sz="8000" i="1" dirty="0">
                <a:solidFill>
                  <a:schemeClr val="tx1"/>
                </a:solidFill>
              </a:rPr>
              <a:t>Ідеалізм – заперечення справжнього зла.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Якщо зло - ілюзія, то чому всі без винятку люди з дня народження підвладні злу?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Якщо ж Бог є "все у всьому" (як вони кажуть), звідки приходить "ілюзія зла"?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Бо якби воно було ілюзією, то той факт, що ми боїмося цієї ілюзії вже стає реальним злом.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 </a:t>
            </a:r>
            <a:br>
              <a:rPr lang="ru-RU" sz="8000" i="1" dirty="0">
                <a:solidFill>
                  <a:schemeClr val="tx1"/>
                </a:solidFill>
              </a:rPr>
            </a:br>
            <a:r>
              <a:rPr lang="uk" sz="8000" i="1" dirty="0">
                <a:solidFill>
                  <a:schemeClr val="tx1"/>
                </a:solidFill>
              </a:rPr>
              <a:t>Як сказав Августин: </a:t>
            </a:r>
            <a:r>
              <a:rPr lang="uk-UA" sz="8000" i="1" dirty="0">
                <a:solidFill>
                  <a:schemeClr val="tx1"/>
                </a:solidFill>
              </a:rPr>
              <a:t>«Є зло, якого ми реально боїмося, або факт, що ми його боїмося – і це зло» </a:t>
            </a:r>
            <a:br>
              <a:rPr lang="ru-RU" sz="2800" i="1" dirty="0">
                <a:solidFill>
                  <a:schemeClr val="tx1"/>
                </a:solidFill>
              </a:rPr>
            </a:br>
            <a:br>
              <a:rPr lang="ru-RU" sz="8000" i="1" dirty="0">
                <a:solidFill>
                  <a:schemeClr val="tx1"/>
                </a:solidFill>
              </a:rPr>
            </a:br>
            <a:br>
              <a:rPr lang="ru-RU" sz="6600" i="1" dirty="0">
                <a:solidFill>
                  <a:schemeClr val="tx1"/>
                </a:solidFill>
              </a:rPr>
            </a:br>
            <a:endParaRPr lang="en-US" sz="6600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2041583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Ідеалізм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" dirty="0"/>
          </a:p>
        </p:txBody>
      </p:sp>
    </p:spTree>
    <p:extLst>
      <p:ext uri="{BB962C8B-B14F-4D97-AF65-F5344CB8AC3E}">
        <p14:creationId xmlns:p14="http://schemas.microsoft.com/office/powerpoint/2010/main" val="311161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04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uk" i="1" dirty="0"/>
              <a:t>П'ять можливих рішень так логічно сформульованої теодицеї                        (Бог-справедливість 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564904"/>
            <a:ext cx="8136904" cy="3960440"/>
          </a:xfrm>
        </p:spPr>
        <p:txBody>
          <a:bodyPr>
            <a:normAutofit fontScale="47500" lnSpcReduction="20000"/>
          </a:bodyPr>
          <a:lstStyle/>
          <a:p>
            <a:pPr lvl="1" algn="l"/>
            <a:endParaRPr lang="ru-RU" sz="4400" i="1" dirty="0">
              <a:solidFill>
                <a:schemeClr val="tx1"/>
              </a:solidFill>
            </a:endParaRPr>
          </a:p>
          <a:p>
            <a:pPr lvl="0" algn="l"/>
            <a:r>
              <a:rPr lang="uk" sz="4400" i="1" dirty="0">
                <a:solidFill>
                  <a:schemeClr val="tx1"/>
                </a:solidFill>
              </a:rPr>
              <a:t>Біблійний Теїзм (Християнство) визнає всі чотири засновки і заперечує наявність логічної суперечности між ними.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uk" sz="4400" i="1" dirty="0">
                <a:solidFill>
                  <a:schemeClr val="tx1"/>
                </a:solidFill>
              </a:rPr>
              <a:t> 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uk" sz="4400" i="1" dirty="0">
                <a:solidFill>
                  <a:schemeClr val="tx1"/>
                </a:solidFill>
              </a:rPr>
              <a:t>Зло, як казав Августин, не існує саме собою ні метафізично, ні онтологічно.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uk" sz="4400" i="1" dirty="0">
                <a:solidFill>
                  <a:schemeClr val="tx1"/>
                </a:solidFill>
              </a:rPr>
              <a:t> 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uk" sz="4400" i="1" dirty="0">
                <a:solidFill>
                  <a:schemeClr val="tx1"/>
                </a:solidFill>
              </a:rPr>
              <a:t>Зло це ні буття, ні сутність, ні істота, ні річ, ні предмет. Якби зло було буттям, проблема зла була б нерозв’язаною, оскільки Бог був би не всеблагим, якби Він створив його, або Бог був би не всемогутнім, якби воно було створено не Богом.</a:t>
            </a:r>
            <a:br>
              <a:rPr lang="ru-RU" sz="3600" i="1" dirty="0">
                <a:solidFill>
                  <a:schemeClr val="tx1"/>
                </a:solidFill>
              </a:rPr>
            </a:br>
            <a:br>
              <a:rPr lang="ru-RU" sz="6600" i="1" dirty="0">
                <a:solidFill>
                  <a:schemeClr val="tx1"/>
                </a:solidFill>
              </a:rPr>
            </a:br>
            <a:endParaRPr lang="en-US" sz="6600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041582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uk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Біблійний Теїзм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" dirty="0"/>
          </a:p>
        </p:txBody>
      </p:sp>
    </p:spTree>
    <p:extLst>
      <p:ext uri="{BB962C8B-B14F-4D97-AF65-F5344CB8AC3E}">
        <p14:creationId xmlns:p14="http://schemas.microsoft.com/office/powerpoint/2010/main" val="4960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04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uk" i="1" dirty="0"/>
              <a:t>П'ять можливих рішень так логічно сформульованої теодицеї                          (Бог-справедливість 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26357"/>
            <a:ext cx="8784976" cy="3960440"/>
          </a:xfrm>
        </p:spPr>
        <p:txBody>
          <a:bodyPr>
            <a:noAutofit/>
          </a:bodyPr>
          <a:lstStyle/>
          <a:p>
            <a:pPr lvl="1" algn="l"/>
            <a:r>
              <a:rPr lang="uk" sz="2000" i="1" dirty="0">
                <a:solidFill>
                  <a:schemeClr val="tx1"/>
                </a:solidFill>
              </a:rPr>
              <a:t>Тоді де ж зло?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Зло - </a:t>
            </a:r>
            <a:r>
              <a:rPr lang="uk-UA" sz="2000" i="1" dirty="0">
                <a:solidFill>
                  <a:schemeClr val="tx1"/>
                </a:solidFill>
              </a:rPr>
              <a:t>це не присутність чогось, а це саме відсутність чогось, це брак чогось.</a:t>
            </a:r>
            <a:r>
              <a:rPr lang="uk" sz="2000" i="1" dirty="0">
                <a:solidFill>
                  <a:schemeClr val="tx1"/>
                </a:solidFill>
              </a:rPr>
              <a:t>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Якщо добро може бути без зла, то зло без добра (і більше того, окрім як у добрі - псування, недолік, зменшення добра) існувати не може.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Добро [в усіх творіннях] може зменшуватися та зростати. Зменшення добра є зло... Тому не було б зовсім того, що називається злом, якби не було ніякого добра.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Добро, позбавлене будь-якого недол</a:t>
            </a:r>
            <a:r>
              <a:rPr lang="uk-UA" sz="2000" i="1" dirty="0" err="1">
                <a:solidFill>
                  <a:schemeClr val="tx1"/>
                </a:solidFill>
              </a:rPr>
              <a:t>іку</a:t>
            </a:r>
            <a:r>
              <a:rPr lang="uk" sz="2000" i="1" dirty="0">
                <a:solidFill>
                  <a:schemeClr val="tx1"/>
                </a:solidFill>
              </a:rPr>
              <a:t>, є чистим добром.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Те ж добро, в якому перебуває зло - зіпсоване або погане добро;</a:t>
            </a:r>
            <a:br>
              <a:rPr lang="ru-RU" sz="3200" i="1" dirty="0">
                <a:solidFill>
                  <a:schemeClr val="tx1"/>
                </a:solidFill>
              </a:rPr>
            </a:br>
            <a:br>
              <a:rPr lang="ru-RU" sz="4800" i="1" dirty="0">
                <a:solidFill>
                  <a:schemeClr val="tx1"/>
                </a:solidFill>
              </a:rPr>
            </a:br>
            <a:endParaRPr lang="en-US" sz="4800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041582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uk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Біблійний Теїзм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" dirty="0"/>
          </a:p>
        </p:txBody>
      </p:sp>
    </p:spTree>
    <p:extLst>
      <p:ext uri="{BB962C8B-B14F-4D97-AF65-F5344CB8AC3E}">
        <p14:creationId xmlns:p14="http://schemas.microsoft.com/office/powerpoint/2010/main" val="56705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04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uk" i="1" dirty="0"/>
              <a:t>П'ять можливих рішень так логічно сформульованої теодицеї                            (Бог-справедливість 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382" y="2492896"/>
            <a:ext cx="8784976" cy="3744415"/>
          </a:xfrm>
        </p:spPr>
        <p:txBody>
          <a:bodyPr>
            <a:noAutofit/>
          </a:bodyPr>
          <a:lstStyle/>
          <a:p>
            <a:pPr lvl="1" algn="l"/>
            <a:r>
              <a:rPr lang="uk" sz="2000" i="1" dirty="0">
                <a:solidFill>
                  <a:schemeClr val="tx1"/>
                </a:solidFill>
              </a:rPr>
              <a:t>Зло як темрява. Це не присутність чогось, це відсутність світла.</a:t>
            </a:r>
            <a:endParaRPr lang="ru-RU" sz="2000" i="1" dirty="0">
              <a:solidFill>
                <a:schemeClr val="tx1"/>
              </a:solidFill>
            </a:endParaRPr>
          </a:p>
          <a:p>
            <a:pPr lvl="1" algn="l"/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Зло як холод. Це не присутність чогось, це відсутність тепла. Неможливо щось охолодити нижче за температуру абсолютного нуля  -273 </a:t>
            </a:r>
            <a:r>
              <a:rPr lang="uk-UA" sz="2000" i="1" dirty="0">
                <a:solidFill>
                  <a:schemeClr val="tx1"/>
                </a:solidFill>
              </a:rPr>
              <a:t>градуси Цельсія</a:t>
            </a:r>
            <a:r>
              <a:rPr lang="uk" sz="2000" i="1" dirty="0">
                <a:solidFill>
                  <a:schemeClr val="tx1"/>
                </a:solidFill>
              </a:rPr>
              <a:t>.</a:t>
            </a:r>
          </a:p>
          <a:p>
            <a:pPr lvl="1" algn="l"/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Причина зла - у волі, що робить виб</a:t>
            </a:r>
            <a:r>
              <a:rPr lang="uk-UA" sz="2000" i="1" dirty="0" err="1">
                <a:solidFill>
                  <a:schemeClr val="tx1"/>
                </a:solidFill>
              </a:rPr>
              <a:t>ір</a:t>
            </a:r>
            <a:r>
              <a:rPr lang="uk" sz="2000" i="1" dirty="0">
                <a:solidFill>
                  <a:schemeClr val="tx1"/>
                </a:solidFill>
              </a:rPr>
              <a:t> змінити добро. </a:t>
            </a:r>
            <a:r>
              <a:rPr lang="uk-UA" sz="2000" i="1" dirty="0">
                <a:solidFill>
                  <a:schemeClr val="tx1"/>
                </a:solidFill>
              </a:rPr>
              <a:t>І саме воля приводить до вибору відступити від добра незмінного, не створеного Богом. </a:t>
            </a:r>
            <a:r>
              <a:rPr lang="uk" sz="2000" i="1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2000" i="1" dirty="0">
                <a:solidFill>
                  <a:schemeClr val="tx1"/>
                </a:solidFill>
              </a:rPr>
            </a:br>
            <a:r>
              <a:rPr lang="uk" sz="2000" i="1" dirty="0">
                <a:solidFill>
                  <a:schemeClr val="tx1"/>
                </a:solidFill>
              </a:rPr>
              <a:t>Людина сказа Богові ні. К</a:t>
            </a:r>
            <a:r>
              <a:rPr lang="uk-UA" sz="2000" i="1" dirty="0" err="1">
                <a:solidFill>
                  <a:schemeClr val="tx1"/>
                </a:solidFill>
              </a:rPr>
              <a:t>ожен</a:t>
            </a:r>
            <a:r>
              <a:rPr lang="uk-UA" sz="2000" i="1" dirty="0">
                <a:solidFill>
                  <a:schemeClr val="tx1"/>
                </a:solidFill>
              </a:rPr>
              <a:t> збився на свою дорогу</a:t>
            </a:r>
            <a:r>
              <a:rPr lang="uk" sz="2000" i="1" dirty="0">
                <a:solidFill>
                  <a:schemeClr val="tx1"/>
                </a:solidFill>
              </a:rPr>
              <a:t>. </a:t>
            </a:r>
          </a:p>
          <a:p>
            <a:pPr lvl="1" algn="l"/>
            <a:r>
              <a:rPr lang="ru-RU" sz="2000" i="1" dirty="0">
                <a:solidFill>
                  <a:schemeClr val="tx1"/>
                </a:solidFill>
              </a:rPr>
              <a:t>Рим.1:28. «А </a:t>
            </a:r>
            <a:r>
              <a:rPr lang="ru-RU" sz="2000" i="1" dirty="0" err="1">
                <a:solidFill>
                  <a:schemeClr val="tx1"/>
                </a:solidFill>
              </a:rPr>
              <a:t>що</a:t>
            </a:r>
            <a:r>
              <a:rPr lang="ru-RU" sz="2000" i="1" dirty="0">
                <a:solidFill>
                  <a:schemeClr val="tx1"/>
                </a:solidFill>
              </a:rPr>
              <a:t> вони не </a:t>
            </a:r>
            <a:r>
              <a:rPr lang="ru-RU" sz="2000" i="1" dirty="0" err="1">
                <a:solidFill>
                  <a:schemeClr val="tx1"/>
                </a:solidFill>
              </a:rPr>
              <a:t>вважали</a:t>
            </a:r>
            <a:r>
              <a:rPr lang="ru-RU" sz="2000" i="1" dirty="0">
                <a:solidFill>
                  <a:schemeClr val="tx1"/>
                </a:solidFill>
              </a:rPr>
              <a:t> за </a:t>
            </a:r>
            <a:r>
              <a:rPr lang="ru-RU" sz="2000" i="1" dirty="0" err="1">
                <a:solidFill>
                  <a:schemeClr val="tx1"/>
                </a:solidFill>
              </a:rPr>
              <a:t>потрібне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ru-RU" sz="2000" i="1" dirty="0" err="1">
                <a:solidFill>
                  <a:schemeClr val="tx1"/>
                </a:solidFill>
              </a:rPr>
              <a:t>мати</a:t>
            </a:r>
            <a:r>
              <a:rPr lang="ru-RU" sz="2000" i="1" dirty="0">
                <a:solidFill>
                  <a:schemeClr val="tx1"/>
                </a:solidFill>
              </a:rPr>
              <a:t> Бога в </a:t>
            </a:r>
            <a:r>
              <a:rPr lang="ru-RU" sz="2000" i="1" dirty="0" err="1">
                <a:solidFill>
                  <a:schemeClr val="tx1"/>
                </a:solidFill>
              </a:rPr>
              <a:t>пізнанні</a:t>
            </a:r>
            <a:r>
              <a:rPr lang="ru-RU" sz="2000" i="1" dirty="0">
                <a:solidFill>
                  <a:schemeClr val="tx1"/>
                </a:solidFill>
              </a:rPr>
              <a:t>, </a:t>
            </a:r>
            <a:r>
              <a:rPr lang="ru-RU" sz="2000" i="1" dirty="0" err="1">
                <a:solidFill>
                  <a:schemeClr val="tx1"/>
                </a:solidFill>
              </a:rPr>
              <a:t>видав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ru-RU" sz="2000" i="1" dirty="0" err="1">
                <a:solidFill>
                  <a:schemeClr val="tx1"/>
                </a:solidFill>
              </a:rPr>
              <a:t>їх</a:t>
            </a:r>
            <a:r>
              <a:rPr lang="ru-RU" sz="2000" i="1" dirty="0">
                <a:solidFill>
                  <a:schemeClr val="tx1"/>
                </a:solidFill>
              </a:rPr>
              <a:t> Бог на </a:t>
            </a:r>
            <a:r>
              <a:rPr lang="ru-RU" sz="2000" i="1" dirty="0" err="1">
                <a:solidFill>
                  <a:schemeClr val="tx1"/>
                </a:solidFill>
              </a:rPr>
              <a:t>розум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ru-RU" sz="2000" i="1" dirty="0" err="1">
                <a:solidFill>
                  <a:schemeClr val="tx1"/>
                </a:solidFill>
              </a:rPr>
              <a:t>перевернений</a:t>
            </a:r>
            <a:r>
              <a:rPr lang="ru-RU" sz="2000" i="1" dirty="0">
                <a:solidFill>
                  <a:schemeClr val="tx1"/>
                </a:solidFill>
              </a:rPr>
              <a:t>, </a:t>
            </a:r>
            <a:r>
              <a:rPr lang="ru-RU" sz="2000" i="1" dirty="0" err="1">
                <a:solidFill>
                  <a:schemeClr val="tx1"/>
                </a:solidFill>
              </a:rPr>
              <a:t>щоб</a:t>
            </a:r>
            <a:r>
              <a:rPr lang="ru-RU" sz="2000" i="1" dirty="0">
                <a:solidFill>
                  <a:schemeClr val="tx1"/>
                </a:solidFill>
              </a:rPr>
              <a:t> чинили </a:t>
            </a:r>
            <a:r>
              <a:rPr lang="ru-RU" sz="2000" i="1" dirty="0" err="1">
                <a:solidFill>
                  <a:schemeClr val="tx1"/>
                </a:solidFill>
              </a:rPr>
              <a:t>непристойне</a:t>
            </a:r>
            <a:r>
              <a:rPr lang="ru-RU" sz="2000" i="1">
                <a:solidFill>
                  <a:schemeClr val="tx1"/>
                </a:solidFill>
              </a:rPr>
              <a:t>.»</a:t>
            </a:r>
            <a:br>
              <a:rPr lang="ru-RU" sz="1600" i="1" dirty="0">
                <a:solidFill>
                  <a:schemeClr val="tx1"/>
                </a:solidFill>
              </a:rPr>
            </a:br>
            <a:br>
              <a:rPr lang="ru-RU" i="1" dirty="0">
                <a:solidFill>
                  <a:schemeClr val="tx1"/>
                </a:solidFill>
              </a:rPr>
            </a:br>
            <a:br>
              <a:rPr lang="ru-RU" sz="4400" i="1" dirty="0">
                <a:solidFill>
                  <a:schemeClr val="tx1"/>
                </a:solidFill>
              </a:rPr>
            </a:br>
            <a:endParaRPr lang="en-US" sz="4400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041582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uk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Біблійний Теїзм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" dirty="0"/>
          </a:p>
        </p:txBody>
      </p:sp>
    </p:spTree>
    <p:extLst>
      <p:ext uri="{BB962C8B-B14F-4D97-AF65-F5344CB8AC3E}">
        <p14:creationId xmlns:p14="http://schemas.microsoft.com/office/powerpoint/2010/main" val="40891141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618</Words>
  <Application>Microsoft Office PowerPoint</Application>
  <PresentationFormat>Экран (4:3)</PresentationFormat>
  <Paragraphs>29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П'ять можливих рішень так логічно сформульованої теодицеї                            (Бог-справедливість )</vt:lpstr>
      <vt:lpstr>П'ять можливих рішень так логічно сформульованої теодицеї                           (Бог-справедливість )</vt:lpstr>
      <vt:lpstr>П'ять можливих рішень так логічно сформульованої теодицеї                        (Бог-справедливість )</vt:lpstr>
      <vt:lpstr>П'ять можливих рішень так логічно сформульованої теодицеї                          (Бог-справедливість )</vt:lpstr>
      <vt:lpstr>П'ять можливих рішень так логічно сформульованої теодицеї                            (Бог-справедливість 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Пять возможных решений так логически сформулированной теодицеи (Бог-справедливость)</dc:title>
  <dc:creator>Admin</dc:creator>
  <cp:lastModifiedBy>Ruslan Lvov</cp:lastModifiedBy>
  <cp:revision>4</cp:revision>
  <dcterms:created xsi:type="dcterms:W3CDTF">2020-07-17T09:18:29Z</dcterms:created>
  <dcterms:modified xsi:type="dcterms:W3CDTF">2022-12-06T16:19:32Z</dcterms:modified>
</cp:coreProperties>
</file>