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64" r:id="rId2"/>
    <p:sldId id="542" r:id="rId3"/>
    <p:sldId id="637" r:id="rId4"/>
    <p:sldId id="429" r:id="rId5"/>
    <p:sldId id="587" r:id="rId6"/>
    <p:sldId id="462" r:id="rId7"/>
    <p:sldId id="588" r:id="rId8"/>
    <p:sldId id="589" r:id="rId9"/>
    <p:sldId id="59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77709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1401408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11FE1-710F-49DB-9661-FA0C2937FEA5}"/>
              </a:ext>
            </a:extLst>
          </p:cNvPr>
          <p:cNvSpPr>
            <a:spLocks noGrp="1"/>
          </p:cNvSpPr>
          <p:nvPr>
            <p:ph type="ctrTitle"/>
          </p:nvPr>
        </p:nvSpPr>
        <p:spPr>
          <a:xfrm>
            <a:off x="6012180" y="205740"/>
            <a:ext cx="5773420" cy="4486422"/>
          </a:xfrm>
        </p:spPr>
        <p:txBody>
          <a:bodyPr>
            <a:normAutofit/>
          </a:bodyPr>
          <a:lstStyle/>
          <a:p>
            <a:r>
              <a:rPr lang="en-US" sz="20000" dirty="0"/>
              <a:t>33</a:t>
            </a:r>
          </a:p>
        </p:txBody>
      </p:sp>
      <p:sp>
        <p:nvSpPr>
          <p:cNvPr id="3" name="Subtitle 2">
            <a:extLst>
              <a:ext uri="{FF2B5EF4-FFF2-40B4-BE49-F238E27FC236}">
                <a16:creationId xmlns:a16="http://schemas.microsoft.com/office/drawing/2014/main" id="{F6589ADD-70C4-4111-B983-CD36860AEE18}"/>
              </a:ext>
            </a:extLst>
          </p:cNvPr>
          <p:cNvSpPr>
            <a:spLocks noGrp="1"/>
          </p:cNvSpPr>
          <p:nvPr>
            <p:ph type="subTitle" idx="1"/>
          </p:nvPr>
        </p:nvSpPr>
        <p:spPr>
          <a:xfrm>
            <a:off x="6012180" y="6498102"/>
            <a:ext cx="5773420" cy="154158"/>
          </a:xfrm>
        </p:spPr>
        <p:txBody>
          <a:bodyPr>
            <a:normAutofit fontScale="32500" lnSpcReduction="20000"/>
          </a:bodyPr>
          <a:lstStyle/>
          <a:p>
            <a:endParaRPr lang="en-US" dirty="0"/>
          </a:p>
        </p:txBody>
      </p:sp>
    </p:spTree>
    <p:extLst>
      <p:ext uri="{BB962C8B-B14F-4D97-AF65-F5344CB8AC3E}">
        <p14:creationId xmlns:p14="http://schemas.microsoft.com/office/powerpoint/2010/main" val="886925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825D6-321E-49FA-A7A9-D3C290DF5D7C}"/>
              </a:ext>
            </a:extLst>
          </p:cNvPr>
          <p:cNvSpPr>
            <a:spLocks noGrp="1"/>
          </p:cNvSpPr>
          <p:nvPr>
            <p:ph type="ctrTitle"/>
          </p:nvPr>
        </p:nvSpPr>
        <p:spPr>
          <a:xfrm>
            <a:off x="6012180" y="359898"/>
            <a:ext cx="5773420" cy="3320562"/>
          </a:xfrm>
        </p:spPr>
        <p:txBody>
          <a:bodyPr/>
          <a:lstStyle/>
          <a:p>
            <a:r>
              <a:rPr lang="en-US" dirty="0"/>
              <a:t>Context Clues</a:t>
            </a:r>
          </a:p>
        </p:txBody>
      </p:sp>
      <p:sp>
        <p:nvSpPr>
          <p:cNvPr id="3" name="Subtitle 2">
            <a:extLst>
              <a:ext uri="{FF2B5EF4-FFF2-40B4-BE49-F238E27FC236}">
                <a16:creationId xmlns:a16="http://schemas.microsoft.com/office/drawing/2014/main" id="{89F099EE-250F-4278-AAD9-63696D8C8B00}"/>
              </a:ext>
            </a:extLst>
          </p:cNvPr>
          <p:cNvSpPr>
            <a:spLocks noGrp="1"/>
          </p:cNvSpPr>
          <p:nvPr>
            <p:ph type="subTitle" idx="1"/>
          </p:nvPr>
        </p:nvSpPr>
        <p:spPr>
          <a:xfrm>
            <a:off x="6012180" y="6498102"/>
            <a:ext cx="5773420" cy="188448"/>
          </a:xfrm>
        </p:spPr>
        <p:txBody>
          <a:bodyPr>
            <a:normAutofit fontScale="40000" lnSpcReduction="20000"/>
          </a:bodyPr>
          <a:lstStyle/>
          <a:p>
            <a:endParaRPr lang="en-US" dirty="0"/>
          </a:p>
        </p:txBody>
      </p:sp>
    </p:spTree>
    <p:extLst>
      <p:ext uri="{BB962C8B-B14F-4D97-AF65-F5344CB8AC3E}">
        <p14:creationId xmlns:p14="http://schemas.microsoft.com/office/powerpoint/2010/main" val="3290818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432A0-437C-43F3-9B6C-562972CBBF33}"/>
              </a:ext>
            </a:extLst>
          </p:cNvPr>
          <p:cNvSpPr>
            <a:spLocks noGrp="1"/>
          </p:cNvSpPr>
          <p:nvPr>
            <p:ph type="title"/>
          </p:nvPr>
        </p:nvSpPr>
        <p:spPr/>
        <p:txBody>
          <a:bodyPr>
            <a:normAutofit fontScale="90000"/>
          </a:bodyPr>
          <a:lstStyle/>
          <a:p>
            <a:r>
              <a:rPr lang="en-US" dirty="0"/>
              <a:t>Reading Strategies and  Text Structures</a:t>
            </a:r>
          </a:p>
        </p:txBody>
      </p:sp>
      <p:sp>
        <p:nvSpPr>
          <p:cNvPr id="3" name="Content Placeholder 2">
            <a:extLst>
              <a:ext uri="{FF2B5EF4-FFF2-40B4-BE49-F238E27FC236}">
                <a16:creationId xmlns:a16="http://schemas.microsoft.com/office/drawing/2014/main" id="{2CF4739F-8C96-4B06-93ED-33F22DB7BCEE}"/>
              </a:ext>
            </a:extLst>
          </p:cNvPr>
          <p:cNvSpPr>
            <a:spLocks noGrp="1"/>
          </p:cNvSpPr>
          <p:nvPr>
            <p:ph idx="1"/>
          </p:nvPr>
        </p:nvSpPr>
        <p:spPr/>
        <p:txBody>
          <a:bodyPr/>
          <a:lstStyle/>
          <a:p>
            <a:r>
              <a:rPr lang="en-US" u="sng" dirty="0"/>
              <a:t>Context Clues- </a:t>
            </a:r>
            <a:r>
              <a:rPr lang="en-US" dirty="0"/>
              <a:t>What information in the sentence or paragraph gives you clues to better understand an unknown word, sentence, or phrase. </a:t>
            </a:r>
          </a:p>
          <a:p>
            <a:r>
              <a:rPr lang="en-US" dirty="0"/>
              <a:t>You may look at sentence before the word or sentences after the word.</a:t>
            </a:r>
          </a:p>
          <a:p>
            <a:r>
              <a:rPr lang="en-US" dirty="0"/>
              <a:t>You may have to make a connection.  Have you ever seen this word, or heard this word on T.V, or you friend talk about it.</a:t>
            </a:r>
          </a:p>
          <a:p>
            <a:endParaRPr lang="en-US" dirty="0"/>
          </a:p>
        </p:txBody>
      </p:sp>
    </p:spTree>
    <p:extLst>
      <p:ext uri="{BB962C8B-B14F-4D97-AF65-F5344CB8AC3E}">
        <p14:creationId xmlns:p14="http://schemas.microsoft.com/office/powerpoint/2010/main" val="58007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1FE94-9550-4E1B-AB8A-9582268F7FD4}"/>
              </a:ext>
            </a:extLst>
          </p:cNvPr>
          <p:cNvSpPr>
            <a:spLocks noGrp="1"/>
          </p:cNvSpPr>
          <p:nvPr>
            <p:ph type="title"/>
          </p:nvPr>
        </p:nvSpPr>
        <p:spPr/>
        <p:txBody>
          <a:bodyPr>
            <a:normAutofit fontScale="90000"/>
          </a:bodyPr>
          <a:lstStyle/>
          <a:p>
            <a:r>
              <a:rPr lang="en-US" dirty="0"/>
              <a:t>The Velveteen Rabbit by Margery Williams </a:t>
            </a:r>
          </a:p>
        </p:txBody>
      </p:sp>
      <p:sp>
        <p:nvSpPr>
          <p:cNvPr id="3" name="Content Placeholder 2">
            <a:extLst>
              <a:ext uri="{FF2B5EF4-FFF2-40B4-BE49-F238E27FC236}">
                <a16:creationId xmlns:a16="http://schemas.microsoft.com/office/drawing/2014/main" id="{77BBF290-3EAD-497A-BAED-198CE01A6E17}"/>
              </a:ext>
            </a:extLst>
          </p:cNvPr>
          <p:cNvSpPr>
            <a:spLocks noGrp="1"/>
          </p:cNvSpPr>
          <p:nvPr>
            <p:ph idx="1"/>
          </p:nvPr>
        </p:nvSpPr>
        <p:spPr/>
        <p:txBody>
          <a:bodyPr>
            <a:normAutofit fontScale="77500" lnSpcReduction="20000"/>
          </a:bodyPr>
          <a:lstStyle/>
          <a:p>
            <a:r>
              <a:rPr lang="en-US" dirty="0"/>
              <a:t>For a long time he lived in the toy cupboard or on the nursery floor. No one thought very much about him. He was </a:t>
            </a:r>
            <a:r>
              <a:rPr lang="en-US" u="sng" dirty="0"/>
              <a:t>naturally</a:t>
            </a:r>
            <a:r>
              <a:rPr lang="en-US" dirty="0"/>
              <a:t> shy. Being only made of velveteen, some of the more expensive toys quite snubbed him. The mechanical toys were very superior and looked down upon everyone else. They were full of modern ideas, and they </a:t>
            </a:r>
            <a:r>
              <a:rPr lang="en-US" u="sng" dirty="0"/>
              <a:t>pretended</a:t>
            </a:r>
            <a:r>
              <a:rPr lang="en-US" dirty="0"/>
              <a:t> they were real. The model boat, who had lived through two seasons and lost most of his paint, caught the tone from them. He never missed an opportunity of referring to his rigging in technical terms. The Rabbit could not claim to be a model of anything, for he didn’t know that real rabbits existed. He thought they were all stuffed with </a:t>
            </a:r>
            <a:r>
              <a:rPr lang="en-US" u="sng" dirty="0"/>
              <a:t>sawdust</a:t>
            </a:r>
            <a:r>
              <a:rPr lang="en-US" dirty="0"/>
              <a:t> like himself. He understood that sawdust was quite out-of-date and should never be mentioned in modern circles. </a:t>
            </a:r>
          </a:p>
        </p:txBody>
      </p:sp>
    </p:spTree>
    <p:extLst>
      <p:ext uri="{BB962C8B-B14F-4D97-AF65-F5344CB8AC3E}">
        <p14:creationId xmlns:p14="http://schemas.microsoft.com/office/powerpoint/2010/main" val="3244158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3484D-B788-48F9-9CD8-5FFACEB5726A}"/>
              </a:ext>
            </a:extLst>
          </p:cNvPr>
          <p:cNvSpPr>
            <a:spLocks noGrp="1"/>
          </p:cNvSpPr>
          <p:nvPr>
            <p:ph type="title"/>
          </p:nvPr>
        </p:nvSpPr>
        <p:spPr/>
        <p:txBody>
          <a:bodyPr/>
          <a:lstStyle/>
          <a:p>
            <a:r>
              <a:rPr lang="en-US" dirty="0"/>
              <a:t>Context Clues Lesson</a:t>
            </a:r>
          </a:p>
        </p:txBody>
      </p:sp>
      <p:sp>
        <p:nvSpPr>
          <p:cNvPr id="3" name="Content Placeholder 2">
            <a:extLst>
              <a:ext uri="{FF2B5EF4-FFF2-40B4-BE49-F238E27FC236}">
                <a16:creationId xmlns:a16="http://schemas.microsoft.com/office/drawing/2014/main" id="{1F212DCC-825C-4AC6-9C56-0AA9F1F304FD}"/>
              </a:ext>
            </a:extLst>
          </p:cNvPr>
          <p:cNvSpPr>
            <a:spLocks noGrp="1"/>
          </p:cNvSpPr>
          <p:nvPr>
            <p:ph idx="1"/>
          </p:nvPr>
        </p:nvSpPr>
        <p:spPr/>
        <p:txBody>
          <a:bodyPr>
            <a:normAutofit/>
          </a:bodyPr>
          <a:lstStyle/>
          <a:p>
            <a:r>
              <a:rPr lang="en-US" dirty="0"/>
              <a:t>Some of the more expensive toys quite </a:t>
            </a:r>
            <a:r>
              <a:rPr lang="en-US" b="1" u="sng" dirty="0"/>
              <a:t>snubbed</a:t>
            </a:r>
            <a:r>
              <a:rPr lang="en-US" dirty="0"/>
              <a:t> him. The mechanical toys were very superior and looked down upon everyone else.</a:t>
            </a:r>
          </a:p>
          <a:p>
            <a:r>
              <a:rPr lang="en-US" dirty="0"/>
              <a:t>Look for clues before the bold word or after to see what it means.  </a:t>
            </a:r>
          </a:p>
          <a:p>
            <a:pPr marL="82296" indent="0">
              <a:buNone/>
            </a:pPr>
            <a:r>
              <a:rPr lang="en-US" b="1" dirty="0"/>
              <a:t>What is the meaning of the word </a:t>
            </a:r>
            <a:r>
              <a:rPr lang="en-US" b="1" u="sng" dirty="0"/>
              <a:t>snubbed</a:t>
            </a:r>
            <a:r>
              <a:rPr lang="en-US" b="1" dirty="0"/>
              <a:t>?</a:t>
            </a:r>
          </a:p>
          <a:p>
            <a:pPr marL="82296" indent="0">
              <a:buNone/>
            </a:pPr>
            <a:endParaRPr lang="en-US" b="1" dirty="0"/>
          </a:p>
          <a:p>
            <a:pPr marL="82296" indent="0">
              <a:buNone/>
            </a:pPr>
            <a:r>
              <a:rPr lang="en-US" b="1" u="sng" dirty="0"/>
              <a:t>snubbed means looked down upon.</a:t>
            </a:r>
          </a:p>
        </p:txBody>
      </p:sp>
    </p:spTree>
    <p:extLst>
      <p:ext uri="{BB962C8B-B14F-4D97-AF65-F5344CB8AC3E}">
        <p14:creationId xmlns:p14="http://schemas.microsoft.com/office/powerpoint/2010/main" val="2222118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69CFD-FF42-4B7F-A448-6E1609463245}"/>
              </a:ext>
            </a:extLst>
          </p:cNvPr>
          <p:cNvSpPr>
            <a:spLocks noGrp="1"/>
          </p:cNvSpPr>
          <p:nvPr>
            <p:ph type="title"/>
          </p:nvPr>
        </p:nvSpPr>
        <p:spPr/>
        <p:txBody>
          <a:bodyPr/>
          <a:lstStyle/>
          <a:p>
            <a:r>
              <a:rPr lang="en-US" dirty="0"/>
              <a:t>Context Clues Practice 1</a:t>
            </a:r>
          </a:p>
        </p:txBody>
      </p:sp>
      <p:sp>
        <p:nvSpPr>
          <p:cNvPr id="3" name="Content Placeholder 2">
            <a:extLst>
              <a:ext uri="{FF2B5EF4-FFF2-40B4-BE49-F238E27FC236}">
                <a16:creationId xmlns:a16="http://schemas.microsoft.com/office/drawing/2014/main" id="{42FB8FAB-2999-4FBE-85C2-8F297E1D8E6F}"/>
              </a:ext>
            </a:extLst>
          </p:cNvPr>
          <p:cNvSpPr>
            <a:spLocks noGrp="1"/>
          </p:cNvSpPr>
          <p:nvPr>
            <p:ph idx="1"/>
          </p:nvPr>
        </p:nvSpPr>
        <p:spPr/>
        <p:txBody>
          <a:bodyPr>
            <a:normAutofit lnSpcReduction="10000"/>
          </a:bodyPr>
          <a:lstStyle/>
          <a:p>
            <a:r>
              <a:rPr lang="en-US" dirty="0"/>
              <a:t>They were full of modern ideas, and they </a:t>
            </a:r>
            <a:r>
              <a:rPr lang="en-US" b="1" u="sng" dirty="0"/>
              <a:t>pretended</a:t>
            </a:r>
            <a:r>
              <a:rPr lang="en-US" b="1" dirty="0"/>
              <a:t> </a:t>
            </a:r>
            <a:r>
              <a:rPr lang="en-US" dirty="0"/>
              <a:t>they were real.</a:t>
            </a:r>
          </a:p>
          <a:p>
            <a:endParaRPr lang="en-US" dirty="0"/>
          </a:p>
          <a:p>
            <a:r>
              <a:rPr lang="en-US" dirty="0"/>
              <a:t>Look for clues before the bold word or after to see what it means.  </a:t>
            </a:r>
          </a:p>
          <a:p>
            <a:endParaRPr lang="en-US" dirty="0"/>
          </a:p>
          <a:p>
            <a:r>
              <a:rPr lang="en-US" b="1" dirty="0"/>
              <a:t>What is the meaning of pretended?</a:t>
            </a:r>
          </a:p>
          <a:p>
            <a:endParaRPr lang="en-US" dirty="0"/>
          </a:p>
          <a:p>
            <a:r>
              <a:rPr lang="en-US" dirty="0"/>
              <a:t>Pretended means___________________________</a:t>
            </a:r>
          </a:p>
        </p:txBody>
      </p:sp>
    </p:spTree>
    <p:extLst>
      <p:ext uri="{BB962C8B-B14F-4D97-AF65-F5344CB8AC3E}">
        <p14:creationId xmlns:p14="http://schemas.microsoft.com/office/powerpoint/2010/main" val="14287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5EC1A-3A96-4C18-AC57-93C698391EBA}"/>
              </a:ext>
            </a:extLst>
          </p:cNvPr>
          <p:cNvSpPr>
            <a:spLocks noGrp="1"/>
          </p:cNvSpPr>
          <p:nvPr>
            <p:ph type="title"/>
          </p:nvPr>
        </p:nvSpPr>
        <p:spPr/>
        <p:txBody>
          <a:bodyPr/>
          <a:lstStyle/>
          <a:p>
            <a:r>
              <a:rPr lang="en-US" dirty="0"/>
              <a:t>Practice 2 and 3</a:t>
            </a:r>
          </a:p>
        </p:txBody>
      </p:sp>
      <p:sp>
        <p:nvSpPr>
          <p:cNvPr id="3" name="Content Placeholder 2">
            <a:extLst>
              <a:ext uri="{FF2B5EF4-FFF2-40B4-BE49-F238E27FC236}">
                <a16:creationId xmlns:a16="http://schemas.microsoft.com/office/drawing/2014/main" id="{0A744B2E-AC28-478E-AD47-43AC76F5D189}"/>
              </a:ext>
            </a:extLst>
          </p:cNvPr>
          <p:cNvSpPr>
            <a:spLocks noGrp="1"/>
          </p:cNvSpPr>
          <p:nvPr>
            <p:ph idx="1"/>
          </p:nvPr>
        </p:nvSpPr>
        <p:spPr/>
        <p:txBody>
          <a:bodyPr>
            <a:normAutofit lnSpcReduction="10000"/>
          </a:bodyPr>
          <a:lstStyle/>
          <a:p>
            <a:r>
              <a:rPr lang="en-US" dirty="0"/>
              <a:t>He thought they were all stuffed with </a:t>
            </a:r>
            <a:r>
              <a:rPr lang="en-US" b="1" dirty="0"/>
              <a:t>sawdust </a:t>
            </a:r>
            <a:r>
              <a:rPr lang="en-US" dirty="0"/>
              <a:t>like himself.</a:t>
            </a:r>
          </a:p>
          <a:p>
            <a:r>
              <a:rPr lang="en-US" b="1" dirty="0"/>
              <a:t>What is the meaning of sawdust?</a:t>
            </a:r>
          </a:p>
          <a:p>
            <a:r>
              <a:rPr lang="en-US" dirty="0"/>
              <a:t>sawdust means_____________________________</a:t>
            </a:r>
          </a:p>
          <a:p>
            <a:endParaRPr lang="en-US" dirty="0"/>
          </a:p>
          <a:p>
            <a:r>
              <a:rPr lang="en-US" dirty="0"/>
              <a:t>Being only made of velveteen, some of the more </a:t>
            </a:r>
            <a:r>
              <a:rPr lang="en-US" b="1" dirty="0"/>
              <a:t>expensive </a:t>
            </a:r>
            <a:r>
              <a:rPr lang="en-US" dirty="0"/>
              <a:t>toys.</a:t>
            </a:r>
          </a:p>
          <a:p>
            <a:r>
              <a:rPr lang="en-US" b="1" dirty="0"/>
              <a:t>What is the meaning of expensive?</a:t>
            </a:r>
          </a:p>
          <a:p>
            <a:r>
              <a:rPr lang="en-US" dirty="0"/>
              <a:t>expensive means___________________________</a:t>
            </a:r>
          </a:p>
        </p:txBody>
      </p:sp>
    </p:spTree>
    <p:extLst>
      <p:ext uri="{BB962C8B-B14F-4D97-AF65-F5344CB8AC3E}">
        <p14:creationId xmlns:p14="http://schemas.microsoft.com/office/powerpoint/2010/main" val="126629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1BF26-CCE0-4A17-8596-6E35162AA5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451BBD-BC59-40FD-B981-7DBBB6DF0C05}"/>
              </a:ext>
            </a:extLst>
          </p:cNvPr>
          <p:cNvSpPr>
            <a:spLocks noGrp="1"/>
          </p:cNvSpPr>
          <p:nvPr>
            <p:ph idx="1"/>
          </p:nvPr>
        </p:nvSpPr>
        <p:spPr/>
        <p:txBody>
          <a:bodyPr/>
          <a:lstStyle/>
          <a:p>
            <a:r>
              <a:rPr lang="en-US" dirty="0"/>
              <a:t>Practice 1</a:t>
            </a:r>
          </a:p>
          <a:p>
            <a:r>
              <a:rPr lang="en-US" dirty="0"/>
              <a:t>pretended means </a:t>
            </a:r>
            <a:r>
              <a:rPr lang="en-US" u="sng" dirty="0"/>
              <a:t>to make believe  they were real.</a:t>
            </a:r>
          </a:p>
          <a:p>
            <a:r>
              <a:rPr lang="en-US" dirty="0"/>
              <a:t>Practice 2</a:t>
            </a:r>
          </a:p>
          <a:p>
            <a:r>
              <a:rPr lang="en-US" dirty="0"/>
              <a:t>sawdust means </a:t>
            </a:r>
            <a:r>
              <a:rPr lang="en-US" u="sng" dirty="0"/>
              <a:t>dust made from sawing wood</a:t>
            </a:r>
          </a:p>
          <a:p>
            <a:r>
              <a:rPr lang="en-US" dirty="0"/>
              <a:t>Practice 3</a:t>
            </a:r>
          </a:p>
          <a:p>
            <a:r>
              <a:rPr lang="en-US" dirty="0"/>
              <a:t>expensive means </a:t>
            </a:r>
            <a:r>
              <a:rPr lang="en-US" u="sng" dirty="0"/>
              <a:t>cost a lot of money</a:t>
            </a:r>
          </a:p>
          <a:p>
            <a:endParaRPr lang="en-US" dirty="0"/>
          </a:p>
        </p:txBody>
      </p:sp>
    </p:spTree>
    <p:extLst>
      <p:ext uri="{BB962C8B-B14F-4D97-AF65-F5344CB8AC3E}">
        <p14:creationId xmlns:p14="http://schemas.microsoft.com/office/powerpoint/2010/main" val="1971200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7</TotalTime>
  <Words>422</Words>
  <Application>Microsoft Office PowerPoint</Application>
  <PresentationFormat>Widescreen</PresentationFormat>
  <Paragraphs>39</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Verdana</vt:lpstr>
      <vt:lpstr>Wingdings 2</vt:lpstr>
      <vt:lpstr>Idea design template</vt:lpstr>
      <vt:lpstr>Middle and High School</vt:lpstr>
      <vt:lpstr>33</vt:lpstr>
      <vt:lpstr>Context Clues</vt:lpstr>
      <vt:lpstr>Reading Strategies and  Text Structures</vt:lpstr>
      <vt:lpstr>The Velveteen Rabbit by Margery Williams </vt:lpstr>
      <vt:lpstr>Context Clues Lesson</vt:lpstr>
      <vt:lpstr>Context Clues Practice 1</vt:lpstr>
      <vt:lpstr>Practice 2 and 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2018-05-07T21:35:45Z</dcterms:modified>
</cp:coreProperties>
</file>