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0"/>
  </p:notesMasterIdLst>
  <p:handoutMasterIdLst>
    <p:handoutMasterId r:id="rId21"/>
  </p:handoutMasterIdLst>
  <p:sldIdLst>
    <p:sldId id="328" r:id="rId3"/>
    <p:sldId id="292" r:id="rId4"/>
    <p:sldId id="425" r:id="rId5"/>
    <p:sldId id="419" r:id="rId6"/>
    <p:sldId id="420" r:id="rId7"/>
    <p:sldId id="417" r:id="rId8"/>
    <p:sldId id="421" r:id="rId9"/>
    <p:sldId id="422" r:id="rId10"/>
    <p:sldId id="423" r:id="rId11"/>
    <p:sldId id="426" r:id="rId12"/>
    <p:sldId id="427" r:id="rId13"/>
    <p:sldId id="428" r:id="rId14"/>
    <p:sldId id="429" r:id="rId15"/>
    <p:sldId id="556" r:id="rId16"/>
    <p:sldId id="430" r:id="rId17"/>
    <p:sldId id="431" r:id="rId18"/>
    <p:sldId id="43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78BB797F-D0D0-46ED-89BB-8DD3CB60C4AD}" type="presOf" srcId="{0ACE607C-430D-4D29-8F73-1029EAFEBE55}" destId="{EC893C17-48E3-46C3-BB7A-9F0D9B7D5090}" srcOrd="1" destOrd="0" presId="urn:microsoft.com/office/officeart/2005/8/layout/orgChart1"/>
    <dgm:cxn modelId="{348A9C8B-6FC9-4638-ADCF-4140585F5BC5}" type="presOf" srcId="{C3EB261C-B9E9-4505-8A00-3E9FB3FFBC56}" destId="{46141452-D9D9-4DCE-9FD3-C661BB207AC2}" srcOrd="0" destOrd="0" presId="urn:microsoft.com/office/officeart/2005/8/layout/orgChart1"/>
    <dgm:cxn modelId="{250931EA-62AE-4303-B4E9-D140F7FEEFD2}" type="presOf" srcId="{39F25257-A737-4ADD-93B9-7F637210135D}" destId="{EFCA8A7F-DA60-4DFE-91D9-8D570365127E}" srcOrd="0" destOrd="0" presId="urn:microsoft.com/office/officeart/2005/8/layout/orgChart1"/>
    <dgm:cxn modelId="{0B33D10A-284A-4A24-8020-3755216633B6}" type="presOf" srcId="{0ACE607C-430D-4D29-8F73-1029EAFEBE55}" destId="{AC2C61AC-AC60-438F-898E-0FB7854199B1}" srcOrd="0" destOrd="0" presId="urn:microsoft.com/office/officeart/2005/8/layout/orgChart1"/>
    <dgm:cxn modelId="{66A3EAF2-B3C1-4551-89A5-FA60015911FF}" type="presOf" srcId="{C3EB261C-B9E9-4505-8A00-3E9FB3FFBC56}" destId="{F1F022DA-E303-498D-BD6B-657CB7DFD703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FB865C59-A2FA-4779-BBC1-09507B91313A}" type="presOf" srcId="{5D12E55B-A886-4C5B-B11A-E603FE334198}" destId="{4EB67754-555F-4A2A-9D60-2E6D6B7D16C4}" srcOrd="0" destOrd="0" presId="urn:microsoft.com/office/officeart/2005/8/layout/orgChart1"/>
    <dgm:cxn modelId="{D3F574D9-CBAA-4B83-92CC-26464C4E30FF}" type="presParOf" srcId="{4EB67754-555F-4A2A-9D60-2E6D6B7D16C4}" destId="{0CE505AA-8015-43D7-8B53-9807F78FC652}" srcOrd="0" destOrd="0" presId="urn:microsoft.com/office/officeart/2005/8/layout/orgChart1"/>
    <dgm:cxn modelId="{3BE7FFDC-AAAD-4931-BB82-2142F15CA786}" type="presParOf" srcId="{0CE505AA-8015-43D7-8B53-9807F78FC652}" destId="{5B9C2470-F442-4F5B-A750-2D0C0C51FA14}" srcOrd="0" destOrd="0" presId="urn:microsoft.com/office/officeart/2005/8/layout/orgChart1"/>
    <dgm:cxn modelId="{4CD8B151-2E49-4BE1-ACFC-B494B5CE1C12}" type="presParOf" srcId="{5B9C2470-F442-4F5B-A750-2D0C0C51FA14}" destId="{AC2C61AC-AC60-438F-898E-0FB7854199B1}" srcOrd="0" destOrd="0" presId="urn:microsoft.com/office/officeart/2005/8/layout/orgChart1"/>
    <dgm:cxn modelId="{CBC79920-54E2-4533-A68B-D163D2328D46}" type="presParOf" srcId="{5B9C2470-F442-4F5B-A750-2D0C0C51FA14}" destId="{EC893C17-48E3-46C3-BB7A-9F0D9B7D5090}" srcOrd="1" destOrd="0" presId="urn:microsoft.com/office/officeart/2005/8/layout/orgChart1"/>
    <dgm:cxn modelId="{E7E10B68-109B-4E46-9832-60E8D2FDD0F1}" type="presParOf" srcId="{0CE505AA-8015-43D7-8B53-9807F78FC652}" destId="{3DB06FC2-29A7-483B-A21D-40D57DD391E8}" srcOrd="1" destOrd="0" presId="urn:microsoft.com/office/officeart/2005/8/layout/orgChart1"/>
    <dgm:cxn modelId="{49168690-B9A8-4BEC-8D4A-C5B646D87C9A}" type="presParOf" srcId="{0CE505AA-8015-43D7-8B53-9807F78FC652}" destId="{45787262-34A5-459C-A4FB-0F029182CA0F}" srcOrd="2" destOrd="0" presId="urn:microsoft.com/office/officeart/2005/8/layout/orgChart1"/>
    <dgm:cxn modelId="{ECB16BCF-5BDA-4F76-9229-104DD441F968}" type="presParOf" srcId="{45787262-34A5-459C-A4FB-0F029182CA0F}" destId="{EFCA8A7F-DA60-4DFE-91D9-8D570365127E}" srcOrd="0" destOrd="0" presId="urn:microsoft.com/office/officeart/2005/8/layout/orgChart1"/>
    <dgm:cxn modelId="{0E0BA95C-A0DB-4EE8-BE68-6BC359E844D3}" type="presParOf" srcId="{45787262-34A5-459C-A4FB-0F029182CA0F}" destId="{92C00296-779B-4F79-ABE7-EA888E8F9520}" srcOrd="1" destOrd="0" presId="urn:microsoft.com/office/officeart/2005/8/layout/orgChart1"/>
    <dgm:cxn modelId="{36753E1B-CBEF-4EDA-B207-9EA996B91050}" type="presParOf" srcId="{92C00296-779B-4F79-ABE7-EA888E8F9520}" destId="{461C12E1-BFBC-4264-BF3C-D16F2093CDCA}" srcOrd="0" destOrd="0" presId="urn:microsoft.com/office/officeart/2005/8/layout/orgChart1"/>
    <dgm:cxn modelId="{EEA7D6F2-3E0A-434C-A95D-D91D7B3BE215}" type="presParOf" srcId="{461C12E1-BFBC-4264-BF3C-D16F2093CDCA}" destId="{46141452-D9D9-4DCE-9FD3-C661BB207AC2}" srcOrd="0" destOrd="0" presId="urn:microsoft.com/office/officeart/2005/8/layout/orgChart1"/>
    <dgm:cxn modelId="{7B708E08-6FC2-420A-8552-2CB01477F38C}" type="presParOf" srcId="{461C12E1-BFBC-4264-BF3C-D16F2093CDCA}" destId="{F1F022DA-E303-498D-BD6B-657CB7DFD703}" srcOrd="1" destOrd="0" presId="urn:microsoft.com/office/officeart/2005/8/layout/orgChart1"/>
    <dgm:cxn modelId="{79854984-3F9D-4910-B99A-E7243131B002}" type="presParOf" srcId="{92C00296-779B-4F79-ABE7-EA888E8F9520}" destId="{3FCE3DA8-FE07-4406-98A1-6A669DA6356E}" srcOrd="1" destOrd="0" presId="urn:microsoft.com/office/officeart/2005/8/layout/orgChart1"/>
    <dgm:cxn modelId="{9691A96E-3EF9-4940-8309-EC8B450F1CD7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04006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5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241743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5691341" y="835558"/>
            <a:ext cx="646386" cy="4871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 rot="16200000">
            <a:off x="5636165" y="964312"/>
            <a:ext cx="646386" cy="2459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uadroTexto"/>
          <p:cNvSpPr txBox="1"/>
          <p:nvPr/>
        </p:nvSpPr>
        <p:spPr>
          <a:xfrm>
            <a:off x="1655380" y="3245115"/>
            <a:ext cx="3060453" cy="144655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  <a:endParaRPr lang="es-MX" sz="88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7199587" y="3271390"/>
            <a:ext cx="4150047" cy="144655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Empresa</a:t>
            </a:r>
            <a:endParaRPr lang="es-MX" sz="8800" dirty="0"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4540423" y="835558"/>
            <a:ext cx="646386" cy="4871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 rot="16200000">
            <a:off x="4485247" y="964312"/>
            <a:ext cx="646386" cy="2459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uadroTexto"/>
          <p:cNvSpPr txBox="1"/>
          <p:nvPr/>
        </p:nvSpPr>
        <p:spPr>
          <a:xfrm>
            <a:off x="977463" y="4488120"/>
            <a:ext cx="3978077" cy="2369880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>
              <a:buFont typeface="Wingdings" pitchFamily="2" charset="2"/>
              <a:buChar char="ü"/>
            </a:pPr>
            <a:r>
              <a:rPr lang="es-MX" sz="60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Ministerio</a:t>
            </a:r>
            <a:endParaRPr lang="es-MX" sz="60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6584732" y="652221"/>
            <a:ext cx="4603824" cy="5139869"/>
          </a:xfrm>
          <a:prstGeom prst="rect">
            <a:avLst/>
          </a:prstGeom>
          <a:noFill/>
          <a:ln>
            <a:noFill/>
          </a:ln>
        </p:spPr>
        <p:txBody>
          <a:bodyPr wrap="non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Empresa</a:t>
            </a:r>
          </a:p>
          <a:p>
            <a:pPr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Obra social</a:t>
            </a:r>
          </a:p>
          <a:p>
            <a:pPr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Beneficencia</a:t>
            </a:r>
          </a:p>
          <a:p>
            <a:pPr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Altruismo</a:t>
            </a:r>
          </a:p>
          <a:p>
            <a:pPr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cs typeface="Calibri" pitchFamily="34" charset="0"/>
              </a:rPr>
              <a:t> ONG</a:t>
            </a:r>
            <a:endParaRPr lang="es-MX" sz="6000" dirty="0"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2680035" y="1182410"/>
            <a:ext cx="646386" cy="4871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 rot="16200000">
            <a:off x="2640625" y="1311164"/>
            <a:ext cx="646386" cy="24594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CuadroTexto"/>
          <p:cNvSpPr txBox="1"/>
          <p:nvPr/>
        </p:nvSpPr>
        <p:spPr>
          <a:xfrm>
            <a:off x="4666594" y="1417932"/>
            <a:ext cx="611702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1">
            <a:spAutoFit/>
          </a:bodyPr>
          <a:lstStyle/>
          <a:p>
            <a:r>
              <a:rPr lang="es-MX" sz="88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¿Cómo progresa el ministerio?</a:t>
            </a:r>
            <a:endParaRPr lang="es-MX" sz="8800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Llamada ovalada"/>
          <p:cNvSpPr/>
          <p:nvPr/>
        </p:nvSpPr>
        <p:spPr>
          <a:xfrm>
            <a:off x="2412123" y="472966"/>
            <a:ext cx="8008883" cy="4367048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15520" y="2251574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¿Fama?</a:t>
            </a:r>
            <a:b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¿Fortuna?</a:t>
            </a:r>
            <a:b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8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Llamada ovalada"/>
          <p:cNvSpPr/>
          <p:nvPr/>
        </p:nvSpPr>
        <p:spPr>
          <a:xfrm>
            <a:off x="2380591" y="646387"/>
            <a:ext cx="8008883" cy="4367048"/>
          </a:xfrm>
          <a:prstGeom prst="wedgeEllipseCallou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15520" y="2566885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¿Fruto?</a:t>
            </a:r>
            <a:br>
              <a:rPr lang="es-MX" sz="8800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8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El ministerio progresa a medida que contribuya con: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505858" y="2394941"/>
            <a:ext cx="23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04401" y="3208018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– Discípulo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Experiencia en Servir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Virtudes, Carácter, Sabiduría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Aprobación de la Iglesia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Estudio de las Escrituras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Capacitación </a:t>
            </a:r>
          </a:p>
          <a:p>
            <a:pPr lvl="1">
              <a:spcBef>
                <a:spcPct val="0"/>
              </a:spcBef>
              <a:defRPr/>
            </a:pP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defRPr/>
            </a:pPr>
            <a:endParaRPr kumimoji="0" lang="es-MX" sz="4800" b="1" i="0" u="none" strike="noStrike" kern="1200" cap="none" spc="0" normalizeH="0" baseline="0" noProof="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902" y="346841"/>
            <a:ext cx="8435866" cy="6022428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5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39132" y="1413635"/>
            <a:ext cx="7409819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10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empresas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con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más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7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años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antiguiedad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con fines de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lucro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conozco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,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su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fruto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  <a:p>
            <a:pPr lvl="0">
              <a:spcBef>
                <a:spcPct val="0"/>
              </a:spcBef>
            </a:pPr>
            <a:endParaRPr lang="en-US" sz="24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10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organizaciones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con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más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7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años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antiguiedad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sin fines de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lucro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conozco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,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su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fruto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  <a:p>
            <a:pPr lvl="0">
              <a:spcBef>
                <a:spcPct val="0"/>
              </a:spcBef>
            </a:pPr>
            <a:endParaRPr lang="en-US" sz="24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3.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Enliastar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10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ministerios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con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más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7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años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antiguiedad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al interior de la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iglesia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al exterior de la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iglesia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conozco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, 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 </a:t>
            </a:r>
            <a:r>
              <a:rPr lang="en-US" sz="20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su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fruto</a:t>
            </a:r>
            <a:r>
              <a:rPr lang="en-US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  <a:endParaRPr lang="es-MX" sz="20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2 Ministerio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Progreso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Pentágono regular"/>
          <p:cNvSpPr/>
          <p:nvPr/>
        </p:nvSpPr>
        <p:spPr>
          <a:xfrm>
            <a:off x="173407" y="63054"/>
            <a:ext cx="5707117" cy="4272456"/>
          </a:xfrm>
          <a:prstGeom prst="pentagon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-1879486" y="1668243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Ministerio Establecido</a:t>
            </a:r>
            <a:b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Formal</a:t>
            </a:r>
            <a:b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Repetitivo</a:t>
            </a:r>
            <a:endParaRPr lang="es-MX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Nube"/>
          <p:cNvSpPr/>
          <p:nvPr/>
        </p:nvSpPr>
        <p:spPr>
          <a:xfrm>
            <a:off x="4246180" y="3463158"/>
            <a:ext cx="7945820" cy="370489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2 Título"/>
          <p:cNvSpPr txBox="1">
            <a:spLocks/>
          </p:cNvSpPr>
          <p:nvPr/>
        </p:nvSpPr>
        <p:spPr>
          <a:xfrm>
            <a:off x="3538609" y="4390435"/>
            <a:ext cx="9898743" cy="16582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 No Establecido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4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latin typeface="Calibri" pitchFamily="34" charset="0"/>
                <a:ea typeface="+mj-ea"/>
                <a:cs typeface="Calibri" pitchFamily="34" charset="0"/>
              </a:rPr>
              <a:t>Informal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No-repetitivo</a:t>
            </a:r>
            <a:endParaRPr kumimoji="0" lang="es-MX" sz="44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98843" y="470072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- Discípulo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Biblia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Iglesia, iglesia</a:t>
            </a: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Desarrollar</a:t>
            </a:r>
            <a:r>
              <a:rPr kumimoji="0" lang="es-MX" sz="4800" b="1" i="0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Virtudes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Explorar</a:t>
            </a: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Dones Espirituales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Forjar Carácter</a:t>
            </a:r>
          </a:p>
        </p:txBody>
      </p:sp>
      <p:sp>
        <p:nvSpPr>
          <p:cNvPr id="7" name="6 Cinta perforada"/>
          <p:cNvSpPr/>
          <p:nvPr/>
        </p:nvSpPr>
        <p:spPr>
          <a:xfrm>
            <a:off x="4934606" y="1860331"/>
            <a:ext cx="6180083" cy="3972910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b="1" dirty="0" smtClean="0">
                <a:solidFill>
                  <a:schemeClr val="accent4"/>
                </a:solidFill>
              </a:rPr>
              <a:t>… lo mismo</a:t>
            </a:r>
            <a:endParaRPr lang="es-MX" sz="8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98843" y="470072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- Discípulo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Biblia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Iglesia, iglesia</a:t>
            </a: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Desarrollar</a:t>
            </a:r>
            <a:r>
              <a:rPr kumimoji="0" lang="es-MX" sz="4800" b="1" i="0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Virtudes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Explorar</a:t>
            </a: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Dones Espirituales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Forjar Carácter</a:t>
            </a:r>
          </a:p>
        </p:txBody>
      </p:sp>
      <p:sp>
        <p:nvSpPr>
          <p:cNvPr id="7" name="6 Cinta perforada"/>
          <p:cNvSpPr/>
          <p:nvPr/>
        </p:nvSpPr>
        <p:spPr>
          <a:xfrm>
            <a:off x="4934606" y="1860331"/>
            <a:ext cx="6180083" cy="3972910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b="1" smtClean="0">
                <a:solidFill>
                  <a:schemeClr val="accent4"/>
                </a:solidFill>
              </a:rPr>
              <a:t>… brota.</a:t>
            </a:r>
            <a:endParaRPr lang="es-MX" sz="8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1353645" y="2342477"/>
            <a:ext cx="5664292" cy="1830916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0" name="19 Pentágono regular"/>
          <p:cNvSpPr/>
          <p:nvPr/>
        </p:nvSpPr>
        <p:spPr>
          <a:xfrm>
            <a:off x="9233353" y="2974427"/>
            <a:ext cx="3200400" cy="2711669"/>
          </a:xfrm>
          <a:prstGeom prst="pent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 Título"/>
          <p:cNvSpPr txBox="1">
            <a:spLocks/>
          </p:cNvSpPr>
          <p:nvPr/>
        </p:nvSpPr>
        <p:spPr>
          <a:xfrm>
            <a:off x="9093314" y="3894151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9" name="18 Pentágono regular"/>
          <p:cNvSpPr/>
          <p:nvPr/>
        </p:nvSpPr>
        <p:spPr>
          <a:xfrm>
            <a:off x="914400" y="3358055"/>
            <a:ext cx="3200400" cy="2711669"/>
          </a:xfrm>
          <a:prstGeom prst="pent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2 Título"/>
          <p:cNvSpPr txBox="1">
            <a:spLocks/>
          </p:cNvSpPr>
          <p:nvPr/>
        </p:nvSpPr>
        <p:spPr>
          <a:xfrm>
            <a:off x="695534" y="4288220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04497" y="753852"/>
            <a:ext cx="1168750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b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en una necesidad insatisfecha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678276" y="3476031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4800" b="1" i="1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  <a:latin typeface="Calibri" pitchFamily="34" charset="0"/>
              <a:ea typeface="+mj-ea"/>
              <a:cs typeface="Calibri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– Discípulo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Experiencia en Servir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Virtudes, Carácter, Sabiduría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Aprobación de la Iglesia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Progresa el Ministerio?</a:t>
            </a:r>
          </a:p>
          <a:p>
            <a:pPr lvl="1">
              <a:spcBef>
                <a:spcPct val="0"/>
              </a:spcBef>
              <a:defRPr/>
            </a:pP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defRPr/>
            </a:pPr>
            <a:endParaRPr kumimoji="0" lang="es-MX" sz="4800" b="1" i="0" u="none" strike="noStrike" kern="1200" cap="none" spc="0" normalizeH="0" baseline="0" noProof="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331433" y="1662997"/>
            <a:ext cx="1038234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r>
              <a:rPr lang="es-MX" sz="60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¿Cómo Progresa el Ministerio?</a:t>
            </a:r>
          </a:p>
          <a:p>
            <a:pPr lvl="1">
              <a:spcBef>
                <a:spcPct val="0"/>
              </a:spcBef>
              <a:defRPr/>
            </a:pP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defRPr/>
            </a:pPr>
            <a:endParaRPr kumimoji="0" lang="es-MX" sz="4800" b="1" i="0" u="none" strike="noStrike" kern="1200" cap="none" spc="0" normalizeH="0" baseline="0" noProof="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2 Título"/>
          <p:cNvSpPr txBox="1">
            <a:spLocks/>
          </p:cNvSpPr>
          <p:nvPr/>
        </p:nvSpPr>
        <p:spPr>
          <a:xfrm>
            <a:off x="1877973" y="4164460"/>
            <a:ext cx="9898743" cy="13255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48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Sirviendo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Virtudes, Carácter, Sabiduría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Practicando el don espiritual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s-MX" sz="48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Aprobación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es-MX" sz="4800" b="1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defRPr/>
            </a:pP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defRPr/>
            </a:pPr>
            <a:endParaRPr kumimoji="0" lang="es-MX" sz="4800" b="1" i="0" u="none" strike="noStrike" kern="1200" cap="none" spc="0" normalizeH="0" baseline="0" noProof="0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71986" y="495722"/>
            <a:ext cx="86341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El ministerio progresa a medida que contribuya con: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3065190" y="24186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065190" y="53709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361679" y="369007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993182" y="544294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137198" y="234659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89793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8505858" y="2394941"/>
            <a:ext cx="23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IGLESIA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42D0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533</Words>
  <Application>Microsoft Office PowerPoint</Application>
  <PresentationFormat>Personalizado</PresentationFormat>
  <Paragraphs>130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Whirligig design template</vt:lpstr>
      <vt:lpstr>5</vt:lpstr>
      <vt:lpstr>U. 2 Ministerio L. 2 Progreso    </vt:lpstr>
      <vt:lpstr>Ministerio Establecido Formal Repetitivo</vt:lpstr>
      <vt:lpstr>INICIO Sirviendo a Alguien que ya Sirve </vt:lpstr>
      <vt:lpstr>INICIO Sirviendo a Alguien que ya Sirve </vt:lpstr>
      <vt:lpstr>  </vt:lpstr>
      <vt:lpstr>INICIO Sirviendo a Alguien que ya Sirve INICIO Sirviendo en una necesidad insatisfecha </vt:lpstr>
      <vt:lpstr>Diapositiva 8</vt:lpstr>
      <vt:lpstr>  </vt:lpstr>
      <vt:lpstr>  </vt:lpstr>
      <vt:lpstr>  </vt:lpstr>
      <vt:lpstr>  </vt:lpstr>
      <vt:lpstr>¿Fama? ¿Fortuna? </vt:lpstr>
      <vt:lpstr>¿Fruto? </vt:lpstr>
      <vt:lpstr>  </vt:lpstr>
      <vt:lpstr>Diapositiva 16</vt:lpstr>
      <vt:lpstr>  Tarea  No. 5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2018-02-16T23:48:11Z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