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69" r:id="rId10"/>
    <p:sldId id="270" r:id="rId11"/>
    <p:sldId id="271" r:id="rId12"/>
    <p:sldId id="272" r:id="rId13"/>
    <p:sldId id="273" r:id="rId14"/>
    <p:sldId id="274" r:id="rId15"/>
    <p:sldId id="261" r:id="rId16"/>
    <p:sldId id="262"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D470EE2B-4507-4BF1-AC1A-B55848625BEE}"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815731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D470EE2B-4507-4BF1-AC1A-B55848625BEE}"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1495579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D470EE2B-4507-4BF1-AC1A-B55848625BEE}"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1552262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D470EE2B-4507-4BF1-AC1A-B55848625BEE}"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1158463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D470EE2B-4507-4BF1-AC1A-B55848625BEE}"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77991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D470EE2B-4507-4BF1-AC1A-B55848625BEE}"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189901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D470EE2B-4507-4BF1-AC1A-B55848625BEE}"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15995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D470EE2B-4507-4BF1-AC1A-B55848625BEE}"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379200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470EE2B-4507-4BF1-AC1A-B55848625BEE}"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424389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D470EE2B-4507-4BF1-AC1A-B55848625BEE}"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64132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D470EE2B-4507-4BF1-AC1A-B55848625BEE}"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3053C38-0A02-4DD3-9F9F-0468DE308A37}" type="slidenum">
              <a:rPr lang="es-MX" smtClean="0"/>
              <a:t>‹Nº›</a:t>
            </a:fld>
            <a:endParaRPr lang="es-MX"/>
          </a:p>
        </p:txBody>
      </p:sp>
    </p:spTree>
    <p:extLst>
      <p:ext uri="{BB962C8B-B14F-4D97-AF65-F5344CB8AC3E}">
        <p14:creationId xmlns:p14="http://schemas.microsoft.com/office/powerpoint/2010/main" val="3225223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0EE2B-4507-4BF1-AC1A-B55848625BEE}"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053C38-0A02-4DD3-9F9F-0468DE308A37}" type="slidenum">
              <a:rPr lang="es-MX" smtClean="0"/>
              <a:t>‹Nº›</a:t>
            </a:fld>
            <a:endParaRPr lang="es-MX"/>
          </a:p>
        </p:txBody>
      </p:sp>
    </p:spTree>
    <p:extLst>
      <p:ext uri="{BB962C8B-B14F-4D97-AF65-F5344CB8AC3E}">
        <p14:creationId xmlns:p14="http://schemas.microsoft.com/office/powerpoint/2010/main" val="1396727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scientology.org.mx/what-is-scientology/inside-a-church-scientology.html" TargetMode="Externa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www.scientology.org.mx/what-is-dianetics/basic-principles-of-scientology/dianetics-understanding-the-mind.html" TargetMode="External"/><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hyperlink" Target="http://www.scientology.org.mx/what-is-scientology/basic-principles-of-scientology/emotional-tone-scale.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scientology.org.mx/lrh/l-ron-hubbard-founder-dianetics-and-scientology.html"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scientology.org.mx/what-is-dianetics/basic-principles-of-scientology/attributes-of-clear.html"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scientology.org.mx/what-is-dianetics/basic-principles-of-scientology/attributes-of-clear.html"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www.scientology.org.mx/what-is-scientology/the-practice-of-scientology.html" TargetMode="Externa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12: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CIENCIOLOGÍA</a:t>
            </a:r>
          </a:p>
        </p:txBody>
      </p:sp>
    </p:spTree>
    <p:extLst>
      <p:ext uri="{BB962C8B-B14F-4D97-AF65-F5344CB8AC3E}">
        <p14:creationId xmlns:p14="http://schemas.microsoft.com/office/powerpoint/2010/main" val="2400570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6 Rectángulo"/>
          <p:cNvSpPr/>
          <p:nvPr/>
        </p:nvSpPr>
        <p:spPr>
          <a:xfrm>
            <a:off x="1246312" y="1108685"/>
            <a:ext cx="8784976" cy="3034677"/>
          </a:xfrm>
          <a:prstGeom prst="rect">
            <a:avLst/>
          </a:prstGeom>
        </p:spPr>
        <p:txBody>
          <a:bodyPr wrap="square">
            <a:spAutoFit/>
          </a:bodyPr>
          <a:lstStyle/>
          <a:p>
            <a:r>
              <a:rPr lang="es-MX" sz="2800" b="1" dirty="0">
                <a:latin typeface="Times New Roman" panose="02020603050405020304" pitchFamily="18" charset="0"/>
                <a:cs typeface="Times New Roman" panose="02020603050405020304" pitchFamily="18" charset="0"/>
              </a:rPr>
              <a:t>Ceremonias</a:t>
            </a:r>
          </a:p>
          <a:p>
            <a:endParaRPr lang="es-MX" dirty="0">
              <a:latin typeface="Times New Roman" panose="02020603050405020304" pitchFamily="18" charset="0"/>
              <a:cs typeface="Times New Roman" panose="02020603050405020304" pitchFamily="18" charset="0"/>
            </a:endParaRPr>
          </a:p>
          <a:p>
            <a:pPr marL="420624" indent="-384048" algn="just">
              <a:spcBef>
                <a:spcPct val="20000"/>
              </a:spcBef>
              <a:buClr>
                <a:schemeClr val="accent1"/>
              </a:buClr>
              <a:buSzPct val="80000"/>
              <a:buFont typeface="Wingdings 2"/>
              <a:buChar char=""/>
            </a:pPr>
            <a:r>
              <a:rPr lang="es-MX" sz="2200" dirty="0">
                <a:latin typeface="Times New Roman" panose="02020603050405020304" pitchFamily="18" charset="0"/>
                <a:cs typeface="Times New Roman" panose="02020603050405020304" pitchFamily="18" charset="0"/>
              </a:rPr>
              <a:t>Adicionalmente </a:t>
            </a:r>
            <a:r>
              <a:rPr lang="es-MX" sz="2200" dirty="0">
                <a:latin typeface="Times New Roman" panose="02020603050405020304" pitchFamily="18" charset="0"/>
                <a:cs typeface="Times New Roman" panose="02020603050405020304" pitchFamily="18" charset="0"/>
                <a:hlinkClick r:id="rId3"/>
              </a:rPr>
              <a:t>las congregaciones de </a:t>
            </a:r>
            <a:r>
              <a:rPr lang="es-MX" sz="2200" dirty="0" err="1">
                <a:latin typeface="Times New Roman" panose="02020603050405020304" pitchFamily="18" charset="0"/>
                <a:cs typeface="Times New Roman" panose="02020603050405020304" pitchFamily="18" charset="0"/>
                <a:hlinkClick r:id="rId3"/>
              </a:rPr>
              <a:t>Scientology</a:t>
            </a:r>
            <a:r>
              <a:rPr lang="es-MX" sz="2200" dirty="0">
                <a:latin typeface="Times New Roman" panose="02020603050405020304" pitchFamily="18" charset="0"/>
                <a:cs typeface="Times New Roman" panose="02020603050405020304" pitchFamily="18" charset="0"/>
                <a:hlinkClick r:id="rId3"/>
              </a:rPr>
              <a:t> celebran bodas y bautizos</a:t>
            </a:r>
            <a:r>
              <a:rPr lang="es-MX" sz="2200" dirty="0">
                <a:latin typeface="Times New Roman" panose="02020603050405020304" pitchFamily="18" charset="0"/>
                <a:cs typeface="Times New Roman" panose="02020603050405020304" pitchFamily="18" charset="0"/>
              </a:rPr>
              <a:t> con sus propias ceremonias formales, y como conmemoración del fallecimiento de sus semejantes lo hacen con ritos funerarios.</a:t>
            </a:r>
          </a:p>
          <a:p>
            <a:pPr marL="420624" indent="-384048" algn="just">
              <a:spcBef>
                <a:spcPct val="20000"/>
              </a:spcBef>
              <a:buClr>
                <a:schemeClr val="accent1"/>
              </a:buClr>
              <a:buSzPct val="80000"/>
              <a:buFont typeface="Wingdings 2"/>
              <a:buChar char=""/>
            </a:pPr>
            <a:endParaRPr lang="es-MX" sz="2200" dirty="0">
              <a:latin typeface="Times New Roman" panose="02020603050405020304" pitchFamily="18" charset="0"/>
              <a:cs typeface="Times New Roman" panose="02020603050405020304" pitchFamily="18" charset="0"/>
            </a:endParaRPr>
          </a:p>
          <a:p>
            <a:pPr marL="420624" indent="-384048" algn="just">
              <a:spcBef>
                <a:spcPct val="20000"/>
              </a:spcBef>
              <a:buClr>
                <a:schemeClr val="accent1"/>
              </a:buClr>
              <a:buSzPct val="80000"/>
              <a:buFont typeface="Wingdings 2"/>
              <a:buChar char=""/>
            </a:pPr>
            <a:r>
              <a:rPr lang="es-MX" sz="2200" dirty="0">
                <a:latin typeface="Times New Roman" panose="02020603050405020304" pitchFamily="18" charset="0"/>
                <a:cs typeface="Times New Roman" panose="02020603050405020304" pitchFamily="18" charset="0"/>
              </a:rPr>
              <a:t>El Capellán dirige normalmente dichas ceremonias, aunque cualquier ministro de </a:t>
            </a:r>
            <a:r>
              <a:rPr lang="es-MX" sz="2200" dirty="0" err="1">
                <a:latin typeface="Times New Roman" panose="02020603050405020304" pitchFamily="18" charset="0"/>
                <a:cs typeface="Times New Roman" panose="02020603050405020304" pitchFamily="18" charset="0"/>
              </a:rPr>
              <a:t>Scientology</a:t>
            </a:r>
            <a:r>
              <a:rPr lang="es-MX" sz="2200" dirty="0">
                <a:latin typeface="Times New Roman" panose="02020603050405020304" pitchFamily="18" charset="0"/>
                <a:cs typeface="Times New Roman" panose="02020603050405020304" pitchFamily="18" charset="0"/>
              </a:rPr>
              <a:t> ordenado también puede oficiarlas. </a:t>
            </a:r>
          </a:p>
        </p:txBody>
      </p:sp>
    </p:spTree>
    <p:extLst>
      <p:ext uri="{BB962C8B-B14F-4D97-AF65-F5344CB8AC3E}">
        <p14:creationId xmlns:p14="http://schemas.microsoft.com/office/powerpoint/2010/main" val="2456055942"/>
      </p:ext>
    </p:extLst>
  </p:cSld>
  <p:clrMapOvr>
    <a:masterClrMapping/>
  </p:clrMapOvr>
  <p:transition spd="med">
    <p:push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981200" y="-18256"/>
            <a:ext cx="7470648" cy="1143000"/>
          </a:xfrm>
        </p:spPr>
        <p:txBody>
          <a:bodyPr>
            <a:normAutofit/>
            <a:scene3d>
              <a:camera prst="orthographicFront"/>
              <a:lightRig rig="threePt" dir="t"/>
            </a:scene3d>
            <a:sp3d extrusionH="57150">
              <a:bevelT w="82550" h="38100" prst="coolSlant"/>
            </a:sp3d>
          </a:bodyPr>
          <a:lstStyle/>
          <a:p>
            <a:pPr algn="ctr"/>
            <a:r>
              <a:rPr lang="es-MX" b="1" dirty="0" err="1">
                <a:solidFill>
                  <a:schemeClr val="accent1"/>
                </a:solidFill>
                <a:latin typeface="Forte" pitchFamily="66" charset="0"/>
                <a:ea typeface="+mn-ea"/>
                <a:cs typeface="+mn-cs"/>
              </a:rPr>
              <a:t>Dianética</a:t>
            </a:r>
            <a:endParaRPr lang="es-MX" b="1" dirty="0">
              <a:solidFill>
                <a:schemeClr val="accent1"/>
              </a:solidFill>
              <a:latin typeface="Forte" pitchFamily="66" charset="0"/>
              <a:ea typeface="+mn-ea"/>
              <a:cs typeface="+mn-cs"/>
            </a:endParaRPr>
          </a:p>
        </p:txBody>
      </p:sp>
      <p:sp>
        <p:nvSpPr>
          <p:cNvPr id="3" name="2 Rectángulo"/>
          <p:cNvSpPr/>
          <p:nvPr/>
        </p:nvSpPr>
        <p:spPr>
          <a:xfrm>
            <a:off x="1775520" y="980729"/>
            <a:ext cx="8208912" cy="6001643"/>
          </a:xfrm>
          <a:prstGeom prst="rect">
            <a:avLst/>
          </a:prstGeom>
        </p:spPr>
        <p:txBody>
          <a:bodyPr wrap="square">
            <a:spAutoFit/>
          </a:bodyPr>
          <a:lstStyle/>
          <a:p>
            <a:pPr>
              <a:buFont typeface="Bookman Old Style" pitchFamily="18" charset="0"/>
              <a:buChar char="→"/>
            </a:pPr>
            <a:r>
              <a:rPr lang="es-MX" sz="2400" dirty="0">
                <a:latin typeface="Bookman Old Style" pitchFamily="18" charset="0"/>
              </a:rPr>
              <a:t> La palabra </a:t>
            </a:r>
            <a:r>
              <a:rPr lang="es-MX" sz="2400" dirty="0" err="1">
                <a:latin typeface="Bookman Old Style" pitchFamily="18" charset="0"/>
              </a:rPr>
              <a:t>Dianética</a:t>
            </a:r>
            <a:r>
              <a:rPr lang="es-MX" sz="2400" dirty="0">
                <a:latin typeface="Bookman Old Style" pitchFamily="18" charset="0"/>
              </a:rPr>
              <a:t> viene de las palabras griegas día, que significa “a través”, y </a:t>
            </a:r>
            <a:r>
              <a:rPr lang="es-MX" sz="2400" dirty="0" err="1">
                <a:latin typeface="Bookman Old Style" pitchFamily="18" charset="0"/>
              </a:rPr>
              <a:t>nous</a:t>
            </a:r>
            <a:r>
              <a:rPr lang="es-MX" sz="2400" dirty="0">
                <a:latin typeface="Bookman Old Style" pitchFamily="18" charset="0"/>
              </a:rPr>
              <a:t>, que significa "mente o alma”, y se define como "lo que la mente (o el alma) le está haciendo al cuerpo.“</a:t>
            </a:r>
          </a:p>
          <a:p>
            <a:pPr>
              <a:buFont typeface="Bookman Old Style" pitchFamily="18" charset="0"/>
              <a:buChar char="→"/>
            </a:pPr>
            <a:endParaRPr lang="es-MX" sz="2400" dirty="0">
              <a:latin typeface="Bookman Old Style" pitchFamily="18" charset="0"/>
            </a:endParaRPr>
          </a:p>
          <a:p>
            <a:pPr>
              <a:buFont typeface="Bookman Old Style" pitchFamily="18" charset="0"/>
              <a:buChar char="→"/>
            </a:pPr>
            <a:r>
              <a:rPr lang="es-MX" sz="2400" dirty="0">
                <a:latin typeface="Bookman Old Style" pitchFamily="18" charset="0"/>
              </a:rPr>
              <a:t> El hombre no tiene un espíritu. Él es un espíritu. Tiene una mente y tiene un cuerpo. </a:t>
            </a:r>
          </a:p>
          <a:p>
            <a:pPr>
              <a:buFont typeface="Bookman Old Style" pitchFamily="18" charset="0"/>
              <a:buChar char="→"/>
            </a:pPr>
            <a:endParaRPr lang="es-MX" sz="2400" dirty="0">
              <a:latin typeface="Bookman Old Style" pitchFamily="18" charset="0"/>
            </a:endParaRPr>
          </a:p>
          <a:p>
            <a:pPr>
              <a:buFont typeface="Bookman Old Style" pitchFamily="18" charset="0"/>
              <a:buChar char="→"/>
            </a:pPr>
            <a:r>
              <a:rPr lang="es-MX" sz="2400" dirty="0">
                <a:latin typeface="Bookman Old Style" pitchFamily="18" charset="0"/>
              </a:rPr>
              <a:t> La </a:t>
            </a:r>
            <a:r>
              <a:rPr lang="es-MX" sz="2400" dirty="0" err="1">
                <a:latin typeface="Bookman Old Style" pitchFamily="18" charset="0"/>
              </a:rPr>
              <a:t>Dianética</a:t>
            </a:r>
            <a:r>
              <a:rPr lang="es-MX" sz="2400" dirty="0">
                <a:latin typeface="Bookman Old Style" pitchFamily="18" charset="0"/>
              </a:rPr>
              <a:t> se dirige y maneja los efectos del espíritu sobre el cuerpo. De esta manera, </a:t>
            </a:r>
            <a:r>
              <a:rPr lang="es-MX" sz="2400" b="1" dirty="0" err="1">
                <a:hlinkClick r:id="rId3"/>
              </a:rPr>
              <a:t>Dianética</a:t>
            </a:r>
            <a:r>
              <a:rPr lang="es-MX" sz="2400" dirty="0">
                <a:latin typeface="Bookman Old Style" pitchFamily="18" charset="0"/>
              </a:rPr>
              <a:t> ayuda a proporcionar alivio de sensaciones y </a:t>
            </a:r>
            <a:r>
              <a:rPr lang="es-MX" sz="2400" b="1" dirty="0">
                <a:hlinkClick r:id="rId4"/>
              </a:rPr>
              <a:t>emociones</a:t>
            </a:r>
            <a:r>
              <a:rPr lang="es-MX" sz="2400" dirty="0">
                <a:latin typeface="Bookman Old Style" pitchFamily="18" charset="0"/>
              </a:rPr>
              <a:t> no deseadas, accidentes y enfermedades psicosomáticas (dolencias causadas o agravadas por la tensión mental).</a:t>
            </a:r>
          </a:p>
          <a:p>
            <a:pPr>
              <a:buFont typeface="Bookman Old Style" pitchFamily="18" charset="0"/>
              <a:buChar char="→"/>
            </a:pPr>
            <a:endParaRPr lang="es-MX" sz="2400" dirty="0">
              <a:latin typeface="Bookman Old Style" pitchFamily="18" charset="0"/>
            </a:endParaRPr>
          </a:p>
          <a:p>
            <a:pPr>
              <a:buFont typeface="Bookman Old Style" pitchFamily="18" charset="0"/>
              <a:buChar char="→"/>
            </a:pPr>
            <a:endParaRPr lang="es-MX" sz="2400" dirty="0">
              <a:latin typeface="Bookman Old Style" pitchFamily="18" charset="0"/>
            </a:endParaRPr>
          </a:p>
        </p:txBody>
      </p:sp>
    </p:spTree>
    <p:extLst>
      <p:ext uri="{BB962C8B-B14F-4D97-AF65-F5344CB8AC3E}">
        <p14:creationId xmlns:p14="http://schemas.microsoft.com/office/powerpoint/2010/main" val="1292329522"/>
      </p:ext>
    </p:extLst>
  </p:cSld>
  <p:clrMapOvr>
    <a:masterClrMapping/>
  </p:clrMapOvr>
  <p:transition spd="med">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Rectángulo"/>
          <p:cNvSpPr/>
          <p:nvPr/>
        </p:nvSpPr>
        <p:spPr>
          <a:xfrm>
            <a:off x="959151" y="333137"/>
            <a:ext cx="8568952" cy="6524863"/>
          </a:xfrm>
          <a:prstGeom prst="rect">
            <a:avLst/>
          </a:prstGeom>
        </p:spPr>
        <p:txBody>
          <a:bodyPr wrap="square">
            <a:spAutoFit/>
          </a:bodyPr>
          <a:lstStyle/>
          <a:p>
            <a:pPr>
              <a:buFont typeface="Bookman Old Style" pitchFamily="18" charset="0"/>
              <a:buChar char="→"/>
            </a:pPr>
            <a:r>
              <a:rPr lang="es-MX" sz="2200" dirty="0">
                <a:latin typeface="Bookman Old Style" pitchFamily="18" charset="0"/>
              </a:rPr>
              <a:t> Su descripción más precisa es: lo que el alma le             hace al cuerpo a través de la mente.</a:t>
            </a:r>
          </a:p>
          <a:p>
            <a:pPr>
              <a:buFont typeface="Bookman Old Style" pitchFamily="18" charset="0"/>
              <a:buChar char="→"/>
            </a:pPr>
            <a:endParaRPr lang="es-MX" sz="2200" dirty="0">
              <a:latin typeface="Bookman Old Style" pitchFamily="18" charset="0"/>
            </a:endParaRPr>
          </a:p>
          <a:p>
            <a:pPr>
              <a:buFont typeface="Bookman Old Style" pitchFamily="18" charset="0"/>
              <a:buChar char="→"/>
            </a:pPr>
            <a:r>
              <a:rPr lang="es-MX" sz="2200" dirty="0">
                <a:latin typeface="Bookman Old Style" pitchFamily="18" charset="0"/>
              </a:rPr>
              <a:t> Antes de 1950, el pensamiento científico que prevalecía había llegado a la conclusión de que la mente del Hombre era su cerebro; es decir, nada más que una agrupación de células y neuronas. No sólo se consideraba que la capacidad del Hombre no podía mejorar, sino que también se creía que tras la formación de su corteza cerebral, su personalidad se había establecido irrevocablemente. Estas teorías eran, no obstante, imprecisas; y como consecuencia, la ciencia nunca ha desarrollado una teoría funcional de la mente ni un medio para resolver los problemas de esta.</a:t>
            </a:r>
          </a:p>
          <a:p>
            <a:pPr>
              <a:buFont typeface="Bookman Old Style" pitchFamily="18" charset="0"/>
              <a:buChar char="→"/>
            </a:pPr>
            <a:endParaRPr lang="es-MX" sz="2200" dirty="0">
              <a:latin typeface="Bookman Old Style" pitchFamily="18" charset="0"/>
            </a:endParaRPr>
          </a:p>
          <a:p>
            <a:pPr>
              <a:buFont typeface="Bookman Old Style" pitchFamily="18" charset="0"/>
              <a:buChar char="→"/>
            </a:pPr>
            <a:r>
              <a:rPr lang="es-MX" sz="2200" dirty="0">
                <a:latin typeface="Bookman Old Style" pitchFamily="18" charset="0"/>
              </a:rPr>
              <a:t> </a:t>
            </a:r>
            <a:r>
              <a:rPr lang="es-MX" sz="2200" dirty="0">
                <a:latin typeface="Bookman Old Style" pitchFamily="18" charset="0"/>
                <a:hlinkClick r:id="rId3"/>
              </a:rPr>
              <a:t>L. Ronald </a:t>
            </a:r>
            <a:r>
              <a:rPr lang="es-MX" sz="2200" dirty="0" err="1">
                <a:latin typeface="Bookman Old Style" pitchFamily="18" charset="0"/>
                <a:hlinkClick r:id="rId3"/>
              </a:rPr>
              <a:t>Hubbard</a:t>
            </a:r>
            <a:r>
              <a:rPr lang="es-MX" sz="2200" dirty="0">
                <a:latin typeface="Bookman Old Style" pitchFamily="18" charset="0"/>
              </a:rPr>
              <a:t> cambió todo eso con </a:t>
            </a:r>
            <a:r>
              <a:rPr lang="es-MX" sz="2200" dirty="0" err="1">
                <a:latin typeface="Bookman Old Style" pitchFamily="18" charset="0"/>
              </a:rPr>
              <a:t>Dianética</a:t>
            </a:r>
            <a:r>
              <a:rPr lang="es-MX" sz="2200" dirty="0">
                <a:latin typeface="Bookman Old Style" pitchFamily="18" charset="0"/>
              </a:rPr>
              <a:t>: La Ciencia Moderna de la Salud Mental. Su publicación en     1950 marca una línea divisoria en la historia de la    búsqueda del Hombre para lograr la verdadera     comprensión de sí mismo.</a:t>
            </a:r>
          </a:p>
        </p:txBody>
      </p:sp>
    </p:spTree>
    <p:extLst>
      <p:ext uri="{BB962C8B-B14F-4D97-AF65-F5344CB8AC3E}">
        <p14:creationId xmlns:p14="http://schemas.microsoft.com/office/powerpoint/2010/main" val="1522674046"/>
      </p:ext>
    </p:extLst>
  </p:cSld>
  <p:clrMapOvr>
    <a:masterClrMapping/>
  </p:clrMapOvr>
  <p:transition spd="med">
    <p:push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Rectángulo"/>
          <p:cNvSpPr/>
          <p:nvPr/>
        </p:nvSpPr>
        <p:spPr>
          <a:xfrm>
            <a:off x="1111842" y="1055768"/>
            <a:ext cx="8352928" cy="5262979"/>
          </a:xfrm>
          <a:prstGeom prst="rect">
            <a:avLst/>
          </a:prstGeom>
        </p:spPr>
        <p:txBody>
          <a:bodyPr wrap="square">
            <a:spAutoFit/>
          </a:bodyPr>
          <a:lstStyle/>
          <a:p>
            <a:pPr>
              <a:buFont typeface="Bookman Old Style" pitchFamily="18" charset="0"/>
              <a:buChar char="→"/>
            </a:pPr>
            <a:r>
              <a:rPr lang="es-MX" sz="2400" dirty="0">
                <a:latin typeface="Times New Roman" panose="02020603050405020304" pitchFamily="18" charset="0"/>
                <a:cs typeface="Times New Roman" panose="02020603050405020304" pitchFamily="18" charset="0"/>
              </a:rPr>
              <a:t> La meta de </a:t>
            </a:r>
            <a:r>
              <a:rPr lang="es-MX" sz="2400" dirty="0" err="1">
                <a:latin typeface="Times New Roman" panose="02020603050405020304" pitchFamily="18" charset="0"/>
                <a:cs typeface="Times New Roman" panose="02020603050405020304" pitchFamily="18" charset="0"/>
              </a:rPr>
              <a:t>Dianética</a:t>
            </a:r>
            <a:r>
              <a:rPr lang="es-MX" sz="2400" dirty="0">
                <a:latin typeface="Times New Roman" panose="02020603050405020304" pitchFamily="18" charset="0"/>
                <a:cs typeface="Times New Roman" panose="02020603050405020304" pitchFamily="18" charset="0"/>
              </a:rPr>
              <a:t> es un estado nuevo para el individuo, un estado que se ha buscado a lo largo de la historia del Hombre, pero que nunca se había logrado antes de </a:t>
            </a:r>
            <a:r>
              <a:rPr lang="es-MX" sz="2400" dirty="0" err="1">
                <a:latin typeface="Times New Roman" panose="02020603050405020304" pitchFamily="18" charset="0"/>
                <a:cs typeface="Times New Roman" panose="02020603050405020304" pitchFamily="18" charset="0"/>
              </a:rPr>
              <a:t>Dianética</a:t>
            </a:r>
            <a:r>
              <a:rPr lang="es-MX" sz="2400" dirty="0">
                <a:latin typeface="Times New Roman" panose="02020603050405020304" pitchFamily="18" charset="0"/>
                <a:cs typeface="Times New Roman" panose="02020603050405020304" pitchFamily="18" charset="0"/>
              </a:rPr>
              <a:t>. Este estado se llama “Clear”.</a:t>
            </a:r>
          </a:p>
          <a:p>
            <a:pPr>
              <a:buFont typeface="Bookman Old Style" pitchFamily="18" charset="0"/>
              <a:buChar char="→"/>
            </a:pPr>
            <a:endParaRPr lang="es-MX" sz="2400" dirty="0">
              <a:latin typeface="Times New Roman" panose="02020603050405020304" pitchFamily="18" charset="0"/>
              <a:cs typeface="Times New Roman" panose="02020603050405020304" pitchFamily="18" charset="0"/>
            </a:endParaRPr>
          </a:p>
          <a:p>
            <a:pPr>
              <a:buFont typeface="Bookman Old Style" pitchFamily="18" charset="0"/>
              <a:buChar char="→"/>
            </a:pPr>
            <a:r>
              <a:rPr lang="es-MX" sz="2400" dirty="0">
                <a:latin typeface="Times New Roman" panose="02020603050405020304" pitchFamily="18" charset="0"/>
                <a:cs typeface="Times New Roman" panose="02020603050405020304" pitchFamily="18" charset="0"/>
              </a:rPr>
              <a:t> Un Clear es una persona que ya no tiene su propia mente reactiva y, por lo tanto, no sufre ninguno de los efectos negativos que ésta puede causar.</a:t>
            </a:r>
          </a:p>
          <a:p>
            <a:pPr>
              <a:buFont typeface="Bookman Old Style" pitchFamily="18" charset="0"/>
              <a:buChar char="→"/>
            </a:pPr>
            <a:endParaRPr lang="es-MX" sz="2400" dirty="0">
              <a:latin typeface="Times New Roman" panose="02020603050405020304" pitchFamily="18" charset="0"/>
              <a:cs typeface="Times New Roman" panose="02020603050405020304" pitchFamily="18" charset="0"/>
            </a:endParaRPr>
          </a:p>
          <a:p>
            <a:pPr>
              <a:buFont typeface="Bookman Old Style" pitchFamily="18" charset="0"/>
              <a:buChar char="→"/>
            </a:pPr>
            <a:r>
              <a:rPr lang="es-MX" sz="2400" dirty="0">
                <a:latin typeface="Times New Roman" panose="02020603050405020304" pitchFamily="18" charset="0"/>
                <a:cs typeface="Times New Roman" panose="02020603050405020304" pitchFamily="18" charset="0"/>
              </a:rPr>
              <a:t> Un Clear es libre en cuanto a sus emociones.</a:t>
            </a:r>
          </a:p>
          <a:p>
            <a:pPr>
              <a:buFont typeface="Bookman Old Style" pitchFamily="18" charset="0"/>
              <a:buChar char="→"/>
            </a:pPr>
            <a:endParaRPr lang="es-MX" sz="2400" dirty="0">
              <a:latin typeface="Times New Roman" panose="02020603050405020304" pitchFamily="18" charset="0"/>
              <a:cs typeface="Times New Roman" panose="02020603050405020304" pitchFamily="18" charset="0"/>
            </a:endParaRPr>
          </a:p>
          <a:p>
            <a:pPr>
              <a:buFont typeface="Bookman Old Style" pitchFamily="18" charset="0"/>
              <a:buChar char="→"/>
            </a:pPr>
            <a:r>
              <a:rPr lang="es-MX" sz="2400" dirty="0">
                <a:latin typeface="Times New Roman" panose="02020603050405020304" pitchFamily="18" charset="0"/>
                <a:cs typeface="Times New Roman" panose="02020603050405020304" pitchFamily="18" charset="0"/>
              </a:rPr>
              <a:t> </a:t>
            </a:r>
            <a:r>
              <a:rPr lang="es-MX" sz="2400" b="1" dirty="0">
                <a:latin typeface="Times New Roman" panose="02020603050405020304" pitchFamily="18" charset="0"/>
                <a:cs typeface="Times New Roman" panose="02020603050405020304" pitchFamily="18" charset="0"/>
                <a:hlinkClick r:id="rId3"/>
              </a:rPr>
              <a:t>Los </a:t>
            </a:r>
            <a:r>
              <a:rPr lang="es-MX" sz="2400" b="1" dirty="0" err="1">
                <a:latin typeface="Times New Roman" panose="02020603050405020304" pitchFamily="18" charset="0"/>
                <a:cs typeface="Times New Roman" panose="02020603050405020304" pitchFamily="18" charset="0"/>
                <a:hlinkClick r:id="rId3"/>
              </a:rPr>
              <a:t>Clears</a:t>
            </a:r>
            <a:r>
              <a:rPr lang="es-MX" sz="2400" b="1" dirty="0">
                <a:latin typeface="Times New Roman" panose="02020603050405020304" pitchFamily="18" charset="0"/>
                <a:cs typeface="Times New Roman" panose="02020603050405020304" pitchFamily="18" charset="0"/>
                <a:hlinkClick r:id="rId3"/>
              </a:rPr>
              <a:t> tienen confianza en sí mismos, son felices y generalmente tienen éxito, tanto en su profesión como en sus relaciones personales.</a:t>
            </a:r>
            <a:endParaRPr lang="es-MX"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7189683"/>
      </p:ext>
    </p:extLst>
  </p:cSld>
  <p:clrMapOvr>
    <a:masterClrMapping/>
  </p:clrMapOvr>
  <p:transition spd="med">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Rectángulo"/>
          <p:cNvSpPr/>
          <p:nvPr/>
        </p:nvSpPr>
        <p:spPr>
          <a:xfrm>
            <a:off x="1703512" y="163662"/>
            <a:ext cx="8280920" cy="6370975"/>
          </a:xfrm>
          <a:prstGeom prst="rect">
            <a:avLst/>
          </a:prstGeom>
        </p:spPr>
        <p:txBody>
          <a:bodyPr wrap="square">
            <a:spAutoFit/>
          </a:bodyPr>
          <a:lstStyle/>
          <a:p>
            <a:r>
              <a:rPr lang="es-MX" sz="2400" b="1" dirty="0">
                <a:latin typeface="Times New Roman" panose="02020603050405020304" pitchFamily="18" charset="0"/>
                <a:cs typeface="Times New Roman" panose="02020603050405020304" pitchFamily="18" charset="0"/>
                <a:hlinkClick r:id="rId3"/>
              </a:rPr>
              <a:t>El Clear es:</a:t>
            </a:r>
          </a:p>
          <a:p>
            <a:endParaRPr lang="es-MX" sz="2000" b="1" u="sng" dirty="0">
              <a:latin typeface="Times New Roman" panose="02020603050405020304" pitchFamily="18" charset="0"/>
              <a:cs typeface="Times New Roman" panose="02020603050405020304" pitchFamily="18" charset="0"/>
            </a:endParaRP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Alguien libre de enfermedades psicosomáticas     o aberraciones activas o potenciales.</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Auto-determinado</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Vigoroso y persistente</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No reprimido</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Capaz de percibir, recordar, imaginar, crear y computar a un nivel muy por encima</a:t>
            </a:r>
            <a:br>
              <a:rPr lang="es-MX" sz="2400" dirty="0">
                <a:latin typeface="Times New Roman" panose="02020603050405020304" pitchFamily="18" charset="0"/>
                <a:cs typeface="Times New Roman" panose="02020603050405020304" pitchFamily="18" charset="0"/>
              </a:rPr>
            </a:br>
            <a:r>
              <a:rPr lang="es-MX" sz="2400" dirty="0">
                <a:latin typeface="Times New Roman" panose="02020603050405020304" pitchFamily="18" charset="0"/>
                <a:cs typeface="Times New Roman" panose="02020603050405020304" pitchFamily="18" charset="0"/>
              </a:rPr>
              <a:t>del promedio normal</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Estable mentalmente</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Libre en cuanto a sus emociones</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Capaz de disfrutar la vida</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Menos propenso a sufrir accidentes</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Más saludable</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Capaz de razonar rápidamente</a:t>
            </a:r>
          </a:p>
          <a:p>
            <a:pPr lvl="1">
              <a:buFont typeface="Wingdings" pitchFamily="2" charset="2"/>
              <a:buChar char="ü"/>
            </a:pPr>
            <a:r>
              <a:rPr lang="es-MX" sz="2400" dirty="0">
                <a:latin typeface="Times New Roman" panose="02020603050405020304" pitchFamily="18" charset="0"/>
                <a:cs typeface="Times New Roman" panose="02020603050405020304" pitchFamily="18" charset="0"/>
              </a:rPr>
              <a:t>Capaz de actuar rápidamente</a:t>
            </a:r>
          </a:p>
        </p:txBody>
      </p:sp>
    </p:spTree>
    <p:extLst>
      <p:ext uri="{BB962C8B-B14F-4D97-AF65-F5344CB8AC3E}">
        <p14:creationId xmlns:p14="http://schemas.microsoft.com/office/powerpoint/2010/main" val="1910023410"/>
      </p:ext>
    </p:extLst>
  </p:cSld>
  <p:clrMapOvr>
    <a:masterClrMapping/>
  </p:clrMapOvr>
  <p:transition spd="med">
    <p:cover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2949847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1359575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err="1">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Cinenciología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2627744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4 Marcador de contenido"/>
          <p:cNvSpPr>
            <a:spLocks noGrp="1"/>
          </p:cNvSpPr>
          <p:nvPr>
            <p:ph sz="quarter" idx="2"/>
          </p:nvPr>
        </p:nvSpPr>
        <p:spPr>
          <a:xfrm>
            <a:off x="1031160" y="504056"/>
            <a:ext cx="8784976" cy="6353944"/>
          </a:xfrm>
        </p:spPr>
        <p:txBody>
          <a:bodyPr>
            <a:normAutofit fontScale="77500" lnSpcReduction="20000"/>
          </a:bodyPr>
          <a:lstStyle/>
          <a:p>
            <a:pPr algn="just">
              <a:lnSpc>
                <a:spcPct val="110000"/>
              </a:lnSpc>
              <a:spcBef>
                <a:spcPts val="0"/>
              </a:spcBef>
            </a:pPr>
            <a:r>
              <a:rPr lang="es-MX" dirty="0">
                <a:latin typeface="Times New Roman" panose="02020603050405020304" pitchFamily="18" charset="0"/>
                <a:cs typeface="Times New Roman" panose="02020603050405020304" pitchFamily="18" charset="0"/>
              </a:rPr>
              <a:t>Fue fundada en los Ángeles, EUA. </a:t>
            </a:r>
          </a:p>
          <a:p>
            <a:pPr algn="just">
              <a:lnSpc>
                <a:spcPct val="110000"/>
              </a:lnSpc>
              <a:spcBef>
                <a:spcPts val="0"/>
              </a:spcBef>
            </a:pPr>
            <a:endParaRPr lang="es-MX" dirty="0">
              <a:latin typeface="Times New Roman" panose="02020603050405020304" pitchFamily="18" charset="0"/>
              <a:cs typeface="Times New Roman" panose="02020603050405020304" pitchFamily="18" charset="0"/>
            </a:endParaRPr>
          </a:p>
          <a:p>
            <a:pPr algn="just">
              <a:lnSpc>
                <a:spcPct val="110000"/>
              </a:lnSpc>
              <a:spcBef>
                <a:spcPts val="0"/>
              </a:spcBef>
            </a:pPr>
            <a:r>
              <a:rPr lang="es-MX" dirty="0">
                <a:latin typeface="Times New Roman" panose="02020603050405020304" pitchFamily="18" charset="0"/>
                <a:cs typeface="Times New Roman" panose="02020603050405020304" pitchFamily="18" charset="0"/>
              </a:rPr>
              <a:t>En el año 1950.</a:t>
            </a:r>
          </a:p>
          <a:p>
            <a:pPr algn="just">
              <a:lnSpc>
                <a:spcPct val="110000"/>
              </a:lnSpc>
              <a:spcBef>
                <a:spcPts val="0"/>
              </a:spcBef>
            </a:pPr>
            <a:endParaRPr lang="es-MX" dirty="0">
              <a:latin typeface="Times New Roman" panose="02020603050405020304" pitchFamily="18" charset="0"/>
              <a:cs typeface="Times New Roman" panose="02020603050405020304" pitchFamily="18" charset="0"/>
            </a:endParaRPr>
          </a:p>
          <a:p>
            <a:pPr algn="just">
              <a:lnSpc>
                <a:spcPct val="110000"/>
              </a:lnSpc>
              <a:spcBef>
                <a:spcPts val="0"/>
              </a:spcBef>
            </a:pPr>
            <a:r>
              <a:rPr lang="es-MX" dirty="0">
                <a:latin typeface="Times New Roman" panose="02020603050405020304" pitchFamily="18" charset="0"/>
                <a:cs typeface="Times New Roman" panose="02020603050405020304" pitchFamily="18" charset="0"/>
              </a:rPr>
              <a:t>Por el periodista y escritor de </a:t>
            </a:r>
            <a:r>
              <a:rPr lang="es-MX" dirty="0" smtClean="0">
                <a:latin typeface="Times New Roman" panose="02020603050405020304" pitchFamily="18" charset="0"/>
                <a:cs typeface="Times New Roman" panose="02020603050405020304" pitchFamily="18" charset="0"/>
              </a:rPr>
              <a:t>ciencia-ficción </a:t>
            </a:r>
            <a:r>
              <a:rPr lang="es-MX" dirty="0">
                <a:latin typeface="Times New Roman" panose="02020603050405020304" pitchFamily="18" charset="0"/>
                <a:cs typeface="Times New Roman" panose="02020603050405020304" pitchFamily="18" charset="0"/>
              </a:rPr>
              <a:t>y ex físico nuclear Lafayette Ronald </a:t>
            </a:r>
            <a:r>
              <a:rPr lang="es-MX" dirty="0" err="1">
                <a:latin typeface="Times New Roman" panose="02020603050405020304" pitchFamily="18" charset="0"/>
                <a:cs typeface="Times New Roman" panose="02020603050405020304" pitchFamily="18" charset="0"/>
              </a:rPr>
              <a:t>Hubbard</a:t>
            </a:r>
            <a:r>
              <a:rPr lang="es-MX" dirty="0">
                <a:latin typeface="Times New Roman" panose="02020603050405020304" pitchFamily="18" charset="0"/>
                <a:cs typeface="Times New Roman" panose="02020603050405020304" pitchFamily="18" charset="0"/>
              </a:rPr>
              <a:t>.</a:t>
            </a:r>
          </a:p>
          <a:p>
            <a:pPr algn="just">
              <a:lnSpc>
                <a:spcPct val="110000"/>
              </a:lnSpc>
              <a:spcBef>
                <a:spcPts val="0"/>
              </a:spcBef>
            </a:pPr>
            <a:endParaRPr lang="es-MX" dirty="0">
              <a:latin typeface="Times New Roman" panose="02020603050405020304" pitchFamily="18" charset="0"/>
              <a:cs typeface="Times New Roman" panose="02020603050405020304" pitchFamily="18" charset="0"/>
            </a:endParaRPr>
          </a:p>
          <a:p>
            <a:pPr algn="just">
              <a:lnSpc>
                <a:spcPct val="110000"/>
              </a:lnSpc>
              <a:spcBef>
                <a:spcPts val="0"/>
              </a:spcBef>
            </a:pPr>
            <a:r>
              <a:rPr lang="es-MX" dirty="0">
                <a:latin typeface="Times New Roman" panose="02020603050405020304" pitchFamily="18" charset="0"/>
                <a:cs typeface="Times New Roman" panose="02020603050405020304" pitchFamily="18" charset="0"/>
              </a:rPr>
              <a:t>En julio de 1952 L. Ronald </a:t>
            </a:r>
            <a:r>
              <a:rPr lang="es-MX" dirty="0" err="1">
                <a:latin typeface="Times New Roman" panose="02020603050405020304" pitchFamily="18" charset="0"/>
                <a:cs typeface="Times New Roman" panose="02020603050405020304" pitchFamily="18" charset="0"/>
              </a:rPr>
              <a:t>Hubbard</a:t>
            </a:r>
            <a:r>
              <a:rPr lang="es-MX" dirty="0">
                <a:latin typeface="Times New Roman" panose="02020603050405020304" pitchFamily="18" charset="0"/>
                <a:cs typeface="Times New Roman" panose="02020603050405020304" pitchFamily="18" charset="0"/>
              </a:rPr>
              <a:t> se convirtió en la primera persona en aislar, medir y describir científicamente el espíritu humano, a la vez que demostraba objetivamente los potenciales espirituales adelantándose tremendamente al pensamiento científico.</a:t>
            </a:r>
          </a:p>
          <a:p>
            <a:pPr algn="just">
              <a:lnSpc>
                <a:spcPct val="110000"/>
              </a:lnSpc>
              <a:spcBef>
                <a:spcPts val="0"/>
              </a:spcBef>
            </a:pPr>
            <a:endParaRPr lang="es-MX" dirty="0">
              <a:latin typeface="Times New Roman" panose="02020603050405020304" pitchFamily="18" charset="0"/>
              <a:cs typeface="Times New Roman" panose="02020603050405020304" pitchFamily="18" charset="0"/>
            </a:endParaRPr>
          </a:p>
          <a:p>
            <a:pPr algn="just">
              <a:lnSpc>
                <a:spcPct val="110000"/>
              </a:lnSpc>
              <a:spcBef>
                <a:spcPts val="0"/>
              </a:spcBef>
            </a:pPr>
            <a:r>
              <a:rPr lang="es-MX" dirty="0">
                <a:latin typeface="Times New Roman" panose="02020603050405020304" pitchFamily="18" charset="0"/>
                <a:cs typeface="Times New Roman" panose="02020603050405020304" pitchFamily="18" charset="0"/>
              </a:rPr>
              <a:t>Su descripción de </a:t>
            </a:r>
            <a:r>
              <a:rPr lang="es-MX" dirty="0" err="1">
                <a:latin typeface="Times New Roman" panose="02020603050405020304" pitchFamily="18" charset="0"/>
                <a:cs typeface="Times New Roman" panose="02020603050405020304" pitchFamily="18" charset="0"/>
              </a:rPr>
              <a:t>Scientology</a:t>
            </a:r>
            <a:r>
              <a:rPr lang="es-MX" dirty="0">
                <a:latin typeface="Times New Roman" panose="02020603050405020304" pitchFamily="18" charset="0"/>
                <a:cs typeface="Times New Roman" panose="02020603050405020304" pitchFamily="18" charset="0"/>
              </a:rPr>
              <a:t> como el cumplimiento de la meta de toda gran religión: la liberación del espíritu por medio de la sabiduría.</a:t>
            </a:r>
          </a:p>
          <a:p>
            <a:pPr algn="just">
              <a:lnSpc>
                <a:spcPct val="110000"/>
              </a:lnSpc>
              <a:spcBef>
                <a:spcPts val="0"/>
              </a:spcBef>
            </a:pPr>
            <a:endParaRPr lang="es-MX" dirty="0">
              <a:latin typeface="Times New Roman" panose="02020603050405020304" pitchFamily="18" charset="0"/>
              <a:cs typeface="Times New Roman" panose="02020603050405020304" pitchFamily="18" charset="0"/>
            </a:endParaRPr>
          </a:p>
          <a:p>
            <a:pPr algn="just">
              <a:lnSpc>
                <a:spcPct val="110000"/>
              </a:lnSpc>
              <a:spcBef>
                <a:spcPts val="0"/>
              </a:spcBef>
            </a:pPr>
            <a:r>
              <a:rPr lang="es-MX" dirty="0">
                <a:latin typeface="Times New Roman" panose="02020603050405020304" pitchFamily="18" charset="0"/>
                <a:cs typeface="Times New Roman" panose="02020603050405020304" pitchFamily="18" charset="0"/>
              </a:rPr>
              <a:t>Invitación de su Fundador: “Te estamos ofreciendo el precioso regalo de la libertad y la inmortalidad, de forma real y honesta”.</a:t>
            </a:r>
          </a:p>
          <a:p>
            <a:pPr algn="ctr">
              <a:lnSpc>
                <a:spcPct val="110000"/>
              </a:lnSpc>
              <a:spcBef>
                <a:spcPts val="0"/>
              </a:spcBef>
              <a:buNone/>
            </a:pPr>
            <a:endParaRPr lang="es-MX" dirty="0">
              <a:latin typeface="Times New Roman" panose="02020603050405020304" pitchFamily="18" charset="0"/>
              <a:cs typeface="Times New Roman" panose="02020603050405020304" pitchFamily="18" charset="0"/>
            </a:endParaRPr>
          </a:p>
          <a:p>
            <a:pPr algn="ctr">
              <a:lnSpc>
                <a:spcPct val="110000"/>
              </a:lnSpc>
              <a:spcBef>
                <a:spcPts val="0"/>
              </a:spcBef>
              <a:buNone/>
            </a:pPr>
            <a:r>
              <a:rPr lang="es-MX" b="1" dirty="0">
                <a:latin typeface="Times New Roman" panose="02020603050405020304" pitchFamily="18" charset="0"/>
                <a:cs typeface="Times New Roman" panose="02020603050405020304" pitchFamily="18" charset="0"/>
              </a:rPr>
              <a:t>http://www.scientology.org.mx/l-ron-hubbard.html?video=lrh_bio</a:t>
            </a:r>
          </a:p>
        </p:txBody>
      </p:sp>
    </p:spTree>
    <p:extLst>
      <p:ext uri="{BB962C8B-B14F-4D97-AF65-F5344CB8AC3E}">
        <p14:creationId xmlns:p14="http://schemas.microsoft.com/office/powerpoint/2010/main" val="3056153681"/>
      </p:ext>
    </p:extLst>
  </p:cSld>
  <p:clrMapOvr>
    <a:masterClrMapping/>
  </p:clrMapOvr>
  <p:transition spd="med">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1515616" y="-99392"/>
            <a:ext cx="8229600" cy="923702"/>
          </a:xfrm>
        </p:spPr>
        <p:txBody>
          <a:bodyPr>
            <a:scene3d>
              <a:camera prst="orthographicFront"/>
              <a:lightRig rig="threePt" dir="t"/>
            </a:scene3d>
            <a:sp3d extrusionH="57150">
              <a:bevelT w="82550" h="38100" prst="coolSlant"/>
            </a:sp3d>
          </a:bodyPr>
          <a:lstStyle/>
          <a:p>
            <a:pPr algn="ctr"/>
            <a:r>
              <a:rPr lang="es-MX" dirty="0">
                <a:latin typeface="Times New Roman" panose="02020603050405020304" pitchFamily="18" charset="0"/>
                <a:cs typeface="Times New Roman" panose="02020603050405020304" pitchFamily="18" charset="0"/>
              </a:rPr>
              <a:t>¿Qué es la </a:t>
            </a:r>
            <a:r>
              <a:rPr lang="es-MX" dirty="0" err="1">
                <a:latin typeface="Times New Roman" panose="02020603050405020304" pitchFamily="18" charset="0"/>
                <a:cs typeface="Times New Roman" panose="02020603050405020304" pitchFamily="18" charset="0"/>
              </a:rPr>
              <a:t>Cienciología</a:t>
            </a:r>
            <a:r>
              <a:rPr lang="es-MX" dirty="0">
                <a:latin typeface="Times New Roman" panose="02020603050405020304" pitchFamily="18" charset="0"/>
                <a:cs typeface="Times New Roman" panose="02020603050405020304" pitchFamily="18" charset="0"/>
              </a:rPr>
              <a:t>?</a:t>
            </a:r>
          </a:p>
        </p:txBody>
      </p:sp>
      <p:sp>
        <p:nvSpPr>
          <p:cNvPr id="3" name="2 Marcador de texto"/>
          <p:cNvSpPr>
            <a:spLocks noGrp="1"/>
          </p:cNvSpPr>
          <p:nvPr>
            <p:ph type="body" idx="1"/>
          </p:nvPr>
        </p:nvSpPr>
        <p:spPr>
          <a:xfrm>
            <a:off x="1981200" y="6350496"/>
            <a:ext cx="4040188" cy="462880"/>
          </a:xfrm>
        </p:spPr>
        <p:txBody>
          <a:bodyPr/>
          <a:lstStyle/>
          <a:p>
            <a:pPr algn="ctr"/>
            <a:r>
              <a:rPr lang="es-MX" dirty="0">
                <a:latin typeface="AR BONNIE" pitchFamily="2" charset="0"/>
              </a:rPr>
              <a:t>Página en Internet</a:t>
            </a:r>
          </a:p>
        </p:txBody>
      </p:sp>
      <p:sp>
        <p:nvSpPr>
          <p:cNvPr id="4" name="3 Marcador de texto"/>
          <p:cNvSpPr>
            <a:spLocks noGrp="1"/>
          </p:cNvSpPr>
          <p:nvPr>
            <p:ph type="body" sz="half" idx="3"/>
          </p:nvPr>
        </p:nvSpPr>
        <p:spPr>
          <a:xfrm>
            <a:off x="6518722" y="6381328"/>
            <a:ext cx="4041775" cy="432048"/>
          </a:xfrm>
        </p:spPr>
        <p:txBody>
          <a:bodyPr>
            <a:normAutofit/>
          </a:bodyPr>
          <a:lstStyle/>
          <a:p>
            <a:pPr algn="ctr"/>
            <a:r>
              <a:rPr lang="es-MX" dirty="0">
                <a:latin typeface="AR BONNIE" pitchFamily="2" charset="0"/>
              </a:rPr>
              <a:t>Libro: El Cáncer del año 2000</a:t>
            </a:r>
          </a:p>
        </p:txBody>
      </p:sp>
      <p:sp>
        <p:nvSpPr>
          <p:cNvPr id="5" name="4 Marcador de contenido"/>
          <p:cNvSpPr>
            <a:spLocks noGrp="1"/>
          </p:cNvSpPr>
          <p:nvPr>
            <p:ph sz="quarter" idx="2"/>
          </p:nvPr>
        </p:nvSpPr>
        <p:spPr>
          <a:xfrm>
            <a:off x="313184" y="824310"/>
            <a:ext cx="5004048" cy="5688632"/>
          </a:xfrm>
        </p:spPr>
        <p:txBody>
          <a:bodyPr>
            <a:noAutofit/>
          </a:bodyPr>
          <a:lstStyle/>
          <a:p>
            <a:pPr algn="just"/>
            <a:r>
              <a:rPr lang="es-MX" sz="1800" dirty="0">
                <a:latin typeface="Times New Roman" panose="02020603050405020304" pitchFamily="18" charset="0"/>
                <a:cs typeface="Times New Roman" panose="02020603050405020304" pitchFamily="18" charset="0"/>
              </a:rPr>
              <a:t>Es una religión que ofrece una ruta precisa que conduce a una completa y certera comprensión de la verdadera naturaleza espiritual de cada uno, de la relación de uno consigo mismo, con la familia, los grupos, la humanidad, todas las formas de vida, el universo material, el universo espiritual y con el Ser Supremo.</a:t>
            </a:r>
          </a:p>
          <a:p>
            <a:pPr algn="just"/>
            <a:r>
              <a:rPr lang="es-MX" sz="1800" dirty="0">
                <a:latin typeface="Times New Roman" panose="02020603050405020304" pitchFamily="18" charset="0"/>
                <a:cs typeface="Times New Roman" panose="02020603050405020304" pitchFamily="18" charset="0"/>
              </a:rPr>
              <a:t>Se dirige al espíritu; no al cuerpo o a la mente.</a:t>
            </a:r>
          </a:p>
          <a:p>
            <a:pPr algn="just"/>
            <a:r>
              <a:rPr lang="es-MX" sz="1800" dirty="0" err="1">
                <a:latin typeface="Times New Roman" panose="02020603050405020304" pitchFamily="18" charset="0"/>
                <a:cs typeface="Times New Roman" panose="02020603050405020304" pitchFamily="18" charset="0"/>
              </a:rPr>
              <a:t>Scientology</a:t>
            </a:r>
            <a:r>
              <a:rPr lang="es-MX" sz="1800" dirty="0">
                <a:latin typeface="Times New Roman" panose="02020603050405020304" pitchFamily="18" charset="0"/>
                <a:cs typeface="Times New Roman" panose="02020603050405020304" pitchFamily="18" charset="0"/>
              </a:rPr>
              <a:t> esta tomada del latín </a:t>
            </a:r>
            <a:r>
              <a:rPr lang="es-MX" sz="1800" dirty="0" err="1">
                <a:latin typeface="Times New Roman" panose="02020603050405020304" pitchFamily="18" charset="0"/>
                <a:cs typeface="Times New Roman" panose="02020603050405020304" pitchFamily="18" charset="0"/>
              </a:rPr>
              <a:t>scio</a:t>
            </a:r>
            <a:r>
              <a:rPr lang="es-MX" sz="1800" dirty="0">
                <a:latin typeface="Times New Roman" panose="02020603050405020304" pitchFamily="18" charset="0"/>
                <a:cs typeface="Times New Roman" panose="02020603050405020304" pitchFamily="18" charset="0"/>
              </a:rPr>
              <a:t>, que significa “saber, en el más amplio sentido de la palabra,” y de la palabra griega logos, que significa “estudio de”. Literalmente significa saber cómo saber. </a:t>
            </a:r>
            <a:r>
              <a:rPr lang="es-MX" sz="1800" dirty="0" err="1">
                <a:latin typeface="Times New Roman" panose="02020603050405020304" pitchFamily="18" charset="0"/>
                <a:cs typeface="Times New Roman" panose="02020603050405020304" pitchFamily="18" charset="0"/>
              </a:rPr>
              <a:t>Scientology</a:t>
            </a:r>
            <a:r>
              <a:rPr lang="es-MX" sz="1800" dirty="0">
                <a:latin typeface="Times New Roman" panose="02020603050405020304" pitchFamily="18" charset="0"/>
                <a:cs typeface="Times New Roman" panose="02020603050405020304" pitchFamily="18" charset="0"/>
              </a:rPr>
              <a:t> en sí se define como “el estudio y manejo del espíritu en relación consigo mismo, los universos y otros seres vivos”.</a:t>
            </a:r>
          </a:p>
          <a:p>
            <a:pPr algn="just"/>
            <a:endParaRPr lang="es-MX" sz="1800" dirty="0">
              <a:latin typeface="Times New Roman" panose="02020603050405020304" pitchFamily="18" charset="0"/>
              <a:cs typeface="Times New Roman" panose="02020603050405020304" pitchFamily="18" charset="0"/>
            </a:endParaRPr>
          </a:p>
        </p:txBody>
      </p:sp>
      <p:sp>
        <p:nvSpPr>
          <p:cNvPr id="6" name="5 Marcador de contenido"/>
          <p:cNvSpPr>
            <a:spLocks noGrp="1"/>
          </p:cNvSpPr>
          <p:nvPr>
            <p:ph sz="quarter" idx="4"/>
          </p:nvPr>
        </p:nvSpPr>
        <p:spPr>
          <a:xfrm>
            <a:off x="5694040" y="1188998"/>
            <a:ext cx="4139952" cy="4765979"/>
          </a:xfrm>
        </p:spPr>
        <p:txBody>
          <a:bodyPr>
            <a:normAutofit/>
          </a:bodyPr>
          <a:lstStyle/>
          <a:p>
            <a:pPr algn="just"/>
            <a:r>
              <a:rPr lang="es-MX" sz="2000" dirty="0">
                <a:latin typeface="Times New Roman" panose="02020603050405020304" pitchFamily="18" charset="0"/>
                <a:cs typeface="Times New Roman" panose="02020603050405020304" pitchFamily="18" charset="0"/>
              </a:rPr>
              <a:t>Es una especie de simbiosis religioso - científica que pretende llevar al ser humano hacia el ser espiritual.</a:t>
            </a:r>
          </a:p>
          <a:p>
            <a:pPr algn="just"/>
            <a:endParaRPr lang="es-MX" sz="2000" dirty="0">
              <a:latin typeface="Times New Roman" panose="02020603050405020304" pitchFamily="18" charset="0"/>
              <a:cs typeface="Times New Roman" panose="02020603050405020304" pitchFamily="18" charset="0"/>
            </a:endParaRPr>
          </a:p>
          <a:p>
            <a:pPr algn="just"/>
            <a:r>
              <a:rPr lang="es-MX" sz="2000" dirty="0">
                <a:latin typeface="Times New Roman" panose="02020603050405020304" pitchFamily="18" charset="0"/>
                <a:cs typeface="Times New Roman" panose="02020603050405020304" pitchFamily="18" charset="0"/>
              </a:rPr>
              <a:t>Conjuga una tecnología mental con explicaciones filosóficas; que están destinadas a curar la esquizofrenia, la neurosis, las alergias, las úlceras, simples resfriados etc.</a:t>
            </a:r>
          </a:p>
        </p:txBody>
      </p:sp>
    </p:spTree>
    <p:extLst>
      <p:ext uri="{BB962C8B-B14F-4D97-AF65-F5344CB8AC3E}">
        <p14:creationId xmlns:p14="http://schemas.microsoft.com/office/powerpoint/2010/main" val="277925181"/>
      </p:ext>
    </p:extLst>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texto"/>
          <p:cNvSpPr>
            <a:spLocks noGrp="1"/>
          </p:cNvSpPr>
          <p:nvPr>
            <p:ph type="body" idx="1"/>
          </p:nvPr>
        </p:nvSpPr>
        <p:spPr>
          <a:xfrm>
            <a:off x="1981200" y="6206480"/>
            <a:ext cx="8219256" cy="462880"/>
          </a:xfrm>
        </p:spPr>
        <p:txBody>
          <a:bodyPr/>
          <a:lstStyle/>
          <a:p>
            <a:pPr algn="ctr"/>
            <a:r>
              <a:rPr lang="es-MX" dirty="0">
                <a:latin typeface="AR BONNIE" pitchFamily="2" charset="0"/>
              </a:rPr>
              <a:t>Página en Internet</a:t>
            </a:r>
            <a:endParaRPr lang="es-MX" dirty="0"/>
          </a:p>
        </p:txBody>
      </p:sp>
      <p:sp>
        <p:nvSpPr>
          <p:cNvPr id="5" name="4 Marcador de contenido"/>
          <p:cNvSpPr>
            <a:spLocks noGrp="1"/>
          </p:cNvSpPr>
          <p:nvPr>
            <p:ph sz="quarter" idx="2"/>
          </p:nvPr>
        </p:nvSpPr>
        <p:spPr>
          <a:xfrm>
            <a:off x="860612" y="242047"/>
            <a:ext cx="8587680" cy="6427313"/>
          </a:xfrm>
        </p:spPr>
        <p:txBody>
          <a:bodyPr>
            <a:normAutofit lnSpcReduction="10000"/>
          </a:bodyPr>
          <a:lstStyle/>
          <a:p>
            <a:pPr algn="just"/>
            <a:r>
              <a:rPr lang="es-MX" dirty="0" err="1">
                <a:latin typeface="Times New Roman" panose="02020603050405020304" pitchFamily="18" charset="0"/>
                <a:cs typeface="Times New Roman" panose="02020603050405020304" pitchFamily="18" charset="0"/>
              </a:rPr>
              <a:t>Scientology</a:t>
            </a:r>
            <a:r>
              <a:rPr lang="es-MX" dirty="0">
                <a:latin typeface="Times New Roman" panose="02020603050405020304" pitchFamily="18" charset="0"/>
                <a:cs typeface="Times New Roman" panose="02020603050405020304" pitchFamily="18" charset="0"/>
              </a:rPr>
              <a:t> consta de un vasto cuerpo de conocimientos derivado de ciertas verdades fundamentales. Las principales entre estas son:</a:t>
            </a:r>
          </a:p>
          <a:p>
            <a:pPr lvl="1" algn="just"/>
            <a:endParaRPr lang="es-MX" sz="1100" dirty="0">
              <a:latin typeface="Times New Roman" panose="02020603050405020304" pitchFamily="18" charset="0"/>
              <a:cs typeface="Times New Roman" panose="02020603050405020304" pitchFamily="18" charset="0"/>
            </a:endParaRPr>
          </a:p>
          <a:p>
            <a:pPr lvl="1" algn="just"/>
            <a:r>
              <a:rPr lang="es-MX" dirty="0">
                <a:latin typeface="Times New Roman" panose="02020603050405020304" pitchFamily="18" charset="0"/>
                <a:cs typeface="Times New Roman" panose="02020603050405020304" pitchFamily="18" charset="0"/>
              </a:rPr>
              <a:t>El hombre es un ser espiritual inmortal.</a:t>
            </a:r>
          </a:p>
          <a:p>
            <a:pPr lvl="1" algn="just"/>
            <a:r>
              <a:rPr lang="es-MX" dirty="0">
                <a:latin typeface="Times New Roman" panose="02020603050405020304" pitchFamily="18" charset="0"/>
                <a:cs typeface="Times New Roman" panose="02020603050405020304" pitchFamily="18" charset="0"/>
              </a:rPr>
              <a:t>Su experiencia va mucho más allá de una sola vida.</a:t>
            </a:r>
          </a:p>
          <a:p>
            <a:pPr lvl="1" algn="just"/>
            <a:r>
              <a:rPr lang="es-MX" dirty="0">
                <a:latin typeface="Times New Roman" panose="02020603050405020304" pitchFamily="18" charset="0"/>
                <a:cs typeface="Times New Roman" panose="02020603050405020304" pitchFamily="18" charset="0"/>
              </a:rPr>
              <a:t>Sus capacidades son ilimitadas, aun cuando en la actualidad no se dé cuenta.</a:t>
            </a:r>
          </a:p>
          <a:p>
            <a:pPr lvl="1" algn="just"/>
            <a:r>
              <a:rPr lang="es-MX" dirty="0">
                <a:latin typeface="Times New Roman" panose="02020603050405020304" pitchFamily="18" charset="0"/>
                <a:cs typeface="Times New Roman" panose="02020603050405020304" pitchFamily="18" charset="0"/>
              </a:rPr>
              <a:t>El hombre es básicamente bueno y su salvación espiritual depende de sí mismo, de sus semejantes y de lograr hermandad con el universo.</a:t>
            </a:r>
          </a:p>
          <a:p>
            <a:pPr lvl="1" algn="just"/>
            <a:endParaRPr lang="es-MX" sz="1100" dirty="0">
              <a:latin typeface="Times New Roman" panose="02020603050405020304" pitchFamily="18" charset="0"/>
              <a:cs typeface="Times New Roman" panose="02020603050405020304" pitchFamily="18" charset="0"/>
            </a:endParaRPr>
          </a:p>
          <a:p>
            <a:pPr algn="just"/>
            <a:r>
              <a:rPr lang="es-MX" dirty="0">
                <a:latin typeface="Times New Roman" panose="02020603050405020304" pitchFamily="18" charset="0"/>
                <a:cs typeface="Times New Roman" panose="02020603050405020304" pitchFamily="18" charset="0"/>
              </a:rPr>
              <a:t>No es una religión dogmática en la que a alguien se le pide que crea algo por fe.</a:t>
            </a:r>
          </a:p>
          <a:p>
            <a:pPr algn="just"/>
            <a:endParaRPr lang="es-MX" sz="1200" dirty="0">
              <a:latin typeface="Times New Roman" panose="02020603050405020304" pitchFamily="18" charset="0"/>
              <a:cs typeface="Times New Roman" panose="02020603050405020304" pitchFamily="18" charset="0"/>
            </a:endParaRPr>
          </a:p>
          <a:p>
            <a:pPr algn="just"/>
            <a:r>
              <a:rPr lang="es-MX" dirty="0">
                <a:latin typeface="Times New Roman" panose="02020603050405020304" pitchFamily="18" charset="0"/>
                <a:cs typeface="Times New Roman" panose="02020603050405020304" pitchFamily="18" charset="0"/>
              </a:rPr>
              <a:t>Al contrario, uno descubre por si mismo que los principios de </a:t>
            </a:r>
            <a:r>
              <a:rPr lang="es-MX" dirty="0" err="1">
                <a:latin typeface="Times New Roman" panose="02020603050405020304" pitchFamily="18" charset="0"/>
                <a:cs typeface="Times New Roman" panose="02020603050405020304" pitchFamily="18" charset="0"/>
              </a:rPr>
              <a:t>Scientology</a:t>
            </a:r>
            <a:r>
              <a:rPr lang="es-MX" dirty="0">
                <a:latin typeface="Times New Roman" panose="02020603050405020304" pitchFamily="18" charset="0"/>
                <a:cs typeface="Times New Roman" panose="02020603050405020304" pitchFamily="18" charset="0"/>
              </a:rPr>
              <a:t> son verdaderos aplicando sus principios y observando o experimentando los resultados.</a:t>
            </a:r>
          </a:p>
          <a:p>
            <a:pPr lvl="2" algn="just"/>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1825636"/>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texto"/>
          <p:cNvSpPr>
            <a:spLocks noGrp="1"/>
          </p:cNvSpPr>
          <p:nvPr>
            <p:ph type="body" idx="1"/>
          </p:nvPr>
        </p:nvSpPr>
        <p:spPr>
          <a:xfrm>
            <a:off x="1981200" y="6206480"/>
            <a:ext cx="8219256" cy="462880"/>
          </a:xfrm>
        </p:spPr>
        <p:txBody>
          <a:bodyPr/>
          <a:lstStyle/>
          <a:p>
            <a:pPr algn="ctr"/>
            <a:r>
              <a:rPr lang="es-MX" dirty="0">
                <a:latin typeface="AR BONNIE" pitchFamily="2" charset="0"/>
              </a:rPr>
              <a:t>Página en Internet</a:t>
            </a:r>
            <a:endParaRPr lang="es-MX" dirty="0"/>
          </a:p>
        </p:txBody>
      </p:sp>
      <p:sp>
        <p:nvSpPr>
          <p:cNvPr id="5" name="4 Marcador de contenido"/>
          <p:cNvSpPr>
            <a:spLocks noGrp="1"/>
          </p:cNvSpPr>
          <p:nvPr>
            <p:ph sz="quarter" idx="2"/>
          </p:nvPr>
        </p:nvSpPr>
        <p:spPr>
          <a:xfrm>
            <a:off x="672862" y="605272"/>
            <a:ext cx="8640960" cy="5832648"/>
          </a:xfrm>
        </p:spPr>
        <p:txBody>
          <a:bodyPr>
            <a:normAutofit lnSpcReduction="10000"/>
          </a:bodyPr>
          <a:lstStyle/>
          <a:p>
            <a:pPr algn="just">
              <a:spcBef>
                <a:spcPts val="1200"/>
              </a:spcBef>
            </a:pPr>
            <a:r>
              <a:rPr lang="es-MX" dirty="0">
                <a:latin typeface="Times New Roman" panose="02020603050405020304" pitchFamily="18" charset="0"/>
                <a:cs typeface="Times New Roman" panose="02020603050405020304" pitchFamily="18" charset="0"/>
              </a:rPr>
              <a:t>El propósito de </a:t>
            </a:r>
            <a:r>
              <a:rPr lang="es-MX" dirty="0" err="1" smtClean="0">
                <a:latin typeface="Times New Roman" panose="02020603050405020304" pitchFamily="18" charset="0"/>
                <a:cs typeface="Times New Roman" panose="02020603050405020304" pitchFamily="18" charset="0"/>
              </a:rPr>
              <a:t>Scientology</a:t>
            </a:r>
            <a:r>
              <a:rPr lang="es-MX" dirty="0" smtClean="0">
                <a:latin typeface="Times New Roman" panose="02020603050405020304" pitchFamily="18" charset="0"/>
                <a:cs typeface="Times New Roman" panose="02020603050405020304" pitchFamily="18" charset="0"/>
              </a:rPr>
              <a:t> es capacitar </a:t>
            </a:r>
            <a:r>
              <a:rPr lang="es-MX" dirty="0">
                <a:latin typeface="Times New Roman" panose="02020603050405020304" pitchFamily="18" charset="0"/>
                <a:cs typeface="Times New Roman" panose="02020603050405020304" pitchFamily="18" charset="0"/>
              </a:rPr>
              <a:t>al </a:t>
            </a:r>
            <a:r>
              <a:rPr lang="es-MX" dirty="0" smtClean="0">
                <a:latin typeface="Times New Roman" panose="02020603050405020304" pitchFamily="18" charset="0"/>
                <a:cs typeface="Times New Roman" panose="02020603050405020304" pitchFamily="18" charset="0"/>
              </a:rPr>
              <a:t>hombre </a:t>
            </a:r>
            <a:r>
              <a:rPr lang="es-MX" dirty="0">
                <a:latin typeface="Times New Roman" panose="02020603050405020304" pitchFamily="18" charset="0"/>
                <a:cs typeface="Times New Roman" panose="02020603050405020304" pitchFamily="18" charset="0"/>
              </a:rPr>
              <a:t>para </a:t>
            </a:r>
            <a:r>
              <a:rPr lang="es-MX" b="1" dirty="0">
                <a:latin typeface="Times New Roman" panose="02020603050405020304" pitchFamily="18" charset="0"/>
                <a:cs typeface="Times New Roman" panose="02020603050405020304" pitchFamily="18" charset="0"/>
                <a:hlinkClick r:id="rId3"/>
              </a:rPr>
              <a:t>que mejore su destino por medio de la comprensión.</a:t>
            </a:r>
            <a:endParaRPr lang="es-MX" sz="1100" dirty="0">
              <a:latin typeface="Times New Roman" panose="02020603050405020304" pitchFamily="18" charset="0"/>
              <a:cs typeface="Times New Roman" panose="02020603050405020304" pitchFamily="18" charset="0"/>
            </a:endParaRPr>
          </a:p>
          <a:p>
            <a:pPr algn="just">
              <a:spcBef>
                <a:spcPts val="1200"/>
              </a:spcBef>
            </a:pPr>
            <a:r>
              <a:rPr lang="es-MX" dirty="0" err="1">
                <a:latin typeface="Times New Roman" panose="02020603050405020304" pitchFamily="18" charset="0"/>
                <a:cs typeface="Times New Roman" panose="02020603050405020304" pitchFamily="18" charset="0"/>
              </a:rPr>
              <a:t>Scientology</a:t>
            </a:r>
            <a:r>
              <a:rPr lang="es-MX" dirty="0">
                <a:latin typeface="Times New Roman" panose="02020603050405020304" pitchFamily="18" charset="0"/>
                <a:cs typeface="Times New Roman" panose="02020603050405020304" pitchFamily="18" charset="0"/>
              </a:rPr>
              <a:t> cree que el hombre es básicamente bueno, no malo. Las experiencias del hombre son las que le han llevado a cometer malas acciones, no su naturaleza.</a:t>
            </a:r>
          </a:p>
          <a:p>
            <a:pPr algn="just">
              <a:spcBef>
                <a:spcPts val="1200"/>
              </a:spcBef>
            </a:pPr>
            <a:r>
              <a:rPr lang="es-MX" dirty="0">
                <a:latin typeface="Times New Roman" panose="02020603050405020304" pitchFamily="18" charset="0"/>
                <a:cs typeface="Times New Roman" panose="02020603050405020304" pitchFamily="18" charset="0"/>
              </a:rPr>
              <a:t>La meta de </a:t>
            </a:r>
            <a:r>
              <a:rPr lang="es-MX" dirty="0" err="1">
                <a:latin typeface="Times New Roman" panose="02020603050405020304" pitchFamily="18" charset="0"/>
                <a:cs typeface="Times New Roman" panose="02020603050405020304" pitchFamily="18" charset="0"/>
              </a:rPr>
              <a:t>Scientology</a:t>
            </a:r>
            <a:r>
              <a:rPr lang="es-MX" dirty="0">
                <a:latin typeface="Times New Roman" panose="02020603050405020304" pitchFamily="18" charset="0"/>
                <a:cs typeface="Times New Roman" panose="02020603050405020304" pitchFamily="18" charset="0"/>
              </a:rPr>
              <a:t> es llevar al hombre a un punto en el que sea capaz de poner en orden los factores de su propia vida y resolver sus propios problemas.</a:t>
            </a:r>
          </a:p>
          <a:p>
            <a:pPr algn="just">
              <a:spcBef>
                <a:spcPts val="1200"/>
              </a:spcBef>
            </a:pPr>
            <a:r>
              <a:rPr lang="es-MX" dirty="0">
                <a:latin typeface="Times New Roman" panose="02020603050405020304" pitchFamily="18" charset="0"/>
                <a:cs typeface="Times New Roman" panose="02020603050405020304" pitchFamily="18" charset="0"/>
              </a:rPr>
              <a:t> </a:t>
            </a:r>
            <a:r>
              <a:rPr lang="es-MX" b="1" dirty="0" err="1">
                <a:latin typeface="Times New Roman" panose="02020603050405020304" pitchFamily="18" charset="0"/>
                <a:cs typeface="Times New Roman" panose="02020603050405020304" pitchFamily="18" charset="0"/>
                <a:hlinkClick r:id="rId3"/>
              </a:rPr>
              <a:t>Scientology</a:t>
            </a:r>
            <a:r>
              <a:rPr lang="es-MX" b="1" dirty="0">
                <a:latin typeface="Times New Roman" panose="02020603050405020304" pitchFamily="18" charset="0"/>
                <a:cs typeface="Times New Roman" panose="02020603050405020304" pitchFamily="18" charset="0"/>
                <a:hlinkClick r:id="rId3"/>
              </a:rPr>
              <a:t> cree que si se pone a una persona en una posición en que pueda aumentar sus habilidades, en que pueda confrontar mejor la vida e identificar con más facilidad los factores que hay en ella, estará también en una posición en la que podrá resolver sus problemas y, por lo tanto, mejorará su vida.</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2696301"/>
      </p:ext>
    </p:extLst>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texto"/>
          <p:cNvSpPr>
            <a:spLocks noGrp="1"/>
          </p:cNvSpPr>
          <p:nvPr>
            <p:ph type="body" idx="1"/>
          </p:nvPr>
        </p:nvSpPr>
        <p:spPr>
          <a:xfrm>
            <a:off x="960022" y="4293096"/>
            <a:ext cx="4040188" cy="838200"/>
          </a:xfrm>
        </p:spPr>
        <p:txBody>
          <a:bodyPr/>
          <a:lstStyle/>
          <a:p>
            <a:r>
              <a:rPr lang="es-MX" dirty="0"/>
              <a:t>El símbolo de </a:t>
            </a:r>
            <a:r>
              <a:rPr lang="es-MX" dirty="0" err="1"/>
              <a:t>Scientology</a:t>
            </a:r>
            <a:r>
              <a:rPr lang="es-MX" dirty="0"/>
              <a:t> </a:t>
            </a:r>
          </a:p>
        </p:txBody>
      </p:sp>
      <p:sp>
        <p:nvSpPr>
          <p:cNvPr id="6" name="5 Marcador de contenido"/>
          <p:cNvSpPr>
            <a:spLocks noGrp="1"/>
          </p:cNvSpPr>
          <p:nvPr>
            <p:ph sz="quarter" idx="4"/>
          </p:nvPr>
        </p:nvSpPr>
        <p:spPr>
          <a:xfrm>
            <a:off x="4488414" y="584684"/>
            <a:ext cx="5436096" cy="5688632"/>
          </a:xfrm>
        </p:spPr>
        <p:txBody>
          <a:bodyPr>
            <a:noAutofit/>
          </a:bodyPr>
          <a:lstStyle/>
          <a:p>
            <a:pPr algn="just"/>
            <a:r>
              <a:rPr lang="es-MX" sz="2600" dirty="0">
                <a:latin typeface="Times New Roman" panose="02020603050405020304" pitchFamily="18" charset="0"/>
                <a:cs typeface="Times New Roman" panose="02020603050405020304" pitchFamily="18" charset="0"/>
              </a:rPr>
              <a:t>Es una ”S” puesta sobre dos triángulos. La “S” significa </a:t>
            </a:r>
            <a:r>
              <a:rPr lang="es-MX" sz="2600" dirty="0" err="1">
                <a:latin typeface="Times New Roman" panose="02020603050405020304" pitchFamily="18" charset="0"/>
                <a:cs typeface="Times New Roman" panose="02020603050405020304" pitchFamily="18" charset="0"/>
              </a:rPr>
              <a:t>Scientology</a:t>
            </a:r>
            <a:r>
              <a:rPr lang="es-MX" sz="2600" dirty="0">
                <a:latin typeface="Times New Roman" panose="02020603050405020304" pitchFamily="18" charset="0"/>
                <a:cs typeface="Times New Roman" panose="02020603050405020304" pitchFamily="18" charset="0"/>
              </a:rPr>
              <a:t>. Los dos triángulos representan conceptos importantes en la religión de </a:t>
            </a:r>
            <a:r>
              <a:rPr lang="es-MX" sz="2600" dirty="0" err="1">
                <a:latin typeface="Times New Roman" panose="02020603050405020304" pitchFamily="18" charset="0"/>
                <a:cs typeface="Times New Roman" panose="02020603050405020304" pitchFamily="18" charset="0"/>
              </a:rPr>
              <a:t>Scientology</a:t>
            </a:r>
            <a:r>
              <a:rPr lang="es-MX" sz="2600" dirty="0">
                <a:latin typeface="Times New Roman" panose="02020603050405020304" pitchFamily="18" charset="0"/>
                <a:cs typeface="Times New Roman" panose="02020603050405020304" pitchFamily="18" charset="0"/>
              </a:rPr>
              <a:t>. El triángulo inferior está formado por afinidad, realidad y comunicación, que juntos equivalen a comprensión. El triángulo superior consiste de otro conjunto de factores estrechamente interrelacionados: conocimiento, responsabilidad y control.</a:t>
            </a:r>
          </a:p>
        </p:txBody>
      </p:sp>
      <p:pic>
        <p:nvPicPr>
          <p:cNvPr id="1026" name="Picture 2" descr="http://www.scientology.org.mx/sites/default/files/scientology-symbol_0_es.png"/>
          <p:cNvPicPr>
            <a:picLocks noChangeAspect="1" noChangeArrowheads="1"/>
          </p:cNvPicPr>
          <p:nvPr/>
        </p:nvPicPr>
        <p:blipFill>
          <a:blip r:embed="rId3" cstate="print"/>
          <a:srcRect/>
          <a:stretch>
            <a:fillRect/>
          </a:stretch>
        </p:blipFill>
        <p:spPr bwMode="auto">
          <a:xfrm>
            <a:off x="960022" y="764704"/>
            <a:ext cx="3528392" cy="3528392"/>
          </a:xfrm>
          <a:prstGeom prst="rect">
            <a:avLst/>
          </a:prstGeom>
          <a:noFill/>
        </p:spPr>
      </p:pic>
    </p:spTree>
    <p:extLst>
      <p:ext uri="{BB962C8B-B14F-4D97-AF65-F5344CB8AC3E}">
        <p14:creationId xmlns:p14="http://schemas.microsoft.com/office/powerpoint/2010/main" val="260896174"/>
      </p:ext>
    </p:extLst>
  </p:cSld>
  <p:clrMapOvr>
    <a:masterClrMapping/>
  </p:clrMapOvr>
  <p:transition spd="med">
    <p:pull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1 Título"/>
          <p:cNvSpPr txBox="1">
            <a:spLocks/>
          </p:cNvSpPr>
          <p:nvPr/>
        </p:nvSpPr>
        <p:spPr>
          <a:xfrm>
            <a:off x="1847528" y="274320"/>
            <a:ext cx="8507288" cy="3586728"/>
          </a:xfrm>
          <a:prstGeom prst="rect">
            <a:avLst/>
          </a:prstGeom>
        </p:spPr>
        <p:txBody>
          <a:bodyPr vert="horz" lIns="45720" rIns="45720" anchor="ctr">
            <a:noAutofit/>
          </a:bodyPr>
          <a:lstStyle/>
          <a:p>
            <a:pPr>
              <a:spcBef>
                <a:spcPct val="0"/>
              </a:spcBef>
              <a:defRPr/>
            </a:pPr>
            <a:endParaRPr lang="es-MX" sz="2400" b="1" dirty="0">
              <a:latin typeface="Times New Roman" panose="02020603050405020304" pitchFamily="18" charset="0"/>
              <a:cs typeface="Times New Roman" panose="02020603050405020304" pitchFamily="18" charset="0"/>
            </a:endParaRPr>
          </a:p>
          <a:p>
            <a:pPr lvl="0">
              <a:spcBef>
                <a:spcPct val="0"/>
              </a:spcBef>
              <a:buFont typeface="Wingdings" pitchFamily="2" charset="2"/>
              <a:buChar char="v"/>
            </a:pPr>
            <a:r>
              <a:rPr lang="es-MX" sz="2400" dirty="0">
                <a:latin typeface="Times New Roman" panose="02020603050405020304" pitchFamily="18" charset="0"/>
                <a:cs typeface="Times New Roman" panose="02020603050405020304" pitchFamily="18" charset="0"/>
              </a:rPr>
              <a:t> En primer lugar está el cuerpo </a:t>
            </a:r>
            <a:r>
              <a:rPr lang="es-MX" sz="2400" dirty="0" smtClean="0">
                <a:latin typeface="Times New Roman" panose="02020603050405020304" pitchFamily="18" charset="0"/>
                <a:cs typeface="Times New Roman" panose="02020603050405020304" pitchFamily="18" charset="0"/>
              </a:rPr>
              <a:t>mismo.</a:t>
            </a:r>
            <a:endParaRPr lang="es-MX" sz="2400" dirty="0">
              <a:latin typeface="Times New Roman" panose="02020603050405020304" pitchFamily="18" charset="0"/>
              <a:cs typeface="Times New Roman" panose="02020603050405020304" pitchFamily="18" charset="0"/>
            </a:endParaRPr>
          </a:p>
          <a:p>
            <a:pPr lvl="0">
              <a:spcBef>
                <a:spcPct val="0"/>
              </a:spcBef>
              <a:buFont typeface="Wingdings" pitchFamily="2" charset="2"/>
              <a:buChar char="v"/>
            </a:pPr>
            <a:endParaRPr lang="es-MX" sz="2400" dirty="0">
              <a:latin typeface="Times New Roman" panose="02020603050405020304" pitchFamily="18" charset="0"/>
              <a:cs typeface="Times New Roman" panose="02020603050405020304" pitchFamily="18" charset="0"/>
            </a:endParaRPr>
          </a:p>
          <a:p>
            <a:pPr lvl="0">
              <a:spcBef>
                <a:spcPct val="0"/>
              </a:spcBef>
              <a:buFont typeface="Wingdings" pitchFamily="2" charset="2"/>
              <a:buChar char="v"/>
            </a:pPr>
            <a:r>
              <a:rPr lang="es-MX" sz="2400" b="1" dirty="0">
                <a:latin typeface="Times New Roman" panose="02020603050405020304" pitchFamily="18" charset="0"/>
                <a:cs typeface="Times New Roman" panose="02020603050405020304" pitchFamily="18" charset="0"/>
              </a:rPr>
              <a:t> </a:t>
            </a:r>
            <a:r>
              <a:rPr lang="es-MX" sz="2400" dirty="0">
                <a:latin typeface="Times New Roman" panose="02020603050405020304" pitchFamily="18" charset="0"/>
                <a:cs typeface="Times New Roman" panose="02020603050405020304" pitchFamily="18" charset="0"/>
              </a:rPr>
              <a:t>Luego está la mente, que consta esencialmente de cuadros.</a:t>
            </a:r>
          </a:p>
          <a:p>
            <a:pPr lvl="0">
              <a:spcBef>
                <a:spcPct val="0"/>
              </a:spcBef>
              <a:buFont typeface="Wingdings" pitchFamily="2" charset="2"/>
              <a:buChar char="v"/>
            </a:pPr>
            <a:endParaRPr lang="es-MX" sz="2400" dirty="0">
              <a:latin typeface="Times New Roman" panose="02020603050405020304" pitchFamily="18" charset="0"/>
              <a:cs typeface="Times New Roman" panose="02020603050405020304" pitchFamily="18" charset="0"/>
            </a:endParaRPr>
          </a:p>
          <a:p>
            <a:pPr lvl="0">
              <a:spcBef>
                <a:spcPct val="0"/>
              </a:spcBef>
              <a:buFont typeface="Wingdings" pitchFamily="2" charset="2"/>
              <a:buChar char="v"/>
            </a:pPr>
            <a:r>
              <a:rPr lang="es-MX" sz="2400" dirty="0">
                <a:latin typeface="Times New Roman" panose="02020603050405020304" pitchFamily="18" charset="0"/>
                <a:cs typeface="Times New Roman" panose="02020603050405020304" pitchFamily="18" charset="0"/>
              </a:rPr>
              <a:t> Por último, y lo más importante, está el </a:t>
            </a:r>
            <a:r>
              <a:rPr lang="es-MX" sz="2400" dirty="0" err="1">
                <a:latin typeface="Times New Roman" panose="02020603050405020304" pitchFamily="18" charset="0"/>
                <a:cs typeface="Times New Roman" panose="02020603050405020304" pitchFamily="18" charset="0"/>
              </a:rPr>
              <a:t>thetán</a:t>
            </a:r>
            <a:r>
              <a:rPr lang="es-MX" sz="2400" dirty="0">
                <a:latin typeface="Times New Roman" panose="02020603050405020304" pitchFamily="18" charset="0"/>
                <a:cs typeface="Times New Roman" panose="02020603050405020304" pitchFamily="18" charset="0"/>
              </a:rPr>
              <a:t>. El </a:t>
            </a:r>
            <a:r>
              <a:rPr lang="es-MX" sz="2400" dirty="0" err="1">
                <a:latin typeface="Times New Roman" panose="02020603050405020304" pitchFamily="18" charset="0"/>
                <a:cs typeface="Times New Roman" panose="02020603050405020304" pitchFamily="18" charset="0"/>
              </a:rPr>
              <a:t>thetán</a:t>
            </a:r>
            <a:r>
              <a:rPr lang="es-MX" sz="2400" dirty="0">
                <a:latin typeface="Times New Roman" panose="02020603050405020304" pitchFamily="18" charset="0"/>
                <a:cs typeface="Times New Roman" panose="02020603050405020304" pitchFamily="18" charset="0"/>
              </a:rPr>
              <a:t> no es una cosa. Es el creador de cosas.</a:t>
            </a:r>
          </a:p>
          <a:p>
            <a:pPr>
              <a:spcBef>
                <a:spcPct val="0"/>
              </a:spcBef>
              <a:defRPr/>
            </a:pPr>
            <a:endParaRPr lang="es-MX" sz="2400" b="1" dirty="0">
              <a:latin typeface="Times New Roman" panose="02020603050405020304" pitchFamily="18" charset="0"/>
              <a:cs typeface="Times New Roman" panose="02020603050405020304" pitchFamily="18" charset="0"/>
            </a:endParaRPr>
          </a:p>
        </p:txBody>
      </p:sp>
      <p:sp>
        <p:nvSpPr>
          <p:cNvPr id="8" name="7 Rectángulo"/>
          <p:cNvSpPr/>
          <p:nvPr/>
        </p:nvSpPr>
        <p:spPr>
          <a:xfrm>
            <a:off x="1951271" y="260648"/>
            <a:ext cx="4468146" cy="523220"/>
          </a:xfrm>
          <a:prstGeom prst="rect">
            <a:avLst/>
          </a:prstGeom>
        </p:spPr>
        <p:txBody>
          <a:bodyPr wrap="none">
            <a:spAutoFit/>
            <a:scene3d>
              <a:camera prst="orthographicFront"/>
              <a:lightRig rig="threePt" dir="t"/>
            </a:scene3d>
            <a:sp3d extrusionH="57150">
              <a:bevelT w="82550" h="38100" prst="coolSlant"/>
            </a:sp3d>
          </a:bodyPr>
          <a:lstStyle/>
          <a:p>
            <a:pPr lvl="0">
              <a:spcBef>
                <a:spcPct val="0"/>
              </a:spcBef>
              <a:defRPr/>
            </a:pPr>
            <a:r>
              <a:rPr lang="es-MX" sz="2800" b="1" dirty="0">
                <a:solidFill>
                  <a:schemeClr val="accent1"/>
                </a:solidFill>
                <a:latin typeface="Forte" pitchFamily="66" charset="0"/>
              </a:rPr>
              <a:t>LAS PARTES DEL HOMBRE</a:t>
            </a:r>
          </a:p>
        </p:txBody>
      </p:sp>
      <p:sp>
        <p:nvSpPr>
          <p:cNvPr id="9" name="8 Rectángulo"/>
          <p:cNvSpPr/>
          <p:nvPr/>
        </p:nvSpPr>
        <p:spPr>
          <a:xfrm>
            <a:off x="1951272" y="3759423"/>
            <a:ext cx="1609351" cy="523220"/>
          </a:xfrm>
          <a:prstGeom prst="rect">
            <a:avLst/>
          </a:prstGeom>
        </p:spPr>
        <p:txBody>
          <a:bodyPr wrap="none">
            <a:spAutoFit/>
            <a:scene3d>
              <a:camera prst="orthographicFront"/>
              <a:lightRig rig="threePt" dir="t"/>
            </a:scene3d>
            <a:sp3d extrusionH="57150">
              <a:bevelT w="82550" h="38100" prst="coolSlant"/>
            </a:sp3d>
          </a:bodyPr>
          <a:lstStyle/>
          <a:p>
            <a:pPr lvl="0">
              <a:spcBef>
                <a:spcPct val="0"/>
              </a:spcBef>
              <a:defRPr/>
            </a:pPr>
            <a:r>
              <a:rPr lang="es-MX" sz="2800" b="1" dirty="0">
                <a:solidFill>
                  <a:schemeClr val="accent1"/>
                </a:solidFill>
                <a:latin typeface="Forte" pitchFamily="66" charset="0"/>
              </a:rPr>
              <a:t>El </a:t>
            </a:r>
            <a:r>
              <a:rPr lang="es-MX" sz="2800" b="1" dirty="0" err="1">
                <a:solidFill>
                  <a:schemeClr val="accent1"/>
                </a:solidFill>
                <a:latin typeface="Forte" pitchFamily="66" charset="0"/>
              </a:rPr>
              <a:t>Tethán</a:t>
            </a:r>
            <a:endParaRPr lang="es-MX" sz="2800" b="1" dirty="0">
              <a:solidFill>
                <a:schemeClr val="accent1"/>
              </a:solidFill>
              <a:latin typeface="Forte" pitchFamily="66" charset="0"/>
            </a:endParaRPr>
          </a:p>
        </p:txBody>
      </p:sp>
      <p:sp>
        <p:nvSpPr>
          <p:cNvPr id="10" name="9 Rectángulo"/>
          <p:cNvSpPr/>
          <p:nvPr/>
        </p:nvSpPr>
        <p:spPr>
          <a:xfrm>
            <a:off x="1847528" y="4221088"/>
            <a:ext cx="8496944" cy="1569660"/>
          </a:xfrm>
          <a:prstGeom prst="rect">
            <a:avLst/>
          </a:prstGeom>
        </p:spPr>
        <p:txBody>
          <a:bodyPr wrap="square">
            <a:spAutoFit/>
          </a:bodyPr>
          <a:lstStyle/>
          <a:p>
            <a:pPr>
              <a:buFont typeface="Arial" pitchFamily="34" charset="0"/>
              <a:buChar char="•"/>
            </a:pPr>
            <a:r>
              <a:rPr lang="es-MX" sz="2400" dirty="0">
                <a:latin typeface="Times New Roman" panose="02020603050405020304" pitchFamily="18" charset="0"/>
                <a:cs typeface="Times New Roman" panose="02020603050405020304" pitchFamily="18" charset="0"/>
              </a:rPr>
              <a:t> El </a:t>
            </a:r>
            <a:r>
              <a:rPr lang="es-MX" sz="2400" dirty="0" err="1">
                <a:latin typeface="Times New Roman" panose="02020603050405020304" pitchFamily="18" charset="0"/>
                <a:cs typeface="Times New Roman" panose="02020603050405020304" pitchFamily="18" charset="0"/>
              </a:rPr>
              <a:t>thetán</a:t>
            </a:r>
            <a:r>
              <a:rPr lang="es-MX" sz="2400" dirty="0">
                <a:latin typeface="Times New Roman" panose="02020603050405020304" pitchFamily="18" charset="0"/>
                <a:cs typeface="Times New Roman" panose="02020603050405020304" pitchFamily="18" charset="0"/>
              </a:rPr>
              <a:t> (espíritu) usa su mente como un sistema de control entre sí mismo y el universo físico. La mente no es el cerebro.</a:t>
            </a:r>
          </a:p>
          <a:p>
            <a:pPr>
              <a:buFont typeface="Arial" pitchFamily="34" charset="0"/>
              <a:buChar char="•"/>
            </a:pPr>
            <a:endParaRPr lang="es-MX" sz="2400" dirty="0">
              <a:latin typeface="Times New Roman" panose="02020603050405020304" pitchFamily="18" charset="0"/>
              <a:cs typeface="Times New Roman" panose="02020603050405020304" pitchFamily="18" charset="0"/>
            </a:endParaRPr>
          </a:p>
          <a:p>
            <a:pPr>
              <a:buFont typeface="Arial" pitchFamily="34" charset="0"/>
              <a:buChar char="•"/>
            </a:pPr>
            <a:r>
              <a:rPr lang="es-MX" sz="2400" dirty="0">
                <a:latin typeface="Times New Roman" panose="02020603050405020304" pitchFamily="18" charset="0"/>
                <a:cs typeface="Times New Roman" panose="02020603050405020304" pitchFamily="18" charset="0"/>
              </a:rPr>
              <a:t> Es la fuente de toda creación y de la vida misma.</a:t>
            </a:r>
          </a:p>
        </p:txBody>
      </p:sp>
    </p:spTree>
    <p:extLst>
      <p:ext uri="{BB962C8B-B14F-4D97-AF65-F5344CB8AC3E}">
        <p14:creationId xmlns:p14="http://schemas.microsoft.com/office/powerpoint/2010/main" val="1535506617"/>
      </p:ext>
    </p:extLst>
  </p:cSld>
  <p:clrMapOvr>
    <a:masterClrMapping/>
  </p:clrMapOvr>
  <p:transition spd="med">
    <p:pull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4 Marcador de contenido"/>
          <p:cNvSpPr>
            <a:spLocks noGrp="1"/>
          </p:cNvSpPr>
          <p:nvPr>
            <p:ph sz="quarter" idx="2"/>
          </p:nvPr>
        </p:nvSpPr>
        <p:spPr>
          <a:xfrm>
            <a:off x="896689" y="395119"/>
            <a:ext cx="8712968" cy="6336704"/>
          </a:xfrm>
        </p:spPr>
        <p:txBody>
          <a:bodyPr>
            <a:noAutofit/>
          </a:bodyPr>
          <a:lstStyle/>
          <a:p>
            <a:pPr marL="0" indent="0">
              <a:buNone/>
            </a:pPr>
            <a:r>
              <a:rPr lang="es-MX" b="1" dirty="0">
                <a:latin typeface="Times New Roman" panose="02020603050405020304" pitchFamily="18" charset="0"/>
                <a:cs typeface="Times New Roman" panose="02020603050405020304" pitchFamily="18" charset="0"/>
              </a:rPr>
              <a:t>Servicio Dominical</a:t>
            </a:r>
          </a:p>
          <a:p>
            <a:pPr algn="just"/>
            <a:r>
              <a:rPr lang="es-MX" sz="2200" dirty="0">
                <a:latin typeface="Times New Roman" panose="02020603050405020304" pitchFamily="18" charset="0"/>
                <a:cs typeface="Times New Roman" panose="02020603050405020304" pitchFamily="18" charset="0"/>
              </a:rPr>
              <a:t>Cada domingo, el Capellán de la Iglesia, u otro ministro, dirige un servicio semanal para los miembros de la Iglesia, que también está abierto para los que no son miembros. En este servicio, el ministro habla de algún tema relacionado con algún principio o práctica importante de </a:t>
            </a:r>
            <a:r>
              <a:rPr lang="es-MX" sz="2200" dirty="0" err="1">
                <a:latin typeface="Times New Roman" panose="02020603050405020304" pitchFamily="18" charset="0"/>
                <a:cs typeface="Times New Roman" panose="02020603050405020304" pitchFamily="18" charset="0"/>
              </a:rPr>
              <a:t>Scientology</a:t>
            </a:r>
            <a:r>
              <a:rPr lang="es-MX" sz="2200" dirty="0">
                <a:latin typeface="Times New Roman" panose="02020603050405020304" pitchFamily="18" charset="0"/>
                <a:cs typeface="Times New Roman" panose="02020603050405020304" pitchFamily="18" charset="0"/>
              </a:rPr>
              <a:t>, y expone cómo se puede aplicar este en la vida cotidiana.</a:t>
            </a:r>
          </a:p>
          <a:p>
            <a:endParaRPr lang="es-MX" sz="2200" dirty="0">
              <a:latin typeface="Times New Roman" panose="02020603050405020304" pitchFamily="18" charset="0"/>
              <a:cs typeface="Times New Roman" panose="02020603050405020304" pitchFamily="18" charset="0"/>
            </a:endParaRPr>
          </a:p>
          <a:p>
            <a:pPr algn="just"/>
            <a:r>
              <a:rPr lang="es-MX" sz="2200" dirty="0">
                <a:latin typeface="Times New Roman" panose="02020603050405020304" pitchFamily="18" charset="0"/>
                <a:cs typeface="Times New Roman" panose="02020603050405020304" pitchFamily="18" charset="0"/>
              </a:rPr>
              <a:t>Un sermón típico de </a:t>
            </a:r>
            <a:r>
              <a:rPr lang="es-MX" sz="2200" dirty="0" err="1">
                <a:latin typeface="Times New Roman" panose="02020603050405020304" pitchFamily="18" charset="0"/>
                <a:cs typeface="Times New Roman" panose="02020603050405020304" pitchFamily="18" charset="0"/>
              </a:rPr>
              <a:t>Scientology</a:t>
            </a:r>
            <a:r>
              <a:rPr lang="es-MX" sz="2200" dirty="0">
                <a:latin typeface="Times New Roman" panose="02020603050405020304" pitchFamily="18" charset="0"/>
                <a:cs typeface="Times New Roman" panose="02020603050405020304" pitchFamily="18" charset="0"/>
              </a:rPr>
              <a:t> puede versar sobre la idea de que una persona es un ser espiritual, sobre las ocho dinámicas, sobre los Axiomas de </a:t>
            </a:r>
            <a:r>
              <a:rPr lang="es-MX" sz="2200" dirty="0" err="1">
                <a:latin typeface="Times New Roman" panose="02020603050405020304" pitchFamily="18" charset="0"/>
                <a:cs typeface="Times New Roman" panose="02020603050405020304" pitchFamily="18" charset="0"/>
              </a:rPr>
              <a:t>Scientology</a:t>
            </a:r>
            <a:r>
              <a:rPr lang="es-MX" sz="2200" dirty="0">
                <a:latin typeface="Times New Roman" panose="02020603050405020304" pitchFamily="18" charset="0"/>
                <a:cs typeface="Times New Roman" panose="02020603050405020304" pitchFamily="18" charset="0"/>
              </a:rPr>
              <a:t> o tal vez sobre el Credo de la Iglesia.</a:t>
            </a:r>
          </a:p>
          <a:p>
            <a:endParaRPr lang="es-MX" sz="2200" dirty="0">
              <a:latin typeface="Times New Roman" panose="02020603050405020304" pitchFamily="18" charset="0"/>
              <a:cs typeface="Times New Roman" panose="02020603050405020304" pitchFamily="18" charset="0"/>
            </a:endParaRPr>
          </a:p>
          <a:p>
            <a:pPr algn="just"/>
            <a:r>
              <a:rPr lang="es-MX" sz="2200" dirty="0">
                <a:latin typeface="Times New Roman" panose="02020603050405020304" pitchFamily="18" charset="0"/>
                <a:cs typeface="Times New Roman" panose="02020603050405020304" pitchFamily="18" charset="0"/>
              </a:rPr>
              <a:t>Dichos servicios semanales sirven en gran medida para revitalizar el compromiso religioso de los </a:t>
            </a:r>
            <a:r>
              <a:rPr lang="es-MX" sz="2200" dirty="0" err="1">
                <a:latin typeface="Times New Roman" panose="02020603050405020304" pitchFamily="18" charset="0"/>
                <a:cs typeface="Times New Roman" panose="02020603050405020304" pitchFamily="18" charset="0"/>
              </a:rPr>
              <a:t>scientologists</a:t>
            </a:r>
            <a:r>
              <a:rPr lang="es-MX" sz="2200" dirty="0">
                <a:latin typeface="Times New Roman" panose="02020603050405020304" pitchFamily="18" charset="0"/>
                <a:cs typeface="Times New Roman" panose="02020603050405020304" pitchFamily="18" charset="0"/>
              </a:rPr>
              <a:t>, pero también ofrecen la esperanza de una vida mejor a los que no son </a:t>
            </a:r>
            <a:r>
              <a:rPr lang="es-MX" sz="2200" dirty="0" err="1">
                <a:latin typeface="Times New Roman" panose="02020603050405020304" pitchFamily="18" charset="0"/>
                <a:cs typeface="Times New Roman" panose="02020603050405020304" pitchFamily="18" charset="0"/>
              </a:rPr>
              <a:t>scientologists</a:t>
            </a:r>
            <a:r>
              <a:rPr lang="es-MX" sz="2200" dirty="0">
                <a:latin typeface="Times New Roman" panose="02020603050405020304" pitchFamily="18" charset="0"/>
                <a:cs typeface="Times New Roman" panose="02020603050405020304" pitchFamily="18" charset="0"/>
              </a:rPr>
              <a:t>, cuya asistencia siempre es bienvenida.</a:t>
            </a:r>
          </a:p>
        </p:txBody>
      </p:sp>
    </p:spTree>
    <p:extLst>
      <p:ext uri="{BB962C8B-B14F-4D97-AF65-F5344CB8AC3E}">
        <p14:creationId xmlns:p14="http://schemas.microsoft.com/office/powerpoint/2010/main" val="4092944630"/>
      </p:ext>
    </p:extLst>
  </p:cSld>
  <p:clrMapOvr>
    <a:masterClrMapping/>
  </p:clrMapOvr>
  <p:transition spd="med">
    <p:newsflash/>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418</Words>
  <Application>Microsoft Office PowerPoint</Application>
  <PresentationFormat>Panorámica</PresentationFormat>
  <Paragraphs>107</Paragraphs>
  <Slides>16</Slides>
  <Notes>0</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16</vt:i4>
      </vt:variant>
    </vt:vector>
  </HeadingPairs>
  <TitlesOfParts>
    <vt:vector size="30" baseType="lpstr">
      <vt:lpstr>Aharoni</vt:lpstr>
      <vt:lpstr>AR BONNIE</vt:lpstr>
      <vt:lpstr>Arial</vt:lpstr>
      <vt:lpstr>Arial Black</vt:lpstr>
      <vt:lpstr>Bookman Old Style</vt:lpstr>
      <vt:lpstr>Calibri</vt:lpstr>
      <vt:lpstr>Calibri Light</vt:lpstr>
      <vt:lpstr>Forte</vt:lpstr>
      <vt:lpstr>Gabriola</vt:lpstr>
      <vt:lpstr>Lato</vt:lpstr>
      <vt:lpstr>Times New Roman</vt:lpstr>
      <vt:lpstr>Wingdings</vt:lpstr>
      <vt:lpstr>Wingdings 2</vt:lpstr>
      <vt:lpstr>Tema de Office</vt:lpstr>
      <vt:lpstr>Presentación de PowerPoint</vt:lpstr>
      <vt:lpstr>Presentación de PowerPoint</vt:lpstr>
      <vt:lpstr>Presentación de PowerPoint</vt:lpstr>
      <vt:lpstr>¿Qué es la Cienciología?</vt:lpstr>
      <vt:lpstr>Presentación de PowerPoint</vt:lpstr>
      <vt:lpstr>Presentación de PowerPoint</vt:lpstr>
      <vt:lpstr>Presentación de PowerPoint</vt:lpstr>
      <vt:lpstr>Presentación de PowerPoint</vt:lpstr>
      <vt:lpstr>Presentación de PowerPoint</vt:lpstr>
      <vt:lpstr>Presentación de PowerPoint</vt:lpstr>
      <vt:lpstr>Dianética</vt:lpstr>
      <vt:lpstr>Presentación de PowerPoint</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7</cp:revision>
  <dcterms:created xsi:type="dcterms:W3CDTF">2022-05-08T22:51:30Z</dcterms:created>
  <dcterms:modified xsi:type="dcterms:W3CDTF">2022-05-25T21:13:08Z</dcterms:modified>
</cp:coreProperties>
</file>