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8"/>
  </p:notesMasterIdLst>
  <p:sldIdLst>
    <p:sldId id="256" r:id="rId2"/>
    <p:sldId id="259" r:id="rId3"/>
    <p:sldId id="499" r:id="rId4"/>
    <p:sldId id="507" r:id="rId5"/>
    <p:sldId id="508" r:id="rId6"/>
    <p:sldId id="509" r:id="rId7"/>
    <p:sldId id="500" r:id="rId8"/>
    <p:sldId id="510" r:id="rId9"/>
    <p:sldId id="511" r:id="rId10"/>
    <p:sldId id="513" r:id="rId11"/>
    <p:sldId id="514" r:id="rId12"/>
    <p:sldId id="515" r:id="rId13"/>
    <p:sldId id="516" r:id="rId14"/>
    <p:sldId id="517" r:id="rId15"/>
    <p:sldId id="518" r:id="rId16"/>
    <p:sldId id="460" r:id="rId17"/>
  </p:sldIdLst>
  <p:sldSz cx="9144000" cy="5143500" type="screen16x9"/>
  <p:notesSz cx="6858000" cy="9144000"/>
  <p:embeddedFontLst>
    <p:embeddedFont>
      <p:font typeface="Coming Soon" panose="020B0604020202020204" charset="0"/>
      <p:regular r:id="rId19"/>
    </p:embeddedFont>
    <p:embeddedFont>
      <p:font typeface="Concert One" panose="020B0604020202020204" charset="0"/>
      <p:regular r:id="rId20"/>
    </p:embeddedFont>
    <p:embeddedFont>
      <p:font typeface="Roboto Mono Medium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286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659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5516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9199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973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1193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31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762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120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905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3803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09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3422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29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07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820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7" r:id="rId7"/>
    <p:sldLayoutId id="214748367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973732"/>
            <a:ext cx="7098740" cy="1425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Tiene como propósito aportar información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objetivo es impulsar y promover el proceso de enseñanza-aprendizaje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49AF5C-46BD-4DAD-B02B-1C6FA93E4F83}"/>
              </a:ext>
            </a:extLst>
          </p:cNvPr>
          <p:cNvSpPr txBox="1"/>
          <p:nvPr/>
        </p:nvSpPr>
        <p:spPr>
          <a:xfrm>
            <a:off x="1309313" y="1224521"/>
            <a:ext cx="7098740" cy="665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70C0"/>
                </a:solidFill>
                <a:latin typeface="Roboto Mono Medium" panose="020B0604020202020204" charset="0"/>
                <a:ea typeface="Roboto Mono Medium" panose="020B0604020202020204" charset="0"/>
              </a:rPr>
              <a:t>Formativa</a:t>
            </a:r>
          </a:p>
        </p:txBody>
      </p:sp>
    </p:spTree>
    <p:extLst>
      <p:ext uri="{BB962C8B-B14F-4D97-AF65-F5344CB8AC3E}">
        <p14:creationId xmlns:p14="http://schemas.microsoft.com/office/powerpoint/2010/main" val="214248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973732"/>
            <a:ext cx="7098740" cy="1425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Imagen final general sobre el aprendizaje del estudiante; es resultado de todos los datos disponibles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49AF5C-46BD-4DAD-B02B-1C6FA93E4F83}"/>
              </a:ext>
            </a:extLst>
          </p:cNvPr>
          <p:cNvSpPr txBox="1"/>
          <p:nvPr/>
        </p:nvSpPr>
        <p:spPr>
          <a:xfrm>
            <a:off x="1309313" y="1224521"/>
            <a:ext cx="7098740" cy="665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800" dirty="0">
                <a:solidFill>
                  <a:srgbClr val="0070C0"/>
                </a:solidFill>
                <a:latin typeface="Roboto Mono Medium" panose="020B0604020202020204" charset="0"/>
                <a:ea typeface="Roboto Mono Medium" panose="020B0604020202020204" charset="0"/>
              </a:rPr>
              <a:t>Sumativa</a:t>
            </a:r>
          </a:p>
        </p:txBody>
      </p:sp>
    </p:spTree>
    <p:extLst>
      <p:ext uri="{BB962C8B-B14F-4D97-AF65-F5344CB8AC3E}">
        <p14:creationId xmlns:p14="http://schemas.microsoft.com/office/powerpoint/2010/main" val="3638112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965081" y="1171879"/>
            <a:ext cx="7098740" cy="2799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Permiten conocer si el estudiante alcanzó los objetivos que se había propuesto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Valorar el proceso didáctico</a:t>
            </a:r>
          </a:p>
        </p:txBody>
      </p:sp>
    </p:spTree>
    <p:extLst>
      <p:ext uri="{BB962C8B-B14F-4D97-AF65-F5344CB8AC3E}">
        <p14:creationId xmlns:p14="http://schemas.microsoft.com/office/powerpoint/2010/main" val="298995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F1A76201-9369-45E4-B282-30E0EA21D4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0897" y="2033941"/>
            <a:ext cx="7002206" cy="919502"/>
          </a:xfrm>
          <a:prstGeom prst="rect">
            <a:avLst/>
          </a:prstGeom>
        </p:spPr>
      </p:pic>
      <p:sp>
        <p:nvSpPr>
          <p:cNvPr id="5" name="Google Shape;270;p38">
            <a:extLst>
              <a:ext uri="{FF2B5EF4-FFF2-40B4-BE49-F238E27FC236}">
                <a16:creationId xmlns:a16="http://schemas.microsoft.com/office/drawing/2014/main" id="{2EAC0686-327C-4932-A57B-2DA6C6B1713B}"/>
              </a:ext>
            </a:extLst>
          </p:cNvPr>
          <p:cNvSpPr/>
          <p:nvPr/>
        </p:nvSpPr>
        <p:spPr>
          <a:xfrm rot="-2700000">
            <a:off x="713580" y="2067709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6" name="Google Shape;270;p38">
            <a:extLst>
              <a:ext uri="{FF2B5EF4-FFF2-40B4-BE49-F238E27FC236}">
                <a16:creationId xmlns:a16="http://schemas.microsoft.com/office/drawing/2014/main" id="{7A8BAE3B-C8E1-4BD9-B5A0-D82675623284}"/>
              </a:ext>
            </a:extLst>
          </p:cNvPr>
          <p:cNvSpPr/>
          <p:nvPr/>
        </p:nvSpPr>
        <p:spPr>
          <a:xfrm rot="-2700000">
            <a:off x="7475187" y="267108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3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4211" y="1171879"/>
            <a:ext cx="6919609" cy="3353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4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Eficiente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Validez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Confiable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Efectiva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24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Ecuánime/Equilibrio </a:t>
            </a:r>
          </a:p>
        </p:txBody>
      </p:sp>
    </p:spTree>
    <p:extLst>
      <p:ext uri="{BB962C8B-B14F-4D97-AF65-F5344CB8AC3E}">
        <p14:creationId xmlns:p14="http://schemas.microsoft.com/office/powerpoint/2010/main" val="976874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>
            <a:extLst>
              <a:ext uri="{FF2B5EF4-FFF2-40B4-BE49-F238E27FC236}">
                <a16:creationId xmlns:a16="http://schemas.microsoft.com/office/drawing/2014/main" id="{7A7A2297-68F8-4AD7-9B3D-656E2F93434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59697" y="1387586"/>
            <a:ext cx="6415215" cy="3078802"/>
          </a:xfrm>
          <a:prstGeom prst="rect">
            <a:avLst/>
          </a:prstGeom>
        </p:spPr>
      </p:pic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5" name="Google Shape;270;p38">
            <a:extLst>
              <a:ext uri="{FF2B5EF4-FFF2-40B4-BE49-F238E27FC236}">
                <a16:creationId xmlns:a16="http://schemas.microsoft.com/office/drawing/2014/main" id="{2EAC0686-327C-4932-A57B-2DA6C6B1713B}"/>
              </a:ext>
            </a:extLst>
          </p:cNvPr>
          <p:cNvSpPr/>
          <p:nvPr/>
        </p:nvSpPr>
        <p:spPr>
          <a:xfrm rot="-2700000">
            <a:off x="911807" y="1453846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6" name="Google Shape;270;p38">
            <a:extLst>
              <a:ext uri="{FF2B5EF4-FFF2-40B4-BE49-F238E27FC236}">
                <a16:creationId xmlns:a16="http://schemas.microsoft.com/office/drawing/2014/main" id="{7A8BAE3B-C8E1-4BD9-B5A0-D82675623284}"/>
              </a:ext>
            </a:extLst>
          </p:cNvPr>
          <p:cNvSpPr/>
          <p:nvPr/>
        </p:nvSpPr>
        <p:spPr>
          <a:xfrm rot="-2700000">
            <a:off x="7149071" y="4213920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8" name="Google Shape;270;p38">
            <a:extLst>
              <a:ext uri="{FF2B5EF4-FFF2-40B4-BE49-F238E27FC236}">
                <a16:creationId xmlns:a16="http://schemas.microsoft.com/office/drawing/2014/main" id="{A9B32D53-A867-4291-AE9B-C4884DBF680C}"/>
              </a:ext>
            </a:extLst>
          </p:cNvPr>
          <p:cNvSpPr/>
          <p:nvPr/>
        </p:nvSpPr>
        <p:spPr>
          <a:xfrm rot="1718115">
            <a:off x="991471" y="4202953"/>
            <a:ext cx="955234" cy="28826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9" name="Google Shape;270;p38">
            <a:extLst>
              <a:ext uri="{FF2B5EF4-FFF2-40B4-BE49-F238E27FC236}">
                <a16:creationId xmlns:a16="http://schemas.microsoft.com/office/drawing/2014/main" id="{E659B387-94F9-49F4-8C09-FEB8C879A31B}"/>
              </a:ext>
            </a:extLst>
          </p:cNvPr>
          <p:cNvSpPr/>
          <p:nvPr/>
        </p:nvSpPr>
        <p:spPr>
          <a:xfrm rot="1687220">
            <a:off x="7015454" y="1326151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67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0382A5-24C7-4D10-994A-009688B8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78" y="513996"/>
            <a:ext cx="3748624" cy="414080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C3EC7A5-909D-4EF6-B118-50EE07C9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422" y="513996"/>
            <a:ext cx="3782100" cy="4115508"/>
          </a:xfrm>
          <a:prstGeom prst="rect">
            <a:avLst/>
          </a:prstGeom>
        </p:spPr>
      </p:pic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E21F751B-D150-45A0-9B41-D4EF602285EC}"/>
              </a:ext>
            </a:extLst>
          </p:cNvPr>
          <p:cNvSpPr/>
          <p:nvPr/>
        </p:nvSpPr>
        <p:spPr>
          <a:xfrm rot="-2700000">
            <a:off x="112506" y="62896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70;p38">
            <a:extLst>
              <a:ext uri="{FF2B5EF4-FFF2-40B4-BE49-F238E27FC236}">
                <a16:creationId xmlns:a16="http://schemas.microsoft.com/office/drawing/2014/main" id="{C388BB09-5FBC-4E30-83F3-E0EABAE89C1A}"/>
              </a:ext>
            </a:extLst>
          </p:cNvPr>
          <p:cNvSpPr/>
          <p:nvPr/>
        </p:nvSpPr>
        <p:spPr>
          <a:xfrm rot="-2700000">
            <a:off x="3597459" y="435051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A0457F53-BDB4-4DE5-85F7-3A6B5C55E949}"/>
              </a:ext>
            </a:extLst>
          </p:cNvPr>
          <p:cNvSpPr/>
          <p:nvPr/>
        </p:nvSpPr>
        <p:spPr>
          <a:xfrm rot="-2700000">
            <a:off x="4515617" y="52026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9250A264-463D-40C3-854A-D601DB145B08}"/>
              </a:ext>
            </a:extLst>
          </p:cNvPr>
          <p:cNvSpPr/>
          <p:nvPr/>
        </p:nvSpPr>
        <p:spPr>
          <a:xfrm rot="-2700000">
            <a:off x="7977625" y="435690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11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Evaluación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Planeación</a:t>
            </a:r>
          </a:p>
        </p:txBody>
      </p:sp>
    </p:spTree>
    <p:extLst>
      <p:ext uri="{BB962C8B-B14F-4D97-AF65-F5344CB8AC3E}">
        <p14:creationId xmlns:p14="http://schemas.microsoft.com/office/powerpoint/2010/main" val="297845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197843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Formulación de una Lección</a:t>
            </a:r>
          </a:p>
        </p:txBody>
      </p:sp>
    </p:spTree>
    <p:extLst>
      <p:ext uri="{BB962C8B-B14F-4D97-AF65-F5344CB8AC3E}">
        <p14:creationId xmlns:p14="http://schemas.microsoft.com/office/powerpoint/2010/main" val="385877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11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Evaluación</a:t>
            </a:r>
          </a:p>
        </p:txBody>
      </p:sp>
    </p:spTree>
    <p:extLst>
      <p:ext uri="{BB962C8B-B14F-4D97-AF65-F5344CB8AC3E}">
        <p14:creationId xmlns:p14="http://schemas.microsoft.com/office/powerpoint/2010/main" val="143726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61882" y="1448878"/>
            <a:ext cx="6690447" cy="2405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Permite al </a:t>
            </a:r>
            <a:r>
              <a:rPr lang="es-MX" sz="18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estudiante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comprender la marcha de sus estudios y tomar decisiones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¿Cómo debo estudiar para esta materia?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¿Cómo puedo superar estos errores?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¿Cómo me puedo preparar para esta prueba?</a:t>
            </a: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6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9093" y="1276229"/>
            <a:ext cx="6690447" cy="3646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Al </a:t>
            </a:r>
            <a:r>
              <a:rPr lang="es-MX" sz="18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docente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, permite evaluar su propio estilo de enseñanza, como medir el aprovechamiento y los logros de sus estudiantes y, a partir de ello, tomar decisiones. 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¿Con qué frecuencia debo evaluar a mis estudiantes?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¿Qué debo hacer cuando el resultado del grupo es insuficiente?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63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Evaluación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251164"/>
            <a:ext cx="7098740" cy="2641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La evaluación no se puede limitar solo a comprobar los conocimientos adquiridos. Solución de problemas; reflexión sobre su propia práctica; relacionar y colabora con los otros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La evaluación no sirve solo para poner una nota o calificación. Orientar a los estudiantes en sus progresos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La evaluación debe ser significativa. Tener sentido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toman en cuenta las diferencias individuales de los estudiantes.</a:t>
            </a:r>
          </a:p>
        </p:txBody>
      </p:sp>
    </p:spTree>
    <p:extLst>
      <p:ext uri="{BB962C8B-B14F-4D97-AF65-F5344CB8AC3E}">
        <p14:creationId xmlns:p14="http://schemas.microsoft.com/office/powerpoint/2010/main" val="2964177864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3950</TotalTime>
  <Words>237</Words>
  <Application>Microsoft Office PowerPoint</Application>
  <PresentationFormat>Presentación en pantalla (16:9)</PresentationFormat>
  <Paragraphs>45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Roboto Mono Medium</vt:lpstr>
      <vt:lpstr>Coming Soon</vt:lpstr>
      <vt:lpstr>Concert One</vt:lpstr>
      <vt:lpstr>Notebook Lesson by Slidesgo</vt:lpstr>
      <vt:lpstr>Educación Cristiana</vt:lpstr>
      <vt:lpstr>11</vt:lpstr>
      <vt:lpstr>Planeación</vt:lpstr>
      <vt:lpstr>Objetivos</vt:lpstr>
      <vt:lpstr>Formulación de una Lección</vt:lpstr>
      <vt:lpstr>11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61</cp:revision>
  <dcterms:modified xsi:type="dcterms:W3CDTF">2022-11-18T19:26:35Z</dcterms:modified>
</cp:coreProperties>
</file>