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366" r:id="rId3"/>
    <p:sldId id="367" r:id="rId4"/>
    <p:sldId id="368" r:id="rId5"/>
    <p:sldId id="369" r:id="rId6"/>
    <p:sldId id="370" r:id="rId7"/>
    <p:sldId id="371" r:id="rId8"/>
    <p:sldId id="372" r:id="rId9"/>
    <p:sldId id="373" r:id="rId10"/>
    <p:sldId id="374" r:id="rId11"/>
    <p:sldId id="375" r:id="rId12"/>
    <p:sldId id="376" r:id="rId13"/>
    <p:sldId id="377" r:id="rId14"/>
    <p:sldId id="378" r:id="rId15"/>
    <p:sldId id="379" r:id="rId16"/>
    <p:sldId id="380"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925DC83B-D46C-4C5C-B0A7-7B9E1B9FF1DF}">
          <p14:sldIdLst>
            <p14:sldId id="256"/>
            <p14:sldId id="366"/>
            <p14:sldId id="367"/>
            <p14:sldId id="368"/>
            <p14:sldId id="369"/>
            <p14:sldId id="370"/>
            <p14:sldId id="371"/>
            <p14:sldId id="372"/>
            <p14:sldId id="373"/>
            <p14:sldId id="374"/>
            <p14:sldId id="375"/>
            <p14:sldId id="376"/>
            <p14:sldId id="377"/>
            <p14:sldId id="378"/>
            <p14:sldId id="379"/>
            <p14:sldId id="380"/>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215" autoAdjust="0"/>
  </p:normalViewPr>
  <p:slideViewPr>
    <p:cSldViewPr snapToGrid="0">
      <p:cViewPr varScale="1">
        <p:scale>
          <a:sx n="100" d="100"/>
          <a:sy n="100" d="100"/>
        </p:scale>
        <p:origin x="96" y="234"/>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89B615-148B-4286-9208-2B99349ED9CD}" type="datetimeFigureOut">
              <a:rPr lang="uk-UA" smtClean="0"/>
              <a:t>22.12.2021</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85F62A-99C1-4DCF-B113-4EC51BDAE8C7}" type="slidenum">
              <a:rPr lang="uk-UA" smtClean="0"/>
              <a:t>‹#›</a:t>
            </a:fld>
            <a:endParaRPr lang="uk-UA"/>
          </a:p>
        </p:txBody>
      </p:sp>
    </p:spTree>
    <p:extLst>
      <p:ext uri="{BB962C8B-B14F-4D97-AF65-F5344CB8AC3E}">
        <p14:creationId xmlns:p14="http://schemas.microsoft.com/office/powerpoint/2010/main" val="3801378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a:t>
            </a:fld>
            <a:endParaRPr lang="uk-UA"/>
          </a:p>
        </p:txBody>
      </p:sp>
    </p:spTree>
    <p:extLst>
      <p:ext uri="{BB962C8B-B14F-4D97-AF65-F5344CB8AC3E}">
        <p14:creationId xmlns:p14="http://schemas.microsoft.com/office/powerpoint/2010/main" val="38651475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11</a:t>
            </a:fld>
            <a:endParaRPr lang="uk-UA"/>
          </a:p>
        </p:txBody>
      </p:sp>
    </p:spTree>
    <p:extLst>
      <p:ext uri="{BB962C8B-B14F-4D97-AF65-F5344CB8AC3E}">
        <p14:creationId xmlns:p14="http://schemas.microsoft.com/office/powerpoint/2010/main" val="34824816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12</a:t>
            </a:fld>
            <a:endParaRPr lang="uk-UA"/>
          </a:p>
        </p:txBody>
      </p:sp>
    </p:spTree>
    <p:extLst>
      <p:ext uri="{BB962C8B-B14F-4D97-AF65-F5344CB8AC3E}">
        <p14:creationId xmlns:p14="http://schemas.microsoft.com/office/powerpoint/2010/main" val="36225887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13</a:t>
            </a:fld>
            <a:endParaRPr lang="uk-UA"/>
          </a:p>
        </p:txBody>
      </p:sp>
    </p:spTree>
    <p:extLst>
      <p:ext uri="{BB962C8B-B14F-4D97-AF65-F5344CB8AC3E}">
        <p14:creationId xmlns:p14="http://schemas.microsoft.com/office/powerpoint/2010/main" val="38406143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14</a:t>
            </a:fld>
            <a:endParaRPr lang="uk-UA"/>
          </a:p>
        </p:txBody>
      </p:sp>
    </p:spTree>
    <p:extLst>
      <p:ext uri="{BB962C8B-B14F-4D97-AF65-F5344CB8AC3E}">
        <p14:creationId xmlns:p14="http://schemas.microsoft.com/office/powerpoint/2010/main" val="18697319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15</a:t>
            </a:fld>
            <a:endParaRPr lang="uk-UA"/>
          </a:p>
        </p:txBody>
      </p:sp>
    </p:spTree>
    <p:extLst>
      <p:ext uri="{BB962C8B-B14F-4D97-AF65-F5344CB8AC3E}">
        <p14:creationId xmlns:p14="http://schemas.microsoft.com/office/powerpoint/2010/main" val="4013412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16</a:t>
            </a:fld>
            <a:endParaRPr lang="uk-UA"/>
          </a:p>
        </p:txBody>
      </p:sp>
    </p:spTree>
    <p:extLst>
      <p:ext uri="{BB962C8B-B14F-4D97-AF65-F5344CB8AC3E}">
        <p14:creationId xmlns:p14="http://schemas.microsoft.com/office/powerpoint/2010/main" val="348073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3</a:t>
            </a:fld>
            <a:endParaRPr lang="uk-UA"/>
          </a:p>
        </p:txBody>
      </p:sp>
    </p:spTree>
    <p:extLst>
      <p:ext uri="{BB962C8B-B14F-4D97-AF65-F5344CB8AC3E}">
        <p14:creationId xmlns:p14="http://schemas.microsoft.com/office/powerpoint/2010/main" val="1293347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4</a:t>
            </a:fld>
            <a:endParaRPr lang="uk-UA"/>
          </a:p>
        </p:txBody>
      </p:sp>
    </p:spTree>
    <p:extLst>
      <p:ext uri="{BB962C8B-B14F-4D97-AF65-F5344CB8AC3E}">
        <p14:creationId xmlns:p14="http://schemas.microsoft.com/office/powerpoint/2010/main" val="2849357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5</a:t>
            </a:fld>
            <a:endParaRPr lang="uk-UA"/>
          </a:p>
        </p:txBody>
      </p:sp>
    </p:spTree>
    <p:extLst>
      <p:ext uri="{BB962C8B-B14F-4D97-AF65-F5344CB8AC3E}">
        <p14:creationId xmlns:p14="http://schemas.microsoft.com/office/powerpoint/2010/main" val="3347147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6</a:t>
            </a:fld>
            <a:endParaRPr lang="uk-UA"/>
          </a:p>
        </p:txBody>
      </p:sp>
    </p:spTree>
    <p:extLst>
      <p:ext uri="{BB962C8B-B14F-4D97-AF65-F5344CB8AC3E}">
        <p14:creationId xmlns:p14="http://schemas.microsoft.com/office/powerpoint/2010/main" val="4892830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7</a:t>
            </a:fld>
            <a:endParaRPr lang="uk-UA"/>
          </a:p>
        </p:txBody>
      </p:sp>
    </p:spTree>
    <p:extLst>
      <p:ext uri="{BB962C8B-B14F-4D97-AF65-F5344CB8AC3E}">
        <p14:creationId xmlns:p14="http://schemas.microsoft.com/office/powerpoint/2010/main" val="9904293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8</a:t>
            </a:fld>
            <a:endParaRPr lang="uk-UA"/>
          </a:p>
        </p:txBody>
      </p:sp>
    </p:spTree>
    <p:extLst>
      <p:ext uri="{BB962C8B-B14F-4D97-AF65-F5344CB8AC3E}">
        <p14:creationId xmlns:p14="http://schemas.microsoft.com/office/powerpoint/2010/main" val="2980787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9</a:t>
            </a:fld>
            <a:endParaRPr lang="uk-UA"/>
          </a:p>
        </p:txBody>
      </p:sp>
    </p:spTree>
    <p:extLst>
      <p:ext uri="{BB962C8B-B14F-4D97-AF65-F5344CB8AC3E}">
        <p14:creationId xmlns:p14="http://schemas.microsoft.com/office/powerpoint/2010/main" val="2237192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10</a:t>
            </a:fld>
            <a:endParaRPr lang="uk-UA"/>
          </a:p>
        </p:txBody>
      </p:sp>
    </p:spTree>
    <p:extLst>
      <p:ext uri="{BB962C8B-B14F-4D97-AF65-F5344CB8AC3E}">
        <p14:creationId xmlns:p14="http://schemas.microsoft.com/office/powerpoint/2010/main" val="13885953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22.12.2021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4661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22.12.2021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136122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22.12.2021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416541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22.12.2021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03033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22.12.2021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58012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22.12.2021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901667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22.12.2021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696411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22.12.2021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71155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22.12.2021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734558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22.12.2021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8337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EB73127-D939-4AC0-AB03-D5BE2F52F1AC}" type="datetimeFigureOut">
              <a:rPr lang="uk-UA" smtClean="0"/>
              <a:t>22.12.2021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894013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EB73127-D939-4AC0-AB03-D5BE2F52F1AC}" type="datetimeFigureOut">
              <a:rPr lang="uk-UA" smtClean="0"/>
              <a:t>22.12.2021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982062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EB73127-D939-4AC0-AB03-D5BE2F52F1AC}" type="datetimeFigureOut">
              <a:rPr lang="uk-UA" smtClean="0"/>
              <a:t>22.12.2021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829916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EB73127-D939-4AC0-AB03-D5BE2F52F1AC}" type="datetimeFigureOut">
              <a:rPr lang="uk-UA" smtClean="0"/>
              <a:t>22.12.2021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64521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EB73127-D939-4AC0-AB03-D5BE2F52F1AC}" type="datetimeFigureOut">
              <a:rPr lang="uk-UA" smtClean="0"/>
              <a:t>22.12.2021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367957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22.12.2021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28646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22.12.2021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559088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EB73127-D939-4AC0-AB03-D5BE2F52F1AC}" type="datetimeFigureOut">
              <a:rPr lang="uk-UA" smtClean="0"/>
              <a:t>22.12.2021</a:t>
            </a:fld>
            <a:endParaRPr lang="uk-UA"/>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uk-UA"/>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4B36A120-2E4D-4A85-8F14-00279EB4CA63}" type="slidenum">
              <a:rPr lang="uk-UA" smtClean="0"/>
              <a:t>‹#›</a:t>
            </a:fld>
            <a:endParaRPr lang="uk-UA"/>
          </a:p>
        </p:txBody>
      </p:sp>
    </p:spTree>
    <p:extLst>
      <p:ext uri="{BB962C8B-B14F-4D97-AF65-F5344CB8AC3E}">
        <p14:creationId xmlns:p14="http://schemas.microsoft.com/office/powerpoint/2010/main" val="1437562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51012" y="148823"/>
            <a:ext cx="8689976" cy="2509213"/>
          </a:xfrm>
        </p:spPr>
        <p:txBody>
          <a:bodyPr>
            <a:normAutofit/>
          </a:bodyPr>
          <a:lstStyle/>
          <a:p>
            <a:pPr>
              <a:lnSpc>
                <a:spcPct val="150000"/>
              </a:lnSpc>
              <a:spcAft>
                <a:spcPts val="1000"/>
              </a:spcAft>
            </a:pPr>
            <a:r>
              <a:rPr lang="uk-UA" sz="6600" b="1" dirty="0">
                <a:effectLst/>
                <a:latin typeface="Calibri" panose="020F0502020204030204" pitchFamily="34" charset="0"/>
                <a:ea typeface="Times New Roman" panose="02020603050405020304" pitchFamily="18" charset="0"/>
                <a:cs typeface="Calibri" panose="020F0502020204030204" pitchFamily="34" charset="0"/>
              </a:rPr>
              <a:t>Богослов’я</a:t>
            </a:r>
            <a:r>
              <a:rPr lang="uk-UA" sz="6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6600" b="1" dirty="0">
                <a:effectLst/>
                <a:latin typeface="Calibri" panose="020F0502020204030204" pitchFamily="34" charset="0"/>
                <a:ea typeface="Times New Roman" panose="02020603050405020304" pitchFamily="18" charset="0"/>
                <a:cs typeface="Calibri" panose="020F0502020204030204" pitchFamily="34" charset="0"/>
              </a:rPr>
              <a:t>1</a:t>
            </a:r>
            <a:endParaRPr lang="uk-UA" sz="6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3" name="Подзаголовок 2"/>
          <p:cNvSpPr>
            <a:spLocks noGrp="1"/>
          </p:cNvSpPr>
          <p:nvPr>
            <p:ph type="subTitle" idx="1"/>
          </p:nvPr>
        </p:nvSpPr>
        <p:spPr>
          <a:xfrm>
            <a:off x="902400" y="2743200"/>
            <a:ext cx="10387200" cy="1371599"/>
          </a:xfrm>
        </p:spPr>
        <p:txBody>
          <a:bodyPr>
            <a:normAutofit fontScale="25000" lnSpcReduction="20000"/>
          </a:bodyPr>
          <a:lstStyle/>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Інститут християнських лідерів</a:t>
            </a: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Професор Сергій </a:t>
            </a:r>
            <a:r>
              <a:rPr lang="uk-UA" sz="12800" b="1"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Перевишко</a:t>
            </a:r>
            <a:endPar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Серпень 2019 </a:t>
            </a:r>
            <a:r>
              <a:rPr lang="uk-UA" sz="128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9.2</a:t>
            </a:r>
            <a:endParaRPr lang="uk-UA" dirty="0"/>
          </a:p>
        </p:txBody>
      </p:sp>
    </p:spTree>
    <p:extLst>
      <p:ext uri="{BB962C8B-B14F-4D97-AF65-F5344CB8AC3E}">
        <p14:creationId xmlns:p14="http://schemas.microsoft.com/office/powerpoint/2010/main" val="3529124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Модифікація концепції Божої благосні</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Гордон </a:t>
            </a:r>
            <a:r>
              <a:rPr lang="uk-UA" b="1" dirty="0" err="1">
                <a:effectLst/>
                <a:latin typeface="Calibri" panose="020F0502020204030204" pitchFamily="34" charset="0"/>
                <a:ea typeface="Times New Roman" panose="02020603050405020304" pitchFamily="18" charset="0"/>
                <a:cs typeface="Calibri" panose="020F0502020204030204" pitchFamily="34" charset="0"/>
              </a:rPr>
              <a:t>Кларк</a:t>
            </a:r>
            <a:r>
              <a:rPr lang="uk-UA" b="1" dirty="0">
                <a:effectLst/>
                <a:latin typeface="Calibri" panose="020F0502020204030204" pitchFamily="34" charset="0"/>
                <a:ea typeface="Times New Roman" panose="02020603050405020304" pitchFamily="18" charset="0"/>
                <a:cs typeface="Calibri" panose="020F0502020204030204" pitchFamily="34" charset="0"/>
              </a:rPr>
              <a:t> каже: «Я бажаю відверто та категорично заявити, що якщо людина, </a:t>
            </a:r>
            <a:r>
              <a:rPr lang="uk-UA" b="1" dirty="0" err="1">
                <a:effectLst/>
                <a:latin typeface="Calibri" panose="020F0502020204030204" pitchFamily="34" charset="0"/>
                <a:ea typeface="Times New Roman" panose="02020603050405020304" pitchFamily="18" charset="0"/>
                <a:cs typeface="Calibri" panose="020F0502020204030204" pitchFamily="34" charset="0"/>
              </a:rPr>
              <a:t>напившись</a:t>
            </a:r>
            <a:r>
              <a:rPr lang="uk-UA" b="1" dirty="0">
                <a:effectLst/>
                <a:latin typeface="Calibri" panose="020F0502020204030204" pitchFamily="34" charset="0"/>
                <a:ea typeface="Times New Roman" panose="02020603050405020304" pitchFamily="18" charset="0"/>
                <a:cs typeface="Calibri" panose="020F0502020204030204" pitchFamily="34" charset="0"/>
              </a:rPr>
              <a:t> п’яною, застрелила членів своєї сім’ї, то на це була воля Божа», – і порівнює роль Бога у цій конкретній справі з Його волею стосовно розп’яття Ісуса.</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596848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Гордон </a:t>
            </a:r>
            <a:r>
              <a:rPr lang="uk-UA" b="1" dirty="0" err="1">
                <a:effectLst/>
                <a:latin typeface="Calibri" panose="020F0502020204030204" pitchFamily="34" charset="0"/>
                <a:ea typeface="Times New Roman" panose="02020603050405020304" pitchFamily="18" charset="0"/>
                <a:cs typeface="Calibri" panose="020F0502020204030204" pitchFamily="34" charset="0"/>
              </a:rPr>
              <a:t>Кларк</a:t>
            </a:r>
            <a:r>
              <a:rPr lang="uk-UA" b="1" dirty="0">
                <a:effectLst/>
                <a:latin typeface="Calibri" panose="020F0502020204030204" pitchFamily="34" charset="0"/>
                <a:ea typeface="Times New Roman" panose="02020603050405020304" pitchFamily="18" charset="0"/>
                <a:cs typeface="Calibri" panose="020F0502020204030204" pitchFamily="34" charset="0"/>
              </a:rPr>
              <a:t>: «Слід недвозначно заявити: дана точка зору, безсумнівно, означає, що Бог є причиною гріха. Бог – єдина кінцева причина всього. Немає абсолютно нічого від Нього незалежного. Тільки Він – вічна істота. Тільки Він всемогутній. Тільки Він незалежний та повновладний».</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619850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9" name="Таблица 9">
            <a:extLst>
              <a:ext uri="{FF2B5EF4-FFF2-40B4-BE49-F238E27FC236}">
                <a16:creationId xmlns:a16="http://schemas.microsoft.com/office/drawing/2014/main" id="{D71628E7-3E2A-49B1-B249-50DF106D5D6A}"/>
              </a:ext>
            </a:extLst>
          </p:cNvPr>
          <p:cNvGraphicFramePr>
            <a:graphicFrameLocks noGrp="1"/>
          </p:cNvGraphicFramePr>
          <p:nvPr>
            <p:ph sz="quarter" idx="14"/>
            <p:extLst>
              <p:ext uri="{D42A27DB-BD31-4B8C-83A1-F6EECF244321}">
                <p14:modId xmlns:p14="http://schemas.microsoft.com/office/powerpoint/2010/main" val="769732571"/>
              </p:ext>
            </p:extLst>
          </p:nvPr>
        </p:nvGraphicFramePr>
        <p:xfrm>
          <a:off x="717176" y="1788542"/>
          <a:ext cx="5986215" cy="3280914"/>
        </p:xfrm>
        <a:graphic>
          <a:graphicData uri="http://schemas.openxmlformats.org/drawingml/2006/table">
            <a:tbl>
              <a:tblPr firstRow="1" bandRow="1">
                <a:tableStyleId>{5C22544A-7EE6-4342-B048-85BDC9FD1C3A}</a:tableStyleId>
              </a:tblPr>
              <a:tblGrid>
                <a:gridCol w="5986215">
                  <a:extLst>
                    <a:ext uri="{9D8B030D-6E8A-4147-A177-3AD203B41FA5}">
                      <a16:colId xmlns:a16="http://schemas.microsoft.com/office/drawing/2014/main" val="3120659606"/>
                    </a:ext>
                  </a:extLst>
                </a:gridCol>
              </a:tblGrid>
              <a:tr h="109363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uk-UA" sz="2400" b="1" kern="1200" dirty="0">
                          <a:solidFill>
                            <a:schemeClr val="tx1"/>
                          </a:solidFill>
                          <a:effectLst/>
                          <a:latin typeface="Calibri Light" panose="020F0302020204030204" pitchFamily="34" charset="0"/>
                          <a:ea typeface="+mn-ea"/>
                          <a:cs typeface="Calibri Light" panose="020F0302020204030204" pitchFamily="34" charset="0"/>
                        </a:rPr>
                        <a:t>Все, що відбувається – від Бога</a:t>
                      </a:r>
                    </a:p>
                    <a:p>
                      <a:pPr algn="ctr"/>
                      <a:endParaRPr lang="uk-UA" sz="2400" b="1" dirty="0">
                        <a:latin typeface="Calibri Light" panose="020F0302020204030204" pitchFamily="34" charset="0"/>
                        <a:cs typeface="Calibri Light" panose="020F0302020204030204" pitchFamily="34" charset="0"/>
                      </a:endParaRPr>
                    </a:p>
                  </a:txBody>
                  <a:tcPr anchor="ctr">
                    <a:solidFill>
                      <a:schemeClr val="accent1">
                        <a:lumMod val="60000"/>
                        <a:lumOff val="40000"/>
                      </a:schemeClr>
                    </a:solidFill>
                  </a:tcPr>
                </a:tc>
                <a:extLst>
                  <a:ext uri="{0D108BD9-81ED-4DB2-BD59-A6C34878D82A}">
                    <a16:rowId xmlns:a16="http://schemas.microsoft.com/office/drawing/2014/main" val="782541049"/>
                  </a:ext>
                </a:extLst>
              </a:tr>
              <a:tr h="109363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uk-UA" sz="2400" b="1" kern="1200" dirty="0">
                          <a:solidFill>
                            <a:schemeClr val="dk1"/>
                          </a:solidFill>
                          <a:effectLst/>
                          <a:latin typeface="Calibri Light" panose="020F0302020204030204" pitchFamily="34" charset="0"/>
                          <a:ea typeface="+mn-ea"/>
                          <a:cs typeface="Calibri Light" panose="020F0302020204030204" pitchFamily="34" charset="0"/>
                        </a:rPr>
                        <a:t>Все, що виходить від Бога – благо</a:t>
                      </a:r>
                    </a:p>
                    <a:p>
                      <a:pPr algn="ctr"/>
                      <a:endParaRPr lang="uk-UA" sz="2400" b="1" dirty="0">
                        <a:latin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2373695565"/>
                  </a:ext>
                </a:extLst>
              </a:tr>
              <a:tr h="109363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uk-UA" sz="2400" b="1" kern="1200" dirty="0">
                          <a:solidFill>
                            <a:schemeClr val="dk1"/>
                          </a:solidFill>
                          <a:effectLst/>
                          <a:latin typeface="Calibri Light" panose="020F0302020204030204" pitchFamily="34" charset="0"/>
                          <a:ea typeface="+mn-ea"/>
                          <a:cs typeface="Calibri Light" panose="020F0302020204030204" pitchFamily="34" charset="0"/>
                        </a:rPr>
                        <a:t>Все, що відбувається – благо</a:t>
                      </a:r>
                    </a:p>
                    <a:p>
                      <a:pPr algn="ctr"/>
                      <a:endParaRPr lang="uk-UA" sz="2400" b="1" dirty="0">
                        <a:latin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214491951"/>
                  </a:ext>
                </a:extLst>
              </a:tr>
            </a:tbl>
          </a:graphicData>
        </a:graphic>
      </p:graphicFrame>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558705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Фактично проблема вирішується таким розумінням питання, що дії Бога (як кінцевої причини), Який спонукає робити такі погані та гріховні вчинки, як вбивство своєї сім’ї людиною, яка напилася, благі та правильні, хоча Сам Бог не грішить та не несе відповідальності за цю гріховну дію.</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646336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Заперечення зла</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Мері Бейкер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Едді</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«Зло не має реальності. Це не особистість, не місце і не річ, але просто вірування, ілюзія матеріального розуму та почуття».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32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883874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Теорія ця не працює. </a:t>
            </a: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Стверджується, що правильне розуміння розсіє зло. Проте прихильники «християнської науки» хворіють та помирають. Пояснення хвороби та смерті результатом недостатньої віри виглядає неспроможним у світлі того факту, що померла навіть авторка та глава цього руху.</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9658140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Теодицеї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августинівського</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типу розглядають зло як дійсну частину створеного світу, необхідну для більшого його блага.</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427649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Девід Юм</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42586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Девід Юм</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Чи бажає Бог запобігти злу, хоча й не може? Тоді Він безсилий. Чи може Він, хоча й не бажає? Тоді Він злий. Або ж Він і може, і бажає – тоді ж звідки зло?</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729827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З одного боку, існує те, що зазвичай називається природним злом. Це зло не має на увазі участі людської волі та людської дії: урагани, землетруси, торнадо, виверження вулканів тощо.</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92446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Інший тип зла називають моральним злом. Тут ми бачимо війни, злочини, жорстокість, класову боротьбу, дискримінацію, рабство та настільки численні види несправедливості, що їх просто неможливо перерахувати.</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4194941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Ми маємо тут справу з проблемою, яка знаходилася у центрі уваги найвеличніших розумів християнської церкви, розумів такого масштабу, як Августин та Фома Аквінський. Жоден з них не зміг вирішити цю проблему остаточно та повністю.</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313996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Обмеженість Бога: відкидання Його всемогутності</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090593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Обмеженість Бога: відкидання Його всемогутності</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Поряд з Богом існує також і сила зла. Це не створена, а яка існувала завжди сила. Між Богом і цією злою силою йде боротьба з неясним кінцевим результатом. Бог намагається перемогти зло, і Він переміг би його, якщо б міг, але Він просто не може цього зробити.</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924706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6508"/>
            <a:ext cx="10716126"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Теодицея – проблема зла</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Модифікація концепції Божої благосні</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49154676"/>
      </p:ext>
    </p:extLst>
  </p:cSld>
  <p:clrMapOvr>
    <a:masterClrMapping/>
  </p:clrMapOvr>
</p:sld>
</file>

<file path=ppt/theme/theme1.xml><?xml version="1.0" encoding="utf-8"?>
<a:theme xmlns:a="http://schemas.openxmlformats.org/drawingml/2006/main" name="Капля">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tf00001031_wac</Template>
  <TotalTime>424</TotalTime>
  <Words>582</Words>
  <Application>Microsoft Office PowerPoint</Application>
  <PresentationFormat>Широкоэкранный</PresentationFormat>
  <Paragraphs>56</Paragraphs>
  <Slides>16</Slides>
  <Notes>15</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Calibri Light</vt:lpstr>
      <vt:lpstr>Times New Roman</vt:lpstr>
      <vt:lpstr>Tw Cen MT</vt:lpstr>
      <vt:lpstr>Капля</vt:lpstr>
      <vt:lpstr>Богослов’я 1</vt:lpstr>
      <vt:lpstr>Теодицея – проблема зла</vt:lpstr>
      <vt:lpstr>Теодицея – проблема зла</vt:lpstr>
      <vt:lpstr>Теодицея – проблема зла</vt:lpstr>
      <vt:lpstr>Теодицея – проблема зла</vt:lpstr>
      <vt:lpstr>Теодицея – проблема зла</vt:lpstr>
      <vt:lpstr>Теодицея – проблема зла</vt:lpstr>
      <vt:lpstr>Теодицея – проблема зла</vt:lpstr>
      <vt:lpstr>Теодицея – проблема зла</vt:lpstr>
      <vt:lpstr>Теодицея – проблема зла</vt:lpstr>
      <vt:lpstr>Теодицея – проблема зла</vt:lpstr>
      <vt:lpstr>Теодицея – проблема зла</vt:lpstr>
      <vt:lpstr>Теодицея – проблема зла</vt:lpstr>
      <vt:lpstr>Теодицея – проблема зла</vt:lpstr>
      <vt:lpstr>Теодицея – проблема зла</vt:lpstr>
      <vt:lpstr>Теодицея – проблема зла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Огляд Нового Заповіту</dc:title>
  <dc:creator>Пользователь</dc:creator>
  <cp:lastModifiedBy>Ruslan Lvov</cp:lastModifiedBy>
  <cp:revision>40</cp:revision>
  <dcterms:created xsi:type="dcterms:W3CDTF">2021-03-08T18:15:17Z</dcterms:created>
  <dcterms:modified xsi:type="dcterms:W3CDTF">2021-12-22T10:12:45Z</dcterms:modified>
</cp:coreProperties>
</file>