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366" r:id="rId3"/>
    <p:sldId id="367" r:id="rId4"/>
    <p:sldId id="368" r:id="rId5"/>
    <p:sldId id="369" r:id="rId6"/>
    <p:sldId id="370" r:id="rId7"/>
    <p:sldId id="371" r:id="rId8"/>
    <p:sldId id="372" r:id="rId9"/>
    <p:sldId id="373" r:id="rId10"/>
    <p:sldId id="374" r:id="rId11"/>
    <p:sldId id="375" r:id="rId12"/>
    <p:sldId id="376" r:id="rId13"/>
    <p:sldId id="377" r:id="rId14"/>
    <p:sldId id="378" r:id="rId15"/>
    <p:sldId id="379" r:id="rId16"/>
    <p:sldId id="380"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925DC83B-D46C-4C5C-B0A7-7B9E1B9FF1DF}">
          <p14:sldIdLst>
            <p14:sldId id="256"/>
            <p14:sldId id="366"/>
            <p14:sldId id="367"/>
            <p14:sldId id="368"/>
            <p14:sldId id="369"/>
            <p14:sldId id="370"/>
            <p14:sldId id="371"/>
            <p14:sldId id="372"/>
            <p14:sldId id="373"/>
            <p14:sldId id="374"/>
            <p14:sldId id="375"/>
            <p14:sldId id="376"/>
            <p14:sldId id="377"/>
            <p14:sldId id="378"/>
            <p14:sldId id="379"/>
            <p14:sldId id="38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94215" autoAdjust="0"/>
  </p:normalViewPr>
  <p:slideViewPr>
    <p:cSldViewPr snapToGrid="0">
      <p:cViewPr varScale="1">
        <p:scale>
          <a:sx n="100" d="100"/>
          <a:sy n="100" d="100"/>
        </p:scale>
        <p:origin x="96" y="234"/>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89B615-148B-4286-9208-2B99349ED9CD}" type="datetimeFigureOut">
              <a:rPr lang="uk-UA" smtClean="0"/>
              <a:t>22.12.2021</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85F62A-99C1-4DCF-B113-4EC51BDAE8C7}" type="slidenum">
              <a:rPr lang="uk-UA" smtClean="0"/>
              <a:t>‹#›</a:t>
            </a:fld>
            <a:endParaRPr lang="uk-UA"/>
          </a:p>
        </p:txBody>
      </p:sp>
    </p:spTree>
    <p:extLst>
      <p:ext uri="{BB962C8B-B14F-4D97-AF65-F5344CB8AC3E}">
        <p14:creationId xmlns:p14="http://schemas.microsoft.com/office/powerpoint/2010/main" val="3801378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2</a:t>
            </a:fld>
            <a:endParaRPr lang="uk-UA"/>
          </a:p>
        </p:txBody>
      </p:sp>
    </p:spTree>
    <p:extLst>
      <p:ext uri="{BB962C8B-B14F-4D97-AF65-F5344CB8AC3E}">
        <p14:creationId xmlns:p14="http://schemas.microsoft.com/office/powerpoint/2010/main" val="38651475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11</a:t>
            </a:fld>
            <a:endParaRPr lang="uk-UA"/>
          </a:p>
        </p:txBody>
      </p:sp>
    </p:spTree>
    <p:extLst>
      <p:ext uri="{BB962C8B-B14F-4D97-AF65-F5344CB8AC3E}">
        <p14:creationId xmlns:p14="http://schemas.microsoft.com/office/powerpoint/2010/main" val="34824816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12</a:t>
            </a:fld>
            <a:endParaRPr lang="uk-UA"/>
          </a:p>
        </p:txBody>
      </p:sp>
    </p:spTree>
    <p:extLst>
      <p:ext uri="{BB962C8B-B14F-4D97-AF65-F5344CB8AC3E}">
        <p14:creationId xmlns:p14="http://schemas.microsoft.com/office/powerpoint/2010/main" val="36225887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13</a:t>
            </a:fld>
            <a:endParaRPr lang="uk-UA"/>
          </a:p>
        </p:txBody>
      </p:sp>
    </p:spTree>
    <p:extLst>
      <p:ext uri="{BB962C8B-B14F-4D97-AF65-F5344CB8AC3E}">
        <p14:creationId xmlns:p14="http://schemas.microsoft.com/office/powerpoint/2010/main" val="38406143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14</a:t>
            </a:fld>
            <a:endParaRPr lang="uk-UA"/>
          </a:p>
        </p:txBody>
      </p:sp>
    </p:spTree>
    <p:extLst>
      <p:ext uri="{BB962C8B-B14F-4D97-AF65-F5344CB8AC3E}">
        <p14:creationId xmlns:p14="http://schemas.microsoft.com/office/powerpoint/2010/main" val="18697319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15</a:t>
            </a:fld>
            <a:endParaRPr lang="uk-UA"/>
          </a:p>
        </p:txBody>
      </p:sp>
    </p:spTree>
    <p:extLst>
      <p:ext uri="{BB962C8B-B14F-4D97-AF65-F5344CB8AC3E}">
        <p14:creationId xmlns:p14="http://schemas.microsoft.com/office/powerpoint/2010/main" val="40134121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16</a:t>
            </a:fld>
            <a:endParaRPr lang="uk-UA"/>
          </a:p>
        </p:txBody>
      </p:sp>
    </p:spTree>
    <p:extLst>
      <p:ext uri="{BB962C8B-B14F-4D97-AF65-F5344CB8AC3E}">
        <p14:creationId xmlns:p14="http://schemas.microsoft.com/office/powerpoint/2010/main" val="348073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3</a:t>
            </a:fld>
            <a:endParaRPr lang="uk-UA"/>
          </a:p>
        </p:txBody>
      </p:sp>
    </p:spTree>
    <p:extLst>
      <p:ext uri="{BB962C8B-B14F-4D97-AF65-F5344CB8AC3E}">
        <p14:creationId xmlns:p14="http://schemas.microsoft.com/office/powerpoint/2010/main" val="1293347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4</a:t>
            </a:fld>
            <a:endParaRPr lang="uk-UA"/>
          </a:p>
        </p:txBody>
      </p:sp>
    </p:spTree>
    <p:extLst>
      <p:ext uri="{BB962C8B-B14F-4D97-AF65-F5344CB8AC3E}">
        <p14:creationId xmlns:p14="http://schemas.microsoft.com/office/powerpoint/2010/main" val="2849357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5</a:t>
            </a:fld>
            <a:endParaRPr lang="uk-UA"/>
          </a:p>
        </p:txBody>
      </p:sp>
    </p:spTree>
    <p:extLst>
      <p:ext uri="{BB962C8B-B14F-4D97-AF65-F5344CB8AC3E}">
        <p14:creationId xmlns:p14="http://schemas.microsoft.com/office/powerpoint/2010/main" val="3347147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6</a:t>
            </a:fld>
            <a:endParaRPr lang="uk-UA"/>
          </a:p>
        </p:txBody>
      </p:sp>
    </p:spTree>
    <p:extLst>
      <p:ext uri="{BB962C8B-B14F-4D97-AF65-F5344CB8AC3E}">
        <p14:creationId xmlns:p14="http://schemas.microsoft.com/office/powerpoint/2010/main" val="4892830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7</a:t>
            </a:fld>
            <a:endParaRPr lang="uk-UA"/>
          </a:p>
        </p:txBody>
      </p:sp>
    </p:spTree>
    <p:extLst>
      <p:ext uri="{BB962C8B-B14F-4D97-AF65-F5344CB8AC3E}">
        <p14:creationId xmlns:p14="http://schemas.microsoft.com/office/powerpoint/2010/main" val="9904293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8</a:t>
            </a:fld>
            <a:endParaRPr lang="uk-UA"/>
          </a:p>
        </p:txBody>
      </p:sp>
    </p:spTree>
    <p:extLst>
      <p:ext uri="{BB962C8B-B14F-4D97-AF65-F5344CB8AC3E}">
        <p14:creationId xmlns:p14="http://schemas.microsoft.com/office/powerpoint/2010/main" val="2980787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9</a:t>
            </a:fld>
            <a:endParaRPr lang="uk-UA"/>
          </a:p>
        </p:txBody>
      </p:sp>
    </p:spTree>
    <p:extLst>
      <p:ext uri="{BB962C8B-B14F-4D97-AF65-F5344CB8AC3E}">
        <p14:creationId xmlns:p14="http://schemas.microsoft.com/office/powerpoint/2010/main" val="22371925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10</a:t>
            </a:fld>
            <a:endParaRPr lang="uk-UA"/>
          </a:p>
        </p:txBody>
      </p:sp>
    </p:spTree>
    <p:extLst>
      <p:ext uri="{BB962C8B-B14F-4D97-AF65-F5344CB8AC3E}">
        <p14:creationId xmlns:p14="http://schemas.microsoft.com/office/powerpoint/2010/main" val="13885953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22.12.2021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146613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22.12.2021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136122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22.12.2021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4165415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22.12.2021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303033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22.12.2021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9580122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8EB73127-D939-4AC0-AB03-D5BE2F52F1AC}" type="datetimeFigureOut">
              <a:rPr lang="uk-UA" smtClean="0"/>
              <a:t>22.12.2021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19016671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8EB73127-D939-4AC0-AB03-D5BE2F52F1AC}" type="datetimeFigureOut">
              <a:rPr lang="uk-UA" smtClean="0"/>
              <a:t>22.12.2021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6964114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22.12.2021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1711559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22.12.2021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1734558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22.12.2021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83374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EB73127-D939-4AC0-AB03-D5BE2F52F1AC}" type="datetimeFigureOut">
              <a:rPr lang="uk-UA" smtClean="0"/>
              <a:t>22.12.2021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894013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EB73127-D939-4AC0-AB03-D5BE2F52F1AC}" type="datetimeFigureOut">
              <a:rPr lang="uk-UA" smtClean="0"/>
              <a:t>22.12.2021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982062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EB73127-D939-4AC0-AB03-D5BE2F52F1AC}" type="datetimeFigureOut">
              <a:rPr lang="uk-UA" smtClean="0"/>
              <a:t>22.12.2021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1829916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EB73127-D939-4AC0-AB03-D5BE2F52F1AC}" type="datetimeFigureOut">
              <a:rPr lang="uk-UA" smtClean="0"/>
              <a:t>22.12.2021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964521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EB73127-D939-4AC0-AB03-D5BE2F52F1AC}" type="datetimeFigureOut">
              <a:rPr lang="uk-UA" smtClean="0"/>
              <a:t>22.12.2021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367957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22.12.2021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286462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22.12.2021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559088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EB73127-D939-4AC0-AB03-D5BE2F52F1AC}" type="datetimeFigureOut">
              <a:rPr lang="uk-UA" smtClean="0"/>
              <a:t>22.12.2021</a:t>
            </a:fld>
            <a:endParaRPr lang="uk-UA"/>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uk-UA"/>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4B36A120-2E4D-4A85-8F14-00279EB4CA63}" type="slidenum">
              <a:rPr lang="uk-UA" smtClean="0"/>
              <a:t>‹#›</a:t>
            </a:fld>
            <a:endParaRPr lang="uk-UA"/>
          </a:p>
        </p:txBody>
      </p:sp>
    </p:spTree>
    <p:extLst>
      <p:ext uri="{BB962C8B-B14F-4D97-AF65-F5344CB8AC3E}">
        <p14:creationId xmlns:p14="http://schemas.microsoft.com/office/powerpoint/2010/main" val="14375626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51012" y="148823"/>
            <a:ext cx="8689976" cy="2509213"/>
          </a:xfrm>
        </p:spPr>
        <p:txBody>
          <a:bodyPr>
            <a:normAutofit/>
          </a:bodyPr>
          <a:lstStyle/>
          <a:p>
            <a:pPr>
              <a:lnSpc>
                <a:spcPct val="150000"/>
              </a:lnSpc>
              <a:spcAft>
                <a:spcPts val="1000"/>
              </a:spcAft>
            </a:pPr>
            <a:r>
              <a:rPr lang="uk-UA" sz="6600" b="1" dirty="0">
                <a:effectLst/>
                <a:latin typeface="Calibri" panose="020F0502020204030204" pitchFamily="34" charset="0"/>
                <a:ea typeface="Times New Roman" panose="02020603050405020304" pitchFamily="18" charset="0"/>
                <a:cs typeface="Calibri" panose="020F0502020204030204" pitchFamily="34" charset="0"/>
              </a:rPr>
              <a:t>Богослов’я</a:t>
            </a:r>
            <a:r>
              <a:rPr lang="uk-UA" sz="66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6600" b="1" dirty="0">
                <a:effectLst/>
                <a:latin typeface="Calibri" panose="020F0502020204030204" pitchFamily="34" charset="0"/>
                <a:ea typeface="Times New Roman" panose="02020603050405020304" pitchFamily="18" charset="0"/>
                <a:cs typeface="Calibri" panose="020F0502020204030204" pitchFamily="34" charset="0"/>
              </a:rPr>
              <a:t>1</a:t>
            </a:r>
            <a:endParaRPr lang="uk-UA" sz="66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 name="Подзаголовок 2"/>
          <p:cNvSpPr>
            <a:spLocks noGrp="1"/>
          </p:cNvSpPr>
          <p:nvPr>
            <p:ph type="subTitle" idx="1"/>
          </p:nvPr>
        </p:nvSpPr>
        <p:spPr>
          <a:xfrm>
            <a:off x="902400" y="2743200"/>
            <a:ext cx="10387200" cy="1371599"/>
          </a:xfrm>
        </p:spPr>
        <p:txBody>
          <a:bodyPr>
            <a:normAutofit fontScale="25000" lnSpcReduction="20000"/>
          </a:bodyPr>
          <a:lstStyle/>
          <a:p>
            <a:pPr>
              <a:lnSpc>
                <a:spcPct val="150000"/>
              </a:lnSpc>
              <a:spcAft>
                <a:spcPts val="1000"/>
              </a:spcAft>
            </a:pPr>
            <a:r>
              <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Інститут християнських лідерів</a:t>
            </a:r>
          </a:p>
          <a:p>
            <a:pPr>
              <a:lnSpc>
                <a:spcPct val="150000"/>
              </a:lnSpc>
              <a:spcAft>
                <a:spcPts val="1000"/>
              </a:spcAft>
            </a:pPr>
            <a:r>
              <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Професор Сергій </a:t>
            </a:r>
            <a:r>
              <a:rPr lang="uk-UA" sz="12800" b="1" dirty="0" err="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Перевишко</a:t>
            </a:r>
            <a:endPar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50000"/>
              </a:lnSpc>
              <a:spcAft>
                <a:spcPts val="1000"/>
              </a:spcAft>
            </a:pPr>
            <a:r>
              <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Серпень 2019 </a:t>
            </a:r>
            <a:r>
              <a:rPr lang="uk-UA" sz="128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t>9.2</a:t>
            </a:r>
            <a:endParaRPr lang="uk-UA" dirty="0"/>
          </a:p>
        </p:txBody>
      </p:sp>
    </p:spTree>
    <p:extLst>
      <p:ext uri="{BB962C8B-B14F-4D97-AF65-F5344CB8AC3E}">
        <p14:creationId xmlns:p14="http://schemas.microsoft.com/office/powerpoint/2010/main" val="3529124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6508"/>
            <a:ext cx="10716126" cy="1596177"/>
          </a:xfrm>
        </p:spPr>
        <p:txBody>
          <a:bodyPr>
            <a:normAutofit/>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Теодицея – проблема зла</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Модифікація концепції Божої благосні</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Гордон </a:t>
            </a:r>
            <a:r>
              <a:rPr lang="uk-UA" b="1" dirty="0" err="1">
                <a:effectLst/>
                <a:latin typeface="Calibri" panose="020F0502020204030204" pitchFamily="34" charset="0"/>
                <a:ea typeface="Times New Roman" panose="02020603050405020304" pitchFamily="18" charset="0"/>
                <a:cs typeface="Calibri" panose="020F0502020204030204" pitchFamily="34" charset="0"/>
              </a:rPr>
              <a:t>Кларк</a:t>
            </a:r>
            <a:r>
              <a:rPr lang="uk-UA" b="1" dirty="0">
                <a:effectLst/>
                <a:latin typeface="Calibri" panose="020F0502020204030204" pitchFamily="34" charset="0"/>
                <a:ea typeface="Times New Roman" panose="02020603050405020304" pitchFamily="18" charset="0"/>
                <a:cs typeface="Calibri" panose="020F0502020204030204" pitchFamily="34" charset="0"/>
              </a:rPr>
              <a:t> каже: «Я бажаю відверто та категорично заявити, що якщо людина, </a:t>
            </a:r>
            <a:r>
              <a:rPr lang="uk-UA" b="1" dirty="0" err="1">
                <a:effectLst/>
                <a:latin typeface="Calibri" panose="020F0502020204030204" pitchFamily="34" charset="0"/>
                <a:ea typeface="Times New Roman" panose="02020603050405020304" pitchFamily="18" charset="0"/>
                <a:cs typeface="Calibri" panose="020F0502020204030204" pitchFamily="34" charset="0"/>
              </a:rPr>
              <a:t>напившись</a:t>
            </a:r>
            <a:r>
              <a:rPr lang="uk-UA" b="1" dirty="0">
                <a:effectLst/>
                <a:latin typeface="Calibri" panose="020F0502020204030204" pitchFamily="34" charset="0"/>
                <a:ea typeface="Times New Roman" panose="02020603050405020304" pitchFamily="18" charset="0"/>
                <a:cs typeface="Calibri" panose="020F0502020204030204" pitchFamily="34" charset="0"/>
              </a:rPr>
              <a:t> п’яною, застрелила членів своєї сім’ї, то на це була воля Божа», – і порівнює роль Бога у цій конкретній справі з Його волею стосовно розп’яття Ісуса.</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596848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6508"/>
            <a:ext cx="10716126" cy="1596177"/>
          </a:xfrm>
        </p:spPr>
        <p:txBody>
          <a:bodyPr>
            <a:normAutofit/>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Теодицея – проблема зла</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Гордон </a:t>
            </a:r>
            <a:r>
              <a:rPr lang="uk-UA" b="1" dirty="0" err="1">
                <a:effectLst/>
                <a:latin typeface="Calibri" panose="020F0502020204030204" pitchFamily="34" charset="0"/>
                <a:ea typeface="Times New Roman" panose="02020603050405020304" pitchFamily="18" charset="0"/>
                <a:cs typeface="Calibri" panose="020F0502020204030204" pitchFamily="34" charset="0"/>
              </a:rPr>
              <a:t>Кларк</a:t>
            </a:r>
            <a:r>
              <a:rPr lang="uk-UA" b="1" dirty="0">
                <a:effectLst/>
                <a:latin typeface="Calibri" panose="020F0502020204030204" pitchFamily="34" charset="0"/>
                <a:ea typeface="Times New Roman" panose="02020603050405020304" pitchFamily="18" charset="0"/>
                <a:cs typeface="Calibri" panose="020F0502020204030204" pitchFamily="34" charset="0"/>
              </a:rPr>
              <a:t>: «Слід недвозначно заявити: дана точка зору, безсумнівно, означає, що Бог є причиною гріха. Бог – єдина кінцева причина всього. Немає абсолютно нічого від Нього незалежного. Тільки Він – вічна істота. Тільки Він всемогутній. Тільки Він незалежний та повновладний».</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6198501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6508"/>
            <a:ext cx="10716126" cy="1596177"/>
          </a:xfrm>
        </p:spPr>
        <p:txBody>
          <a:bodyPr>
            <a:normAutofit/>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Теодицея – проблема зла</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graphicFrame>
        <p:nvGraphicFramePr>
          <p:cNvPr id="9" name="Таблица 9">
            <a:extLst>
              <a:ext uri="{FF2B5EF4-FFF2-40B4-BE49-F238E27FC236}">
                <a16:creationId xmlns:a16="http://schemas.microsoft.com/office/drawing/2014/main" id="{D71628E7-3E2A-49B1-B249-50DF106D5D6A}"/>
              </a:ext>
            </a:extLst>
          </p:cNvPr>
          <p:cNvGraphicFramePr>
            <a:graphicFrameLocks noGrp="1"/>
          </p:cNvGraphicFramePr>
          <p:nvPr>
            <p:ph sz="quarter" idx="14"/>
            <p:extLst>
              <p:ext uri="{D42A27DB-BD31-4B8C-83A1-F6EECF244321}">
                <p14:modId xmlns:p14="http://schemas.microsoft.com/office/powerpoint/2010/main" val="769732571"/>
              </p:ext>
            </p:extLst>
          </p:nvPr>
        </p:nvGraphicFramePr>
        <p:xfrm>
          <a:off x="717176" y="1788542"/>
          <a:ext cx="5986215" cy="3280914"/>
        </p:xfrm>
        <a:graphic>
          <a:graphicData uri="http://schemas.openxmlformats.org/drawingml/2006/table">
            <a:tbl>
              <a:tblPr firstRow="1" bandRow="1">
                <a:tableStyleId>{5C22544A-7EE6-4342-B048-85BDC9FD1C3A}</a:tableStyleId>
              </a:tblPr>
              <a:tblGrid>
                <a:gridCol w="5986215">
                  <a:extLst>
                    <a:ext uri="{9D8B030D-6E8A-4147-A177-3AD203B41FA5}">
                      <a16:colId xmlns:a16="http://schemas.microsoft.com/office/drawing/2014/main" val="3120659606"/>
                    </a:ext>
                  </a:extLst>
                </a:gridCol>
              </a:tblGrid>
              <a:tr h="109363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400" b="1" kern="1200" dirty="0">
                          <a:solidFill>
                            <a:schemeClr val="tx1"/>
                          </a:solidFill>
                          <a:effectLst/>
                          <a:latin typeface="Calibri Light" panose="020F0302020204030204" pitchFamily="34" charset="0"/>
                          <a:ea typeface="+mn-ea"/>
                          <a:cs typeface="Calibri Light" panose="020F0302020204030204" pitchFamily="34" charset="0"/>
                        </a:rPr>
                        <a:t>Все, що відбувається – від Бога</a:t>
                      </a:r>
                    </a:p>
                    <a:p>
                      <a:pPr algn="ctr"/>
                      <a:endParaRPr lang="uk-UA" sz="2400" b="1" dirty="0">
                        <a:latin typeface="Calibri Light" panose="020F0302020204030204" pitchFamily="34" charset="0"/>
                        <a:cs typeface="Calibri Light" panose="020F0302020204030204" pitchFamily="34" charset="0"/>
                      </a:endParaRPr>
                    </a:p>
                  </a:txBody>
                  <a:tcPr anchor="ctr">
                    <a:solidFill>
                      <a:schemeClr val="accent1">
                        <a:lumMod val="60000"/>
                        <a:lumOff val="40000"/>
                      </a:schemeClr>
                    </a:solidFill>
                  </a:tcPr>
                </a:tc>
                <a:extLst>
                  <a:ext uri="{0D108BD9-81ED-4DB2-BD59-A6C34878D82A}">
                    <a16:rowId xmlns:a16="http://schemas.microsoft.com/office/drawing/2014/main" val="782541049"/>
                  </a:ext>
                </a:extLst>
              </a:tr>
              <a:tr h="109363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400" b="1" kern="1200" dirty="0">
                          <a:solidFill>
                            <a:schemeClr val="dk1"/>
                          </a:solidFill>
                          <a:effectLst/>
                          <a:latin typeface="Calibri Light" panose="020F0302020204030204" pitchFamily="34" charset="0"/>
                          <a:ea typeface="+mn-ea"/>
                          <a:cs typeface="Calibri Light" panose="020F0302020204030204" pitchFamily="34" charset="0"/>
                        </a:rPr>
                        <a:t>Все, що виходить від Бога – благо</a:t>
                      </a:r>
                    </a:p>
                    <a:p>
                      <a:pPr algn="ctr"/>
                      <a:endParaRPr lang="uk-UA" sz="2400" b="1" dirty="0">
                        <a:latin typeface="Calibri Light" panose="020F0302020204030204" pitchFamily="34" charset="0"/>
                        <a:cs typeface="Calibri Light" panose="020F0302020204030204" pitchFamily="34" charset="0"/>
                      </a:endParaRPr>
                    </a:p>
                  </a:txBody>
                  <a:tcPr anchor="ctr"/>
                </a:tc>
                <a:extLst>
                  <a:ext uri="{0D108BD9-81ED-4DB2-BD59-A6C34878D82A}">
                    <a16:rowId xmlns:a16="http://schemas.microsoft.com/office/drawing/2014/main" val="2373695565"/>
                  </a:ext>
                </a:extLst>
              </a:tr>
              <a:tr h="109363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uk-UA" sz="2400" b="1" kern="1200" dirty="0">
                          <a:solidFill>
                            <a:schemeClr val="dk1"/>
                          </a:solidFill>
                          <a:effectLst/>
                          <a:latin typeface="Calibri Light" panose="020F0302020204030204" pitchFamily="34" charset="0"/>
                          <a:ea typeface="+mn-ea"/>
                          <a:cs typeface="Calibri Light" panose="020F0302020204030204" pitchFamily="34" charset="0"/>
                        </a:rPr>
                        <a:t>Все, що відбувається – благо</a:t>
                      </a:r>
                    </a:p>
                    <a:p>
                      <a:pPr algn="ctr"/>
                      <a:endParaRPr lang="uk-UA" sz="2400" b="1" dirty="0">
                        <a:latin typeface="Calibri Light" panose="020F0302020204030204" pitchFamily="34" charset="0"/>
                        <a:cs typeface="Calibri Light" panose="020F0302020204030204" pitchFamily="34" charset="0"/>
                      </a:endParaRPr>
                    </a:p>
                  </a:txBody>
                  <a:tcPr anchor="ctr"/>
                </a:tc>
                <a:extLst>
                  <a:ext uri="{0D108BD9-81ED-4DB2-BD59-A6C34878D82A}">
                    <a16:rowId xmlns:a16="http://schemas.microsoft.com/office/drawing/2014/main" val="214491951"/>
                  </a:ext>
                </a:extLst>
              </a:tr>
            </a:tbl>
          </a:graphicData>
        </a:graphic>
      </p:graphicFrame>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2558705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6508"/>
            <a:ext cx="10716126" cy="1596177"/>
          </a:xfrm>
        </p:spPr>
        <p:txBody>
          <a:bodyPr>
            <a:normAutofit/>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Теодицея – проблема зла</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Фактично проблема вирішується таким розумінням питання, що дії Бога (як кінцевої причини), Який спонукає робити такі погані та гріховні вчинки, як вбивство своєї сім’ї людиною, яка напилася, благі та правильні, хоча Сам Бог не грішить та не несе відповідальності за цю гріховну дію.</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3646336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6508"/>
            <a:ext cx="10716126" cy="1596177"/>
          </a:xfrm>
        </p:spPr>
        <p:txBody>
          <a:bodyPr>
            <a:normAutofit/>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Теодицея – проблема зла</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Заперечення зла</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Мері Бейкер </a:t>
            </a: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Едді</a:t>
            </a:r>
            <a:r>
              <a:rPr lang="uk-UA" sz="2400" b="1" dirty="0">
                <a:effectLst/>
                <a:latin typeface="Calibri" panose="020F0502020204030204" pitchFamily="34" charset="0"/>
                <a:ea typeface="Times New Roman" panose="02020603050405020304" pitchFamily="18" charset="0"/>
                <a:cs typeface="Calibri" panose="020F0502020204030204" pitchFamily="34" charset="0"/>
              </a:rPr>
              <a:t>: «Зло не має реальності. Це не особистість, не місце і не річ, але просто вірування, ілюзія матеріального розуму та почуття».</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endParaRPr lang="uk-UA" sz="32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2883874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6508"/>
            <a:ext cx="10716126" cy="1596177"/>
          </a:xfrm>
        </p:spPr>
        <p:txBody>
          <a:bodyPr>
            <a:normAutofit/>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Теодицея – проблема зла</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Теорія ця не працює. </a:t>
            </a:r>
          </a:p>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Стверджується, що правильне розуміння розсіє зло. Проте прихильники «християнської науки» хворіють та помирають. Пояснення хвороби та смерті результатом недостатньої віри виглядає неспроможним у світлі того факту, що померла навіть авторка та глава цього руху.</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39658140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6508"/>
            <a:ext cx="10716126" cy="1596177"/>
          </a:xfrm>
        </p:spPr>
        <p:txBody>
          <a:bodyPr>
            <a:normAutofit/>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Теодицея – проблема зла</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Теодицеї </a:t>
            </a: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августинівського</a:t>
            </a:r>
            <a:r>
              <a:rPr lang="uk-UA" sz="2400" b="1" dirty="0">
                <a:effectLst/>
                <a:latin typeface="Calibri" panose="020F0502020204030204" pitchFamily="34" charset="0"/>
                <a:ea typeface="Times New Roman" panose="02020603050405020304" pitchFamily="18" charset="0"/>
                <a:cs typeface="Calibri" panose="020F0502020204030204" pitchFamily="34" charset="0"/>
              </a:rPr>
              <a:t> типу розглядають зло як дійсну частину створеного світу, необхідну для більшого його блага.</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2427649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6508"/>
            <a:ext cx="10716126" cy="1596177"/>
          </a:xfrm>
        </p:spPr>
        <p:txBody>
          <a:bodyPr>
            <a:normAutofit/>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Теодицея – проблема зла</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Девід Юм</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2425864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6508"/>
            <a:ext cx="10716126" cy="1596177"/>
          </a:xfrm>
        </p:spPr>
        <p:txBody>
          <a:bodyPr>
            <a:normAutofit/>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Теодицея – проблема зла</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Девід Юм</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Чи бажає Бог запобігти злу, хоча й не може? Тоді Він безсилий. Чи може Він, хоча й не бажає? Тоді Він злий. Або ж Він і може, і бажає – тоді ж звідки зло?</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3729827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6508"/>
            <a:ext cx="10716126" cy="1596177"/>
          </a:xfrm>
        </p:spPr>
        <p:txBody>
          <a:bodyPr>
            <a:normAutofit/>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Теодицея – проблема зла</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З одного боку, існує те, що зазвичай називається природним злом. Це зло не має на увазі участі людської волі та людської дії: урагани, землетруси, торнадо, виверження вулканів тощо.</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92446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6508"/>
            <a:ext cx="10716126" cy="1596177"/>
          </a:xfrm>
        </p:spPr>
        <p:txBody>
          <a:bodyPr>
            <a:normAutofit/>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Теодицея – проблема зла</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Інший тип зла називають моральним злом. Тут ми бачимо війни, злочини, жорстокість, класову боротьбу, дискримінацію, рабство та настільки численні види несправедливості, що їх просто неможливо перерахувати.</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4194941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6508"/>
            <a:ext cx="10716126" cy="1596177"/>
          </a:xfrm>
        </p:spPr>
        <p:txBody>
          <a:bodyPr>
            <a:normAutofit/>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Теодицея – проблема зла</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Ми маємо тут справу з проблемою, яка знаходилася у центрі уваги найвеличніших розумів християнської церкви, розумів такого масштабу, як Августин та Фома Аквінський. Жоден з них не зміг вирішити цю проблему остаточно та повністю.</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2313996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6508"/>
            <a:ext cx="10716126" cy="1596177"/>
          </a:xfrm>
        </p:spPr>
        <p:txBody>
          <a:bodyPr>
            <a:normAutofit/>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Теодицея – проблема зла</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Обмеженість Бога: відкидання Його всемогутності</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090593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6508"/>
            <a:ext cx="10716126" cy="1596177"/>
          </a:xfrm>
        </p:spPr>
        <p:txBody>
          <a:bodyPr>
            <a:normAutofit/>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Теодицея – проблема зла</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Обмеженість Бога: відкидання Його всемогутності</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Поряд з Богом існує також і сила зла. Це не створена, а яка існувала завжди сила. Між Богом і цією злою силою йде боротьба з неясним кінцевим результатом. Бог намагається перемогти зло, і Він переміг би його, якщо б міг, але Він просто не може цього зробити.</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9247062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6508"/>
            <a:ext cx="10716126" cy="1596177"/>
          </a:xfrm>
        </p:spPr>
        <p:txBody>
          <a:bodyPr>
            <a:normAutofit/>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rPr>
              <a:t>Теодицея – проблема зла</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Модифікація концепції Божої благосні</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349154676"/>
      </p:ext>
    </p:extLst>
  </p:cSld>
  <p:clrMapOvr>
    <a:masterClrMapping/>
  </p:clrMapOvr>
</p:sld>
</file>

<file path=ppt/theme/theme1.xml><?xml version="1.0" encoding="utf-8"?>
<a:theme xmlns:a="http://schemas.openxmlformats.org/drawingml/2006/main" name="Капля">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Капля">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tf00001031_wac</Template>
  <TotalTime>424</TotalTime>
  <Words>582</Words>
  <Application>Microsoft Office PowerPoint</Application>
  <PresentationFormat>Широкоэкранный</PresentationFormat>
  <Paragraphs>56</Paragraphs>
  <Slides>16</Slides>
  <Notes>15</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16</vt:i4>
      </vt:variant>
    </vt:vector>
  </HeadingPairs>
  <TitlesOfParts>
    <vt:vector size="22" baseType="lpstr">
      <vt:lpstr>Arial</vt:lpstr>
      <vt:lpstr>Calibri</vt:lpstr>
      <vt:lpstr>Calibri Light</vt:lpstr>
      <vt:lpstr>Times New Roman</vt:lpstr>
      <vt:lpstr>Tw Cen MT</vt:lpstr>
      <vt:lpstr>Капля</vt:lpstr>
      <vt:lpstr>Богослов’я 1</vt:lpstr>
      <vt:lpstr>Теодицея – проблема зла</vt:lpstr>
      <vt:lpstr>Теодицея – проблема зла</vt:lpstr>
      <vt:lpstr>Теодицея – проблема зла</vt:lpstr>
      <vt:lpstr>Теодицея – проблема зла</vt:lpstr>
      <vt:lpstr>Теодицея – проблема зла</vt:lpstr>
      <vt:lpstr>Теодицея – проблема зла</vt:lpstr>
      <vt:lpstr>Теодицея – проблема зла</vt:lpstr>
      <vt:lpstr>Теодицея – проблема зла</vt:lpstr>
      <vt:lpstr>Теодицея – проблема зла</vt:lpstr>
      <vt:lpstr>Теодицея – проблема зла</vt:lpstr>
      <vt:lpstr>Теодицея – проблема зла</vt:lpstr>
      <vt:lpstr>Теодицея – проблема зла</vt:lpstr>
      <vt:lpstr>Теодицея – проблема зла</vt:lpstr>
      <vt:lpstr>Теодицея – проблема зла</vt:lpstr>
      <vt:lpstr>Теодицея – проблема зла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Огляд Нового Заповіту</dc:title>
  <dc:creator>Пользователь</dc:creator>
  <cp:lastModifiedBy>Ruslan Lvov</cp:lastModifiedBy>
  <cp:revision>40</cp:revision>
  <dcterms:created xsi:type="dcterms:W3CDTF">2021-03-08T18:15:17Z</dcterms:created>
  <dcterms:modified xsi:type="dcterms:W3CDTF">2021-12-22T10:12:45Z</dcterms:modified>
</cp:coreProperties>
</file>