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56" r:id="rId2"/>
    <p:sldId id="315" r:id="rId3"/>
    <p:sldId id="316" r:id="rId4"/>
    <p:sldId id="317" r:id="rId5"/>
    <p:sldId id="318" r:id="rId6"/>
    <p:sldId id="319" r:id="rId7"/>
    <p:sldId id="320" r:id="rId8"/>
    <p:sldId id="321" r:id="rId9"/>
    <p:sldId id="322" r:id="rId10"/>
    <p:sldId id="323" r:id="rId11"/>
    <p:sldId id="324" r:id="rId12"/>
    <p:sldId id="325" r:id="rId13"/>
    <p:sldId id="326" r:id="rId14"/>
    <p:sldId id="327" r:id="rId15"/>
    <p:sldId id="328" r:id="rId16"/>
    <p:sldId id="329" r:id="rId17"/>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838" autoAdjust="0"/>
    <p:restoredTop sz="94215" autoAdjust="0"/>
  </p:normalViewPr>
  <p:slideViewPr>
    <p:cSldViewPr snapToGrid="0">
      <p:cViewPr varScale="1">
        <p:scale>
          <a:sx n="60" d="100"/>
          <a:sy n="60" d="100"/>
        </p:scale>
        <p:origin x="102" y="1104"/>
      </p:cViewPr>
      <p:guideLst>
        <p:guide orient="horz" pos="2160"/>
        <p:guide pos="384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uk-UA"/>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489B615-148B-4286-9208-2B99349ED9CD}" type="datetimeFigureOut">
              <a:rPr lang="uk-UA" smtClean="0"/>
              <a:t>17.12.2021</a:t>
            </a:fld>
            <a:endParaRPr lang="uk-UA"/>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uk-UA"/>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uk-UA"/>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E85F62A-99C1-4DCF-B113-4EC51BDAE8C7}" type="slidenum">
              <a:rPr lang="uk-UA" smtClean="0"/>
              <a:t>‹#›</a:t>
            </a:fld>
            <a:endParaRPr lang="uk-UA"/>
          </a:p>
        </p:txBody>
      </p:sp>
    </p:spTree>
    <p:extLst>
      <p:ext uri="{BB962C8B-B14F-4D97-AF65-F5344CB8AC3E}">
        <p14:creationId xmlns:p14="http://schemas.microsoft.com/office/powerpoint/2010/main" val="38013785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2E85F62A-99C1-4DCF-B113-4EC51BDAE8C7}" type="slidenum">
              <a:rPr lang="uk-UA" smtClean="0"/>
              <a:t>16</a:t>
            </a:fld>
            <a:endParaRPr lang="uk-UA"/>
          </a:p>
        </p:txBody>
      </p:sp>
    </p:spTree>
    <p:extLst>
      <p:ext uri="{BB962C8B-B14F-4D97-AF65-F5344CB8AC3E}">
        <p14:creationId xmlns:p14="http://schemas.microsoft.com/office/powerpoint/2010/main" val="380106389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ru-RU"/>
              <a:t>Образец заголовка</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8EB73127-D939-4AC0-AB03-D5BE2F52F1AC}" type="datetimeFigureOut">
              <a:rPr lang="uk-UA" smtClean="0"/>
              <a:t>17.12.2021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4B36A120-2E4D-4A85-8F14-00279EB4CA63}" type="slidenum">
              <a:rPr lang="uk-UA" smtClean="0"/>
              <a:t>‹#›</a:t>
            </a:fld>
            <a:endParaRPr lang="uk-UA"/>
          </a:p>
        </p:txBody>
      </p:sp>
    </p:spTree>
    <p:extLst>
      <p:ext uri="{BB962C8B-B14F-4D97-AF65-F5344CB8AC3E}">
        <p14:creationId xmlns:p14="http://schemas.microsoft.com/office/powerpoint/2010/main" val="31466134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ru-RU"/>
              <a:t>Образец заголовка</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8EB73127-D939-4AC0-AB03-D5BE2F52F1AC}" type="datetimeFigureOut">
              <a:rPr lang="uk-UA" smtClean="0"/>
              <a:t>17.12.2021</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4B36A120-2E4D-4A85-8F14-00279EB4CA63}" type="slidenum">
              <a:rPr lang="uk-UA" smtClean="0"/>
              <a:t>‹#›</a:t>
            </a:fld>
            <a:endParaRPr lang="uk-UA"/>
          </a:p>
        </p:txBody>
      </p:sp>
    </p:spTree>
    <p:extLst>
      <p:ext uri="{BB962C8B-B14F-4D97-AF65-F5344CB8AC3E}">
        <p14:creationId xmlns:p14="http://schemas.microsoft.com/office/powerpoint/2010/main" val="21361221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ru-RU"/>
              <a:t>Образец заголовка</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8EB73127-D939-4AC0-AB03-D5BE2F52F1AC}" type="datetimeFigureOut">
              <a:rPr lang="uk-UA" smtClean="0"/>
              <a:t>17.12.2021</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4B36A120-2E4D-4A85-8F14-00279EB4CA63}" type="slidenum">
              <a:rPr lang="uk-UA" smtClean="0"/>
              <a:t>‹#›</a:t>
            </a:fld>
            <a:endParaRPr lang="uk-UA"/>
          </a:p>
        </p:txBody>
      </p:sp>
    </p:spTree>
    <p:extLst>
      <p:ext uri="{BB962C8B-B14F-4D97-AF65-F5344CB8AC3E}">
        <p14:creationId xmlns:p14="http://schemas.microsoft.com/office/powerpoint/2010/main" val="24165415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ru-RU"/>
              <a:t>Образец заголовка</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8EB73127-D939-4AC0-AB03-D5BE2F52F1AC}" type="datetimeFigureOut">
              <a:rPr lang="uk-UA" smtClean="0"/>
              <a:t>17.12.2021</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4B36A120-2E4D-4A85-8F14-00279EB4CA63}" type="slidenum">
              <a:rPr lang="uk-UA" smtClean="0"/>
              <a:t>‹#›</a:t>
            </a:fld>
            <a:endParaRPr lang="uk-UA"/>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3030338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ru-RU"/>
              <a:t>Образец заголовка</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8EB73127-D939-4AC0-AB03-D5BE2F52F1AC}" type="datetimeFigureOut">
              <a:rPr lang="uk-UA" smtClean="0"/>
              <a:t>17.12.2021</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4B36A120-2E4D-4A85-8F14-00279EB4CA63}" type="slidenum">
              <a:rPr lang="uk-UA" smtClean="0"/>
              <a:t>‹#›</a:t>
            </a:fld>
            <a:endParaRPr lang="uk-UA"/>
          </a:p>
        </p:txBody>
      </p:sp>
    </p:spTree>
    <p:extLst>
      <p:ext uri="{BB962C8B-B14F-4D97-AF65-F5344CB8AC3E}">
        <p14:creationId xmlns:p14="http://schemas.microsoft.com/office/powerpoint/2010/main" val="9580122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Три колонки">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ru-RU"/>
              <a:t>Образец заголовка</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3" name="Date Placeholder 2"/>
          <p:cNvSpPr>
            <a:spLocks noGrp="1"/>
          </p:cNvSpPr>
          <p:nvPr>
            <p:ph type="dt" sz="half" idx="10"/>
          </p:nvPr>
        </p:nvSpPr>
        <p:spPr/>
        <p:txBody>
          <a:bodyPr/>
          <a:lstStyle/>
          <a:p>
            <a:fld id="{8EB73127-D939-4AC0-AB03-D5BE2F52F1AC}" type="datetimeFigureOut">
              <a:rPr lang="uk-UA" smtClean="0"/>
              <a:t>17.12.2021</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4B36A120-2E4D-4A85-8F14-00279EB4CA63}" type="slidenum">
              <a:rPr lang="uk-UA" smtClean="0"/>
              <a:t>‹#›</a:t>
            </a:fld>
            <a:endParaRPr lang="uk-UA"/>
          </a:p>
        </p:txBody>
      </p:sp>
    </p:spTree>
    <p:extLst>
      <p:ext uri="{BB962C8B-B14F-4D97-AF65-F5344CB8AC3E}">
        <p14:creationId xmlns:p14="http://schemas.microsoft.com/office/powerpoint/2010/main" val="190166713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Столбец с тремя рисунками">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ru-RU"/>
              <a:t>Образец заголовка</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3" name="Date Placeholder 2"/>
          <p:cNvSpPr>
            <a:spLocks noGrp="1"/>
          </p:cNvSpPr>
          <p:nvPr>
            <p:ph type="dt" sz="half" idx="10"/>
          </p:nvPr>
        </p:nvSpPr>
        <p:spPr/>
        <p:txBody>
          <a:bodyPr/>
          <a:lstStyle/>
          <a:p>
            <a:fld id="{8EB73127-D939-4AC0-AB03-D5BE2F52F1AC}" type="datetimeFigureOut">
              <a:rPr lang="uk-UA" smtClean="0"/>
              <a:t>17.12.2021</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4B36A120-2E4D-4A85-8F14-00279EB4CA63}" type="slidenum">
              <a:rPr lang="uk-UA" smtClean="0"/>
              <a:t>‹#›</a:t>
            </a:fld>
            <a:endParaRPr lang="uk-UA"/>
          </a:p>
        </p:txBody>
      </p:sp>
    </p:spTree>
    <p:extLst>
      <p:ext uri="{BB962C8B-B14F-4D97-AF65-F5344CB8AC3E}">
        <p14:creationId xmlns:p14="http://schemas.microsoft.com/office/powerpoint/2010/main" val="26964114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ru-RU"/>
              <a:t>Образец заголовка</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8EB73127-D939-4AC0-AB03-D5BE2F52F1AC}" type="datetimeFigureOut">
              <a:rPr lang="uk-UA" smtClean="0"/>
              <a:t>17.12.2021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4B36A120-2E4D-4A85-8F14-00279EB4CA63}" type="slidenum">
              <a:rPr lang="uk-UA" smtClean="0"/>
              <a:t>‹#›</a:t>
            </a:fld>
            <a:endParaRPr lang="uk-UA"/>
          </a:p>
        </p:txBody>
      </p:sp>
    </p:spTree>
    <p:extLst>
      <p:ext uri="{BB962C8B-B14F-4D97-AF65-F5344CB8AC3E}">
        <p14:creationId xmlns:p14="http://schemas.microsoft.com/office/powerpoint/2010/main" val="317115591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ru-RU"/>
              <a:t>Образец заголовка</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8EB73127-D939-4AC0-AB03-D5BE2F52F1AC}" type="datetimeFigureOut">
              <a:rPr lang="uk-UA" smtClean="0"/>
              <a:t>17.12.2021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4B36A120-2E4D-4A85-8F14-00279EB4CA63}" type="slidenum">
              <a:rPr lang="uk-UA" smtClean="0"/>
              <a:t>‹#›</a:t>
            </a:fld>
            <a:endParaRPr lang="uk-UA"/>
          </a:p>
        </p:txBody>
      </p:sp>
    </p:spTree>
    <p:extLst>
      <p:ext uri="{BB962C8B-B14F-4D97-AF65-F5344CB8AC3E}">
        <p14:creationId xmlns:p14="http://schemas.microsoft.com/office/powerpoint/2010/main" val="17345589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ru-RU"/>
              <a:t>Образец заголовка</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8EB73127-D939-4AC0-AB03-D5BE2F52F1AC}" type="datetimeFigureOut">
              <a:rPr lang="uk-UA" smtClean="0"/>
              <a:t>17.12.2021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4B36A120-2E4D-4A85-8F14-00279EB4CA63}" type="slidenum">
              <a:rPr lang="uk-UA" smtClean="0"/>
              <a:t>‹#›</a:t>
            </a:fld>
            <a:endParaRPr lang="uk-UA"/>
          </a:p>
        </p:txBody>
      </p:sp>
    </p:spTree>
    <p:extLst>
      <p:ext uri="{BB962C8B-B14F-4D97-AF65-F5344CB8AC3E}">
        <p14:creationId xmlns:p14="http://schemas.microsoft.com/office/powerpoint/2010/main" val="2833749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ru-RU"/>
              <a:t>Образец заголовка</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8EB73127-D939-4AC0-AB03-D5BE2F52F1AC}" type="datetimeFigureOut">
              <a:rPr lang="uk-UA" smtClean="0"/>
              <a:t>17.12.2021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4B36A120-2E4D-4A85-8F14-00279EB4CA63}" type="slidenum">
              <a:rPr lang="uk-UA" smtClean="0"/>
              <a:t>‹#›</a:t>
            </a:fld>
            <a:endParaRPr lang="uk-UA"/>
          </a:p>
        </p:txBody>
      </p:sp>
    </p:spTree>
    <p:extLst>
      <p:ext uri="{BB962C8B-B14F-4D97-AF65-F5344CB8AC3E}">
        <p14:creationId xmlns:p14="http://schemas.microsoft.com/office/powerpoint/2010/main" val="8940137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ru-RU"/>
              <a:t>Образец заголовка</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8EB73127-D939-4AC0-AB03-D5BE2F52F1AC}" type="datetimeFigureOut">
              <a:rPr lang="uk-UA" smtClean="0"/>
              <a:t>17.12.2021</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4B36A120-2E4D-4A85-8F14-00279EB4CA63}" type="slidenum">
              <a:rPr lang="uk-UA" smtClean="0"/>
              <a:t>‹#›</a:t>
            </a:fld>
            <a:endParaRPr lang="uk-UA"/>
          </a:p>
        </p:txBody>
      </p:sp>
    </p:spTree>
    <p:extLst>
      <p:ext uri="{BB962C8B-B14F-4D97-AF65-F5344CB8AC3E}">
        <p14:creationId xmlns:p14="http://schemas.microsoft.com/office/powerpoint/2010/main" val="39820626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ru-RU"/>
              <a:t>Образец заголовка</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2" name="Content Placeholder 3"/>
          <p:cNvSpPr>
            <a:spLocks noGrp="1"/>
          </p:cNvSpPr>
          <p:nvPr>
            <p:ph sz="quarter" idx="13"/>
          </p:nvPr>
        </p:nvSpPr>
        <p:spPr>
          <a:xfrm>
            <a:off x="913774" y="3051012"/>
            <a:ext cx="5106027" cy="2740187"/>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3" name="Content Placeholder 5"/>
          <p:cNvSpPr>
            <a:spLocks noGrp="1"/>
          </p:cNvSpPr>
          <p:nvPr>
            <p:ph sz="quarter" idx="14"/>
          </p:nvPr>
        </p:nvSpPr>
        <p:spPr>
          <a:xfrm>
            <a:off x="6172200" y="3051012"/>
            <a:ext cx="5105401" cy="2740187"/>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8EB73127-D939-4AC0-AB03-D5BE2F52F1AC}" type="datetimeFigureOut">
              <a:rPr lang="uk-UA" smtClean="0"/>
              <a:t>17.12.2021</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4B36A120-2E4D-4A85-8F14-00279EB4CA63}" type="slidenum">
              <a:rPr lang="uk-UA" smtClean="0"/>
              <a:t>‹#›</a:t>
            </a:fld>
            <a:endParaRPr lang="uk-UA"/>
          </a:p>
        </p:txBody>
      </p:sp>
    </p:spTree>
    <p:extLst>
      <p:ext uri="{BB962C8B-B14F-4D97-AF65-F5344CB8AC3E}">
        <p14:creationId xmlns:p14="http://schemas.microsoft.com/office/powerpoint/2010/main" val="18299163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8EB73127-D939-4AC0-AB03-D5BE2F52F1AC}" type="datetimeFigureOut">
              <a:rPr lang="uk-UA" smtClean="0"/>
              <a:t>17.12.2021</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4B36A120-2E4D-4A85-8F14-00279EB4CA63}" type="slidenum">
              <a:rPr lang="uk-UA" smtClean="0"/>
              <a:t>‹#›</a:t>
            </a:fld>
            <a:endParaRPr lang="uk-UA"/>
          </a:p>
        </p:txBody>
      </p:sp>
    </p:spTree>
    <p:extLst>
      <p:ext uri="{BB962C8B-B14F-4D97-AF65-F5344CB8AC3E}">
        <p14:creationId xmlns:p14="http://schemas.microsoft.com/office/powerpoint/2010/main" val="9645212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8EB73127-D939-4AC0-AB03-D5BE2F52F1AC}" type="datetimeFigureOut">
              <a:rPr lang="uk-UA" smtClean="0"/>
              <a:t>17.12.2021</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4B36A120-2E4D-4A85-8F14-00279EB4CA63}" type="slidenum">
              <a:rPr lang="uk-UA" smtClean="0"/>
              <a:t>‹#›</a:t>
            </a:fld>
            <a:endParaRPr lang="uk-UA"/>
          </a:p>
        </p:txBody>
      </p:sp>
    </p:spTree>
    <p:extLst>
      <p:ext uri="{BB962C8B-B14F-4D97-AF65-F5344CB8AC3E}">
        <p14:creationId xmlns:p14="http://schemas.microsoft.com/office/powerpoint/2010/main" val="23679575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ru-RU"/>
              <a:t>Образец заголовка</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8EB73127-D939-4AC0-AB03-D5BE2F52F1AC}" type="datetimeFigureOut">
              <a:rPr lang="uk-UA" smtClean="0"/>
              <a:t>17.12.2021</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4B36A120-2E4D-4A85-8F14-00279EB4CA63}" type="slidenum">
              <a:rPr lang="uk-UA" smtClean="0"/>
              <a:t>‹#›</a:t>
            </a:fld>
            <a:endParaRPr lang="uk-UA"/>
          </a:p>
        </p:txBody>
      </p:sp>
    </p:spTree>
    <p:extLst>
      <p:ext uri="{BB962C8B-B14F-4D97-AF65-F5344CB8AC3E}">
        <p14:creationId xmlns:p14="http://schemas.microsoft.com/office/powerpoint/2010/main" val="22864629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ru-RU"/>
              <a:t>Образец заголовка</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8EB73127-D939-4AC0-AB03-D5BE2F52F1AC}" type="datetimeFigureOut">
              <a:rPr lang="uk-UA" smtClean="0"/>
              <a:t>17.12.2021</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4B36A120-2E4D-4A85-8F14-00279EB4CA63}" type="slidenum">
              <a:rPr lang="uk-UA" smtClean="0"/>
              <a:t>‹#›</a:t>
            </a:fld>
            <a:endParaRPr lang="uk-UA"/>
          </a:p>
        </p:txBody>
      </p:sp>
    </p:spTree>
    <p:extLst>
      <p:ext uri="{BB962C8B-B14F-4D97-AF65-F5344CB8AC3E}">
        <p14:creationId xmlns:p14="http://schemas.microsoft.com/office/powerpoint/2010/main" val="35590886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mt="80000"/>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8EB73127-D939-4AC0-AB03-D5BE2F52F1AC}" type="datetimeFigureOut">
              <a:rPr lang="uk-UA" smtClean="0"/>
              <a:t>17.12.2021</a:t>
            </a:fld>
            <a:endParaRPr lang="uk-UA"/>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uk-UA"/>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4B36A120-2E4D-4A85-8F14-00279EB4CA63}" type="slidenum">
              <a:rPr lang="uk-UA" smtClean="0"/>
              <a:t>‹#›</a:t>
            </a:fld>
            <a:endParaRPr lang="uk-UA"/>
          </a:p>
        </p:txBody>
      </p:sp>
    </p:spTree>
    <p:extLst>
      <p:ext uri="{BB962C8B-B14F-4D97-AF65-F5344CB8AC3E}">
        <p14:creationId xmlns:p14="http://schemas.microsoft.com/office/powerpoint/2010/main" val="14375626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751012" y="148823"/>
            <a:ext cx="8689976" cy="2509213"/>
          </a:xfrm>
        </p:spPr>
        <p:txBody>
          <a:bodyPr>
            <a:normAutofit/>
          </a:bodyPr>
          <a:lstStyle/>
          <a:p>
            <a:pPr>
              <a:lnSpc>
                <a:spcPct val="150000"/>
              </a:lnSpc>
              <a:spcAft>
                <a:spcPts val="1000"/>
              </a:spcAft>
            </a:pPr>
            <a:r>
              <a:rPr lang="uk-UA" sz="6600" b="1" dirty="0">
                <a:effectLst/>
                <a:latin typeface="Calibri" panose="020F0502020204030204" pitchFamily="34" charset="0"/>
                <a:ea typeface="Times New Roman" panose="02020603050405020304" pitchFamily="18" charset="0"/>
                <a:cs typeface="Calibri" panose="020F0502020204030204" pitchFamily="34" charset="0"/>
              </a:rPr>
              <a:t>Богослов’я</a:t>
            </a:r>
            <a:r>
              <a:rPr lang="uk-UA" sz="66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uk-UA" sz="6600" b="1" dirty="0">
                <a:effectLst/>
                <a:latin typeface="Calibri" panose="020F0502020204030204" pitchFamily="34" charset="0"/>
                <a:ea typeface="Times New Roman" panose="02020603050405020304" pitchFamily="18" charset="0"/>
                <a:cs typeface="Calibri" panose="020F0502020204030204" pitchFamily="34" charset="0"/>
              </a:rPr>
              <a:t>1</a:t>
            </a:r>
            <a:endParaRPr lang="uk-UA" sz="6600" dirty="0">
              <a:effectLst/>
              <a:latin typeface="Calibri" panose="020F0502020204030204" pitchFamily="34" charset="0"/>
              <a:ea typeface="Times New Roman" panose="02020603050405020304" pitchFamily="18" charset="0"/>
              <a:cs typeface="Calibri" panose="020F0502020204030204" pitchFamily="34" charset="0"/>
            </a:endParaRPr>
          </a:p>
        </p:txBody>
      </p:sp>
      <p:sp>
        <p:nvSpPr>
          <p:cNvPr id="3" name="Подзаголовок 2"/>
          <p:cNvSpPr>
            <a:spLocks noGrp="1"/>
          </p:cNvSpPr>
          <p:nvPr>
            <p:ph type="subTitle" idx="1"/>
          </p:nvPr>
        </p:nvSpPr>
        <p:spPr>
          <a:xfrm>
            <a:off x="902400" y="2743200"/>
            <a:ext cx="10387200" cy="1371599"/>
          </a:xfrm>
        </p:spPr>
        <p:txBody>
          <a:bodyPr>
            <a:normAutofit fontScale="25000" lnSpcReduction="20000"/>
          </a:bodyPr>
          <a:lstStyle/>
          <a:p>
            <a:pPr>
              <a:lnSpc>
                <a:spcPct val="150000"/>
              </a:lnSpc>
              <a:spcAft>
                <a:spcPts val="1000"/>
              </a:spcAft>
            </a:pPr>
            <a:r>
              <a:rPr lang="uk-UA" sz="12800" b="1" dirty="0">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Інститут християнських лідерів</a:t>
            </a:r>
          </a:p>
          <a:p>
            <a:pPr>
              <a:lnSpc>
                <a:spcPct val="150000"/>
              </a:lnSpc>
              <a:spcAft>
                <a:spcPts val="1000"/>
              </a:spcAft>
            </a:pPr>
            <a:r>
              <a:rPr lang="uk-UA" sz="12800" b="1" dirty="0">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Професор Сергій </a:t>
            </a:r>
            <a:r>
              <a:rPr lang="uk-UA" sz="12800" b="1" dirty="0" err="1">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Перевишко</a:t>
            </a:r>
            <a:endParaRPr lang="uk-UA" sz="12800" b="1" dirty="0">
              <a:solidFill>
                <a:schemeClr val="tx1"/>
              </a:solidFill>
              <a:effectLst/>
              <a:latin typeface="Calibri" panose="020F0502020204030204" pitchFamily="34" charset="0"/>
              <a:ea typeface="Times New Roman" panose="02020603050405020304" pitchFamily="18" charset="0"/>
              <a:cs typeface="Calibri" panose="020F0502020204030204" pitchFamily="34" charset="0"/>
            </a:endParaRPr>
          </a:p>
          <a:p>
            <a:pPr>
              <a:lnSpc>
                <a:spcPct val="150000"/>
              </a:lnSpc>
              <a:spcAft>
                <a:spcPts val="1000"/>
              </a:spcAft>
            </a:pPr>
            <a:r>
              <a:rPr lang="uk-UA" sz="12800" b="1" dirty="0">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Серпень 2019 8.1</a:t>
            </a:r>
            <a:endParaRPr lang="uk-UA" dirty="0"/>
          </a:p>
        </p:txBody>
      </p:sp>
    </p:spTree>
    <p:extLst>
      <p:ext uri="{BB962C8B-B14F-4D97-AF65-F5344CB8AC3E}">
        <p14:creationId xmlns:p14="http://schemas.microsoft.com/office/powerpoint/2010/main" val="35291248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93475" y="76508"/>
            <a:ext cx="10805050" cy="1596177"/>
          </a:xfrm>
        </p:spPr>
        <p:txBody>
          <a:bodyPr>
            <a:normAutofit fontScale="90000"/>
          </a:bodyPr>
          <a:lstStyle/>
          <a:p>
            <a:pPr>
              <a:lnSpc>
                <a:spcPct val="150000"/>
              </a:lnSpc>
              <a:spcAft>
                <a:spcPts val="1000"/>
              </a:spcAft>
            </a:pPr>
            <a:r>
              <a:rPr lang="uk-UA" b="1" dirty="0">
                <a:effectLst/>
                <a:latin typeface="Calibri" panose="020F0502020204030204" pitchFamily="34" charset="0"/>
                <a:ea typeface="Times New Roman" panose="02020603050405020304" pitchFamily="18" charset="0"/>
              </a:rPr>
              <a:t>Створення всесвіту: </a:t>
            </a:r>
            <a:br>
              <a:rPr lang="uk-UA" b="1" dirty="0">
                <a:effectLst/>
                <a:latin typeface="Calibri" panose="020F0502020204030204" pitchFamily="34" charset="0"/>
                <a:ea typeface="Times New Roman" panose="02020603050405020304" pitchFamily="18" charset="0"/>
              </a:rPr>
            </a:br>
            <a:r>
              <a:rPr lang="uk-UA" b="1" dirty="0">
                <a:effectLst/>
                <a:latin typeface="Calibri" panose="020F0502020204030204" pitchFamily="34" charset="0"/>
                <a:ea typeface="Times New Roman" panose="02020603050405020304" pitchFamily="18" charset="0"/>
              </a:rPr>
              <a:t>питання, пов’язані з творінням</a:t>
            </a:r>
            <a:endParaRPr lang="uk-UA" sz="60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Объект 3"/>
          <p:cNvSpPr>
            <a:spLocks noGrp="1"/>
          </p:cNvSpPr>
          <p:nvPr>
            <p:ph sz="quarter" idx="14"/>
          </p:nvPr>
        </p:nvSpPr>
        <p:spPr>
          <a:xfrm>
            <a:off x="276024" y="1788543"/>
            <a:ext cx="6245546" cy="5253487"/>
          </a:xfrm>
        </p:spPr>
        <p:txBody>
          <a:bodyPr>
            <a:normAutofit/>
          </a:bodyPr>
          <a:lstStyle/>
          <a:p>
            <a:pPr>
              <a:lnSpc>
                <a:spcPct val="150000"/>
              </a:lnSpc>
              <a:spcAft>
                <a:spcPts val="1000"/>
              </a:spcAft>
            </a:pPr>
            <a:r>
              <a:rPr lang="uk-UA" sz="2400" b="1" dirty="0">
                <a:effectLst/>
                <a:latin typeface="Calibri" panose="020F0502020204030204" pitchFamily="34" charset="0"/>
                <a:ea typeface="Times New Roman" panose="02020603050405020304" pitchFamily="18" charset="0"/>
                <a:cs typeface="Calibri" panose="020F0502020204030204" pitchFamily="34" charset="0"/>
              </a:rPr>
              <a:t>Адам не міг виконати всього, що стверджує Біблія за один день (день 6). Він не міг назвати всіх тварин, наприклад; не було достатньо часу.</a:t>
            </a:r>
            <a:endParaRPr lang="uk-UA" sz="24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6" name="Рисунок 5">
            <a:extLst>
              <a:ext uri="{FF2B5EF4-FFF2-40B4-BE49-F238E27FC236}">
                <a16:creationId xmlns:a16="http://schemas.microsoft.com/office/drawing/2014/main" id="{72B785AC-F8D6-47F3-ADA4-BA13FD0C06BF}"/>
              </a:ext>
            </a:extLst>
          </p:cNvPr>
          <p:cNvPicPr>
            <a:picLocks noChangeAspect="1"/>
          </p:cNvPicPr>
          <p:nvPr/>
        </p:nvPicPr>
        <p:blipFill>
          <a:blip r:embed="rId2"/>
          <a:stretch>
            <a:fillRect/>
          </a:stretch>
        </p:blipFill>
        <p:spPr>
          <a:xfrm>
            <a:off x="7284495" y="1958872"/>
            <a:ext cx="3831740" cy="3816595"/>
          </a:xfrm>
          <a:prstGeom prst="rect">
            <a:avLst/>
          </a:prstGeom>
        </p:spPr>
      </p:pic>
    </p:spTree>
    <p:extLst>
      <p:ext uri="{BB962C8B-B14F-4D97-AF65-F5344CB8AC3E}">
        <p14:creationId xmlns:p14="http://schemas.microsoft.com/office/powerpoint/2010/main" val="41079111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93475" y="76508"/>
            <a:ext cx="10805050" cy="1596177"/>
          </a:xfrm>
        </p:spPr>
        <p:txBody>
          <a:bodyPr>
            <a:normAutofit fontScale="90000"/>
          </a:bodyPr>
          <a:lstStyle/>
          <a:p>
            <a:pPr>
              <a:lnSpc>
                <a:spcPct val="150000"/>
              </a:lnSpc>
              <a:spcAft>
                <a:spcPts val="1000"/>
              </a:spcAft>
            </a:pPr>
            <a:r>
              <a:rPr lang="uk-UA" b="1" dirty="0">
                <a:effectLst/>
                <a:latin typeface="Calibri" panose="020F0502020204030204" pitchFamily="34" charset="0"/>
                <a:ea typeface="Times New Roman" panose="02020603050405020304" pitchFamily="18" charset="0"/>
              </a:rPr>
              <a:t>Створення всесвіту: </a:t>
            </a:r>
            <a:br>
              <a:rPr lang="uk-UA" b="1" dirty="0">
                <a:effectLst/>
                <a:latin typeface="Calibri" panose="020F0502020204030204" pitchFamily="34" charset="0"/>
                <a:ea typeface="Times New Roman" panose="02020603050405020304" pitchFamily="18" charset="0"/>
              </a:rPr>
            </a:br>
            <a:r>
              <a:rPr lang="uk-UA" b="1" dirty="0">
                <a:effectLst/>
                <a:latin typeface="Calibri" panose="020F0502020204030204" pitchFamily="34" charset="0"/>
                <a:ea typeface="Times New Roman" panose="02020603050405020304" pitchFamily="18" charset="0"/>
              </a:rPr>
              <a:t>питання, пов’язані з творінням</a:t>
            </a:r>
            <a:endParaRPr lang="uk-UA" sz="60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Объект 3"/>
          <p:cNvSpPr>
            <a:spLocks noGrp="1"/>
          </p:cNvSpPr>
          <p:nvPr>
            <p:ph sz="quarter" idx="14"/>
          </p:nvPr>
        </p:nvSpPr>
        <p:spPr>
          <a:xfrm>
            <a:off x="276024" y="1788543"/>
            <a:ext cx="6245546" cy="5253487"/>
          </a:xfrm>
        </p:spPr>
        <p:txBody>
          <a:bodyPr>
            <a:normAutofit/>
          </a:bodyPr>
          <a:lstStyle/>
          <a:p>
            <a:pPr>
              <a:lnSpc>
                <a:spcPct val="150000"/>
              </a:lnSpc>
              <a:spcAft>
                <a:spcPts val="1000"/>
              </a:spcAft>
            </a:pPr>
            <a:r>
              <a:rPr lang="uk-UA" sz="2400" b="1" dirty="0">
                <a:effectLst/>
                <a:latin typeface="Calibri" panose="020F0502020204030204" pitchFamily="34" charset="0"/>
                <a:ea typeface="Times New Roman" panose="02020603050405020304" pitchFamily="18" charset="0"/>
                <a:cs typeface="Calibri" panose="020F0502020204030204" pitchFamily="34" charset="0"/>
              </a:rPr>
              <a:t>Буття 2 – це інші дані творіння, з іншим порядком, так як може перший розділ бути прийнятий в якості вчення про шість буквальних днів?</a:t>
            </a:r>
            <a:endParaRPr lang="uk-UA" sz="24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13A29E7D-EFE8-48ED-A9AB-84AC6C906116}"/>
              </a:ext>
            </a:extLst>
          </p:cNvPr>
          <p:cNvPicPr>
            <a:picLocks noChangeAspect="1"/>
          </p:cNvPicPr>
          <p:nvPr/>
        </p:nvPicPr>
        <p:blipFill>
          <a:blip r:embed="rId2"/>
          <a:stretch>
            <a:fillRect/>
          </a:stretch>
        </p:blipFill>
        <p:spPr>
          <a:xfrm>
            <a:off x="6703391" y="1788543"/>
            <a:ext cx="4953792" cy="3280914"/>
          </a:xfrm>
          <a:prstGeom prst="rect">
            <a:avLst/>
          </a:prstGeom>
        </p:spPr>
      </p:pic>
    </p:spTree>
    <p:extLst>
      <p:ext uri="{BB962C8B-B14F-4D97-AF65-F5344CB8AC3E}">
        <p14:creationId xmlns:p14="http://schemas.microsoft.com/office/powerpoint/2010/main" val="17301143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93475" y="76508"/>
            <a:ext cx="10805050" cy="1596177"/>
          </a:xfrm>
        </p:spPr>
        <p:txBody>
          <a:bodyPr>
            <a:normAutofit fontScale="90000"/>
          </a:bodyPr>
          <a:lstStyle/>
          <a:p>
            <a:pPr>
              <a:lnSpc>
                <a:spcPct val="150000"/>
              </a:lnSpc>
              <a:spcAft>
                <a:spcPts val="1000"/>
              </a:spcAft>
            </a:pPr>
            <a:r>
              <a:rPr lang="uk-UA" b="1" dirty="0">
                <a:effectLst/>
                <a:latin typeface="Calibri" panose="020F0502020204030204" pitchFamily="34" charset="0"/>
                <a:ea typeface="Times New Roman" panose="02020603050405020304" pitchFamily="18" charset="0"/>
              </a:rPr>
              <a:t>Створення всесвіту: </a:t>
            </a:r>
            <a:br>
              <a:rPr lang="uk-UA" b="1" dirty="0">
                <a:effectLst/>
                <a:latin typeface="Calibri" panose="020F0502020204030204" pitchFamily="34" charset="0"/>
                <a:ea typeface="Times New Roman" panose="02020603050405020304" pitchFamily="18" charset="0"/>
              </a:rPr>
            </a:br>
            <a:r>
              <a:rPr lang="uk-UA" b="1" dirty="0">
                <a:effectLst/>
                <a:latin typeface="Calibri" panose="020F0502020204030204" pitchFamily="34" charset="0"/>
                <a:ea typeface="Times New Roman" panose="02020603050405020304" pitchFamily="18" charset="0"/>
              </a:rPr>
              <a:t>питання, пов’язані з творінням</a:t>
            </a:r>
            <a:endParaRPr lang="uk-UA" sz="60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Объект 3"/>
          <p:cNvSpPr>
            <a:spLocks noGrp="1"/>
          </p:cNvSpPr>
          <p:nvPr>
            <p:ph sz="quarter" idx="14"/>
          </p:nvPr>
        </p:nvSpPr>
        <p:spPr>
          <a:xfrm>
            <a:off x="276024" y="1788543"/>
            <a:ext cx="6245546" cy="5253487"/>
          </a:xfrm>
        </p:spPr>
        <p:txBody>
          <a:bodyPr>
            <a:normAutofit/>
          </a:bodyPr>
          <a:lstStyle/>
          <a:p>
            <a:pPr>
              <a:lnSpc>
                <a:spcPct val="150000"/>
              </a:lnSpc>
              <a:spcAft>
                <a:spcPts val="1000"/>
              </a:spcAft>
            </a:pPr>
            <a:r>
              <a:rPr lang="uk-UA" sz="2400" b="1" dirty="0">
                <a:effectLst/>
                <a:latin typeface="Calibri" panose="020F0502020204030204" pitchFamily="34" charset="0"/>
                <a:ea typeface="Times New Roman" panose="02020603050405020304" pitchFamily="18" charset="0"/>
                <a:cs typeface="Calibri" panose="020F0502020204030204" pitchFamily="34" charset="0"/>
              </a:rPr>
              <a:t>Насправді Буття 2 – це не інші дані про творіння. Це більш детальні дані про шостий день творіння. Розділ 1 є оглядом всього творіння; розділ 2 дає деталі навколо творіння саду, першої людини та її діяльності на шостий день.</a:t>
            </a:r>
            <a:endParaRPr lang="uk-UA" sz="24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13A29E7D-EFE8-48ED-A9AB-84AC6C906116}"/>
              </a:ext>
            </a:extLst>
          </p:cNvPr>
          <p:cNvPicPr>
            <a:picLocks noChangeAspect="1"/>
          </p:cNvPicPr>
          <p:nvPr/>
        </p:nvPicPr>
        <p:blipFill>
          <a:blip r:embed="rId2"/>
          <a:stretch>
            <a:fillRect/>
          </a:stretch>
        </p:blipFill>
        <p:spPr>
          <a:xfrm>
            <a:off x="6703391" y="1788543"/>
            <a:ext cx="4953792" cy="3280914"/>
          </a:xfrm>
          <a:prstGeom prst="rect">
            <a:avLst/>
          </a:prstGeom>
        </p:spPr>
      </p:pic>
    </p:spTree>
    <p:extLst>
      <p:ext uri="{BB962C8B-B14F-4D97-AF65-F5344CB8AC3E}">
        <p14:creationId xmlns:p14="http://schemas.microsoft.com/office/powerpoint/2010/main" val="10447597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93475" y="76508"/>
            <a:ext cx="10805050" cy="1596177"/>
          </a:xfrm>
        </p:spPr>
        <p:txBody>
          <a:bodyPr>
            <a:normAutofit fontScale="90000"/>
          </a:bodyPr>
          <a:lstStyle/>
          <a:p>
            <a:pPr>
              <a:lnSpc>
                <a:spcPct val="150000"/>
              </a:lnSpc>
              <a:spcAft>
                <a:spcPts val="1000"/>
              </a:spcAft>
            </a:pPr>
            <a:r>
              <a:rPr lang="uk-UA" b="1" dirty="0">
                <a:effectLst/>
                <a:latin typeface="Calibri" panose="020F0502020204030204" pitchFamily="34" charset="0"/>
                <a:ea typeface="Times New Roman" panose="02020603050405020304" pitchFamily="18" charset="0"/>
              </a:rPr>
              <a:t>Створення всесвіту: </a:t>
            </a:r>
            <a:br>
              <a:rPr lang="uk-UA" b="1" dirty="0">
                <a:effectLst/>
                <a:latin typeface="Calibri" panose="020F0502020204030204" pitchFamily="34" charset="0"/>
                <a:ea typeface="Times New Roman" panose="02020603050405020304" pitchFamily="18" charset="0"/>
              </a:rPr>
            </a:br>
            <a:r>
              <a:rPr lang="uk-UA" b="1" dirty="0">
                <a:effectLst/>
                <a:latin typeface="Calibri" panose="020F0502020204030204" pitchFamily="34" charset="0"/>
                <a:ea typeface="Times New Roman" panose="02020603050405020304" pitchFamily="18" charset="0"/>
              </a:rPr>
              <a:t>питання, пов’язані з творінням</a:t>
            </a:r>
            <a:endParaRPr lang="uk-UA" sz="60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Объект 3"/>
          <p:cNvSpPr>
            <a:spLocks noGrp="1"/>
          </p:cNvSpPr>
          <p:nvPr>
            <p:ph sz="quarter" idx="14"/>
          </p:nvPr>
        </p:nvSpPr>
        <p:spPr>
          <a:xfrm>
            <a:off x="276024" y="1788543"/>
            <a:ext cx="6245546" cy="5253487"/>
          </a:xfrm>
        </p:spPr>
        <p:txBody>
          <a:bodyPr>
            <a:normAutofit/>
          </a:bodyPr>
          <a:lstStyle/>
          <a:p>
            <a:pPr>
              <a:lnSpc>
                <a:spcPct val="150000"/>
              </a:lnSpc>
              <a:spcAft>
                <a:spcPts val="1000"/>
              </a:spcAft>
            </a:pPr>
            <a:r>
              <a:rPr lang="uk-UA" sz="2400" b="1" dirty="0">
                <a:effectLst/>
                <a:latin typeface="Calibri" panose="020F0502020204030204" pitchFamily="34" charset="0"/>
                <a:ea typeface="Times New Roman" panose="02020603050405020304" pitchFamily="18" charset="0"/>
                <a:cs typeface="Calibri" panose="020F0502020204030204" pitchFamily="34" charset="0"/>
              </a:rPr>
              <a:t>Для сьомого дня тижня творіння немає слів «ранок» і «вечір» (Буття 2:2). Отже, ми повинні все ще бути у сьомому дні, тому жоден з днів не може бути звичайним буквальним днем.</a:t>
            </a:r>
            <a:endParaRPr lang="uk-UA" sz="24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13A29E7D-EFE8-48ED-A9AB-84AC6C906116}"/>
              </a:ext>
            </a:extLst>
          </p:cNvPr>
          <p:cNvPicPr>
            <a:picLocks noChangeAspect="1"/>
          </p:cNvPicPr>
          <p:nvPr/>
        </p:nvPicPr>
        <p:blipFill>
          <a:blip r:embed="rId2"/>
          <a:stretch>
            <a:fillRect/>
          </a:stretch>
        </p:blipFill>
        <p:spPr>
          <a:xfrm>
            <a:off x="6703391" y="1788543"/>
            <a:ext cx="4953792" cy="3280914"/>
          </a:xfrm>
          <a:prstGeom prst="rect">
            <a:avLst/>
          </a:prstGeom>
        </p:spPr>
      </p:pic>
    </p:spTree>
    <p:extLst>
      <p:ext uri="{BB962C8B-B14F-4D97-AF65-F5344CB8AC3E}">
        <p14:creationId xmlns:p14="http://schemas.microsoft.com/office/powerpoint/2010/main" val="2400288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93475" y="76508"/>
            <a:ext cx="10805050" cy="1596177"/>
          </a:xfrm>
        </p:spPr>
        <p:txBody>
          <a:bodyPr>
            <a:normAutofit fontScale="90000"/>
          </a:bodyPr>
          <a:lstStyle/>
          <a:p>
            <a:pPr>
              <a:lnSpc>
                <a:spcPct val="150000"/>
              </a:lnSpc>
              <a:spcAft>
                <a:spcPts val="1000"/>
              </a:spcAft>
            </a:pPr>
            <a:r>
              <a:rPr lang="uk-UA" b="1" dirty="0">
                <a:effectLst/>
                <a:latin typeface="Calibri" panose="020F0502020204030204" pitchFamily="34" charset="0"/>
                <a:ea typeface="Times New Roman" panose="02020603050405020304" pitchFamily="18" charset="0"/>
              </a:rPr>
              <a:t>Створення всесвіту: </a:t>
            </a:r>
            <a:br>
              <a:rPr lang="uk-UA" b="1" dirty="0">
                <a:effectLst/>
                <a:latin typeface="Calibri" panose="020F0502020204030204" pitchFamily="34" charset="0"/>
                <a:ea typeface="Times New Roman" panose="02020603050405020304" pitchFamily="18" charset="0"/>
              </a:rPr>
            </a:br>
            <a:r>
              <a:rPr lang="uk-UA" b="1" dirty="0">
                <a:effectLst/>
                <a:latin typeface="Calibri" panose="020F0502020204030204" pitchFamily="34" charset="0"/>
                <a:ea typeface="Times New Roman" panose="02020603050405020304" pitchFamily="18" charset="0"/>
              </a:rPr>
              <a:t>питання, пов’язані з творінням</a:t>
            </a:r>
            <a:endParaRPr lang="uk-UA" sz="60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Объект 3"/>
          <p:cNvSpPr>
            <a:spLocks noGrp="1"/>
          </p:cNvSpPr>
          <p:nvPr>
            <p:ph sz="quarter" idx="14"/>
          </p:nvPr>
        </p:nvSpPr>
        <p:spPr>
          <a:xfrm>
            <a:off x="195813" y="1788543"/>
            <a:ext cx="6245546" cy="5253487"/>
          </a:xfrm>
        </p:spPr>
        <p:txBody>
          <a:bodyPr>
            <a:normAutofit/>
          </a:bodyPr>
          <a:lstStyle/>
          <a:p>
            <a:pPr>
              <a:lnSpc>
                <a:spcPct val="150000"/>
              </a:lnSpc>
              <a:spcAft>
                <a:spcPts val="1000"/>
              </a:spcAft>
            </a:pPr>
            <a:r>
              <a:rPr lang="uk-UA" b="1" dirty="0">
                <a:effectLst/>
                <a:latin typeface="Calibri" panose="020F0502020204030204" pitchFamily="34" charset="0"/>
                <a:ea typeface="Times New Roman" panose="02020603050405020304" pitchFamily="18" charset="0"/>
                <a:cs typeface="Calibri" panose="020F0502020204030204" pitchFamily="34" charset="0"/>
              </a:rPr>
              <a:t>Слово «</a:t>
            </a:r>
            <a:r>
              <a:rPr lang="en-US" b="1" dirty="0" err="1">
                <a:effectLst/>
                <a:latin typeface="Calibri" panose="020F0502020204030204" pitchFamily="34" charset="0"/>
                <a:ea typeface="Times New Roman" panose="02020603050405020304" pitchFamily="18" charset="0"/>
                <a:cs typeface="Calibri" panose="020F0502020204030204" pitchFamily="34" charset="0"/>
              </a:rPr>
              <a:t>yom</a:t>
            </a:r>
            <a:r>
              <a:rPr lang="uk-UA" b="1" dirty="0">
                <a:effectLst/>
                <a:latin typeface="Calibri" panose="020F0502020204030204" pitchFamily="34" charset="0"/>
                <a:ea typeface="Times New Roman" panose="02020603050405020304" pitchFamily="18" charset="0"/>
                <a:cs typeface="Calibri" panose="020F0502020204030204" pitchFamily="34" charset="0"/>
              </a:rPr>
              <a:t>» супроводжується цифрою (Буття 2:2-3), тому контекст все ж визначає, що це звичайний сонячний день. Зверніть увагу, що доводячи те, що сьомий день не є звичайним днем, тому що він не супроводжується словами «вечір» і «ранок», прибічники автоматично погоджуються з тим, що інші шість днів є звичайними днями, тому що вони визначені словами «ранок» і «вечір».</a:t>
            </a:r>
            <a:endParaRPr lang="uk-UA" b="1"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13A29E7D-EFE8-48ED-A9AB-84AC6C906116}"/>
              </a:ext>
            </a:extLst>
          </p:cNvPr>
          <p:cNvPicPr>
            <a:picLocks noChangeAspect="1"/>
          </p:cNvPicPr>
          <p:nvPr/>
        </p:nvPicPr>
        <p:blipFill>
          <a:blip r:embed="rId2"/>
          <a:stretch>
            <a:fillRect/>
          </a:stretch>
        </p:blipFill>
        <p:spPr>
          <a:xfrm>
            <a:off x="6703391" y="1788543"/>
            <a:ext cx="4953792" cy="3280914"/>
          </a:xfrm>
          <a:prstGeom prst="rect">
            <a:avLst/>
          </a:prstGeom>
        </p:spPr>
      </p:pic>
    </p:spTree>
    <p:extLst>
      <p:ext uri="{BB962C8B-B14F-4D97-AF65-F5344CB8AC3E}">
        <p14:creationId xmlns:p14="http://schemas.microsoft.com/office/powerpoint/2010/main" val="23482791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93475" y="76508"/>
            <a:ext cx="10805050" cy="1596177"/>
          </a:xfrm>
        </p:spPr>
        <p:txBody>
          <a:bodyPr>
            <a:normAutofit fontScale="90000"/>
          </a:bodyPr>
          <a:lstStyle/>
          <a:p>
            <a:pPr>
              <a:lnSpc>
                <a:spcPct val="150000"/>
              </a:lnSpc>
              <a:spcAft>
                <a:spcPts val="1000"/>
              </a:spcAft>
            </a:pPr>
            <a:r>
              <a:rPr lang="uk-UA" b="1" dirty="0">
                <a:effectLst/>
                <a:latin typeface="Calibri" panose="020F0502020204030204" pitchFamily="34" charset="0"/>
                <a:ea typeface="Times New Roman" panose="02020603050405020304" pitchFamily="18" charset="0"/>
              </a:rPr>
              <a:t>Створення всесвіту: </a:t>
            </a:r>
            <a:br>
              <a:rPr lang="uk-UA" b="1" dirty="0">
                <a:effectLst/>
                <a:latin typeface="Calibri" panose="020F0502020204030204" pitchFamily="34" charset="0"/>
                <a:ea typeface="Times New Roman" panose="02020603050405020304" pitchFamily="18" charset="0"/>
              </a:rPr>
            </a:br>
            <a:r>
              <a:rPr lang="uk-UA" b="1" dirty="0">
                <a:effectLst/>
                <a:latin typeface="Calibri" panose="020F0502020204030204" pitchFamily="34" charset="0"/>
                <a:ea typeface="Times New Roman" panose="02020603050405020304" pitchFamily="18" charset="0"/>
              </a:rPr>
              <a:t>питання, пов’язані з творінням</a:t>
            </a:r>
            <a:endParaRPr lang="uk-UA" sz="60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Объект 3"/>
          <p:cNvSpPr>
            <a:spLocks noGrp="1"/>
          </p:cNvSpPr>
          <p:nvPr>
            <p:ph sz="quarter" idx="14"/>
          </p:nvPr>
        </p:nvSpPr>
        <p:spPr>
          <a:xfrm>
            <a:off x="195813" y="1788543"/>
            <a:ext cx="6245546" cy="5253487"/>
          </a:xfrm>
        </p:spPr>
        <p:txBody>
          <a:bodyPr>
            <a:normAutofit/>
          </a:bodyPr>
          <a:lstStyle/>
          <a:p>
            <a:pPr>
              <a:lnSpc>
                <a:spcPct val="150000"/>
              </a:lnSpc>
              <a:spcAft>
                <a:spcPts val="1000"/>
              </a:spcAft>
            </a:pPr>
            <a:r>
              <a:rPr lang="uk-UA" b="1" dirty="0">
                <a:effectLst/>
                <a:latin typeface="Calibri" panose="020F0502020204030204" pitchFamily="34" charset="0"/>
                <a:ea typeface="Times New Roman" panose="02020603050405020304" pitchFamily="18" charset="0"/>
                <a:cs typeface="Calibri" panose="020F0502020204030204" pitchFamily="34" charset="0"/>
              </a:rPr>
              <a:t>Буття 2:4 стверджує: «Це ось походження неба й землі, коли створено їх, у дні, як Господь Бог </a:t>
            </a:r>
            <a:r>
              <a:rPr lang="uk-UA" b="1" dirty="0" err="1">
                <a:effectLst/>
                <a:latin typeface="Calibri" panose="020F0502020204030204" pitchFamily="34" charset="0"/>
                <a:ea typeface="Times New Roman" panose="02020603050405020304" pitchFamily="18" charset="0"/>
                <a:cs typeface="Calibri" panose="020F0502020204030204" pitchFamily="34" charset="0"/>
              </a:rPr>
              <a:t>создав</a:t>
            </a:r>
            <a:r>
              <a:rPr lang="uk-UA" b="1" dirty="0">
                <a:effectLst/>
                <a:latin typeface="Calibri" panose="020F0502020204030204" pitchFamily="34" charset="0"/>
                <a:ea typeface="Times New Roman" panose="02020603050405020304" pitchFamily="18" charset="0"/>
                <a:cs typeface="Calibri" panose="020F0502020204030204" pitchFamily="34" charset="0"/>
              </a:rPr>
              <a:t> небо та землю». Так як це відноситься до всіх шести днів творіння, це показує, що слово «день» не означає звичайний день.</a:t>
            </a:r>
            <a:endParaRPr lang="uk-UA" b="1"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13A29E7D-EFE8-48ED-A9AB-84AC6C906116}"/>
              </a:ext>
            </a:extLst>
          </p:cNvPr>
          <p:cNvPicPr>
            <a:picLocks noChangeAspect="1"/>
          </p:cNvPicPr>
          <p:nvPr/>
        </p:nvPicPr>
        <p:blipFill>
          <a:blip r:embed="rId2"/>
          <a:stretch>
            <a:fillRect/>
          </a:stretch>
        </p:blipFill>
        <p:spPr>
          <a:xfrm>
            <a:off x="6703391" y="1788543"/>
            <a:ext cx="4953792" cy="3280914"/>
          </a:xfrm>
          <a:prstGeom prst="rect">
            <a:avLst/>
          </a:prstGeom>
        </p:spPr>
      </p:pic>
    </p:spTree>
    <p:extLst>
      <p:ext uri="{BB962C8B-B14F-4D97-AF65-F5344CB8AC3E}">
        <p14:creationId xmlns:p14="http://schemas.microsoft.com/office/powerpoint/2010/main" val="16835543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93475" y="76508"/>
            <a:ext cx="10805050" cy="1596177"/>
          </a:xfrm>
        </p:spPr>
        <p:txBody>
          <a:bodyPr>
            <a:normAutofit fontScale="90000"/>
          </a:bodyPr>
          <a:lstStyle/>
          <a:p>
            <a:pPr>
              <a:lnSpc>
                <a:spcPct val="150000"/>
              </a:lnSpc>
              <a:spcAft>
                <a:spcPts val="1000"/>
              </a:spcAft>
            </a:pPr>
            <a:r>
              <a:rPr lang="uk-UA" b="1" dirty="0">
                <a:effectLst/>
                <a:latin typeface="Calibri" panose="020F0502020204030204" pitchFamily="34" charset="0"/>
                <a:ea typeface="Times New Roman" panose="02020603050405020304" pitchFamily="18" charset="0"/>
              </a:rPr>
              <a:t>Створення всесвіту: </a:t>
            </a:r>
            <a:br>
              <a:rPr lang="uk-UA" b="1" dirty="0">
                <a:effectLst/>
                <a:latin typeface="Calibri" panose="020F0502020204030204" pitchFamily="34" charset="0"/>
                <a:ea typeface="Times New Roman" panose="02020603050405020304" pitchFamily="18" charset="0"/>
              </a:rPr>
            </a:br>
            <a:r>
              <a:rPr lang="uk-UA" b="1" dirty="0">
                <a:effectLst/>
                <a:latin typeface="Calibri" panose="020F0502020204030204" pitchFamily="34" charset="0"/>
                <a:ea typeface="Times New Roman" panose="02020603050405020304" pitchFamily="18" charset="0"/>
              </a:rPr>
              <a:t>питання, пов’язані з творінням</a:t>
            </a:r>
            <a:endParaRPr lang="uk-UA" sz="60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Объект 3"/>
          <p:cNvSpPr>
            <a:spLocks noGrp="1"/>
          </p:cNvSpPr>
          <p:nvPr>
            <p:ph sz="quarter" idx="14"/>
          </p:nvPr>
        </p:nvSpPr>
        <p:spPr>
          <a:xfrm>
            <a:off x="195813" y="1788543"/>
            <a:ext cx="6245546" cy="5253487"/>
          </a:xfrm>
        </p:spPr>
        <p:txBody>
          <a:bodyPr>
            <a:normAutofit/>
          </a:bodyPr>
          <a:lstStyle/>
          <a:p>
            <a:pPr>
              <a:lnSpc>
                <a:spcPct val="150000"/>
              </a:lnSpc>
              <a:spcAft>
                <a:spcPts val="1000"/>
              </a:spcAft>
            </a:pPr>
            <a:r>
              <a:rPr lang="uk-UA" b="1" dirty="0">
                <a:effectLst/>
                <a:latin typeface="Calibri" panose="020F0502020204030204" pitchFamily="34" charset="0"/>
                <a:ea typeface="Times New Roman" panose="02020603050405020304" pitchFamily="18" charset="0"/>
                <a:cs typeface="Calibri" panose="020F0502020204030204" pitchFamily="34" charset="0"/>
              </a:rPr>
              <a:t>Єврейське слово «</a:t>
            </a:r>
            <a:r>
              <a:rPr lang="en-US" b="1" dirty="0" err="1">
                <a:effectLst/>
                <a:latin typeface="Calibri" panose="020F0502020204030204" pitchFamily="34" charset="0"/>
                <a:ea typeface="Times New Roman" panose="02020603050405020304" pitchFamily="18" charset="0"/>
                <a:cs typeface="Calibri" panose="020F0502020204030204" pitchFamily="34" charset="0"/>
              </a:rPr>
              <a:t>yom</a:t>
            </a:r>
            <a:r>
              <a:rPr lang="uk-UA" b="1" dirty="0">
                <a:effectLst/>
                <a:latin typeface="Calibri" panose="020F0502020204030204" pitchFamily="34" charset="0"/>
                <a:ea typeface="Times New Roman" panose="02020603050405020304" pitchFamily="18" charset="0"/>
                <a:cs typeface="Calibri" panose="020F0502020204030204" pitchFamily="34" charset="0"/>
              </a:rPr>
              <a:t>», використане тут, не супроводжується цифрою, фразою «вечір і ранок» або «світло і темрява». У цьому контексті вірш дійсно означає «у той час, коли Бог створив» (посилаючись на тиждень створення) або «коли Бог створив».</a:t>
            </a:r>
            <a:endParaRPr lang="uk-UA" b="1"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13A29E7D-EFE8-48ED-A9AB-84AC6C906116}"/>
              </a:ext>
            </a:extLst>
          </p:cNvPr>
          <p:cNvPicPr>
            <a:picLocks noChangeAspect="1"/>
          </p:cNvPicPr>
          <p:nvPr/>
        </p:nvPicPr>
        <p:blipFill>
          <a:blip r:embed="rId3"/>
          <a:stretch>
            <a:fillRect/>
          </a:stretch>
        </p:blipFill>
        <p:spPr>
          <a:xfrm>
            <a:off x="6703391" y="1788543"/>
            <a:ext cx="4953792" cy="3280914"/>
          </a:xfrm>
          <a:prstGeom prst="rect">
            <a:avLst/>
          </a:prstGeom>
        </p:spPr>
      </p:pic>
    </p:spTree>
    <p:extLst>
      <p:ext uri="{BB962C8B-B14F-4D97-AF65-F5344CB8AC3E}">
        <p14:creationId xmlns:p14="http://schemas.microsoft.com/office/powerpoint/2010/main" val="9654093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93475" y="76508"/>
            <a:ext cx="10805050" cy="1596177"/>
          </a:xfrm>
        </p:spPr>
        <p:txBody>
          <a:bodyPr>
            <a:normAutofit fontScale="90000"/>
          </a:bodyPr>
          <a:lstStyle/>
          <a:p>
            <a:pPr>
              <a:lnSpc>
                <a:spcPct val="150000"/>
              </a:lnSpc>
              <a:spcAft>
                <a:spcPts val="1000"/>
              </a:spcAft>
            </a:pPr>
            <a:r>
              <a:rPr lang="uk-UA" b="1" dirty="0">
                <a:effectLst/>
                <a:latin typeface="Calibri" panose="020F0502020204030204" pitchFamily="34" charset="0"/>
                <a:ea typeface="Times New Roman" panose="02020603050405020304" pitchFamily="18" charset="0"/>
              </a:rPr>
              <a:t>Створення всесвіту: </a:t>
            </a:r>
            <a:br>
              <a:rPr lang="uk-UA" b="1" dirty="0">
                <a:effectLst/>
                <a:latin typeface="Calibri" panose="020F0502020204030204" pitchFamily="34" charset="0"/>
                <a:ea typeface="Times New Roman" panose="02020603050405020304" pitchFamily="18" charset="0"/>
              </a:rPr>
            </a:br>
            <a:r>
              <a:rPr lang="uk-UA" b="1" dirty="0">
                <a:effectLst/>
                <a:latin typeface="Calibri" panose="020F0502020204030204" pitchFamily="34" charset="0"/>
                <a:ea typeface="Times New Roman" panose="02020603050405020304" pitchFamily="18" charset="0"/>
              </a:rPr>
              <a:t>питання, пов’язані з творінням</a:t>
            </a:r>
            <a:endParaRPr lang="uk-UA" sz="60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Объект 3"/>
          <p:cNvSpPr>
            <a:spLocks noGrp="1"/>
          </p:cNvSpPr>
          <p:nvPr>
            <p:ph sz="quarter" idx="14"/>
          </p:nvPr>
        </p:nvSpPr>
        <p:spPr>
          <a:xfrm>
            <a:off x="327783" y="1961071"/>
            <a:ext cx="6245546" cy="5253487"/>
          </a:xfrm>
        </p:spPr>
        <p:txBody>
          <a:bodyPr>
            <a:normAutofit/>
          </a:bodyPr>
          <a:lstStyle/>
          <a:p>
            <a:pPr>
              <a:lnSpc>
                <a:spcPct val="150000"/>
              </a:lnSpc>
              <a:spcAft>
                <a:spcPts val="1000"/>
              </a:spcAft>
            </a:pPr>
            <a:r>
              <a:rPr lang="uk-UA" sz="2800" b="1" dirty="0">
                <a:effectLst/>
                <a:latin typeface="Calibri" panose="020F0502020204030204" pitchFamily="34" charset="0"/>
                <a:ea typeface="Times New Roman" panose="02020603050405020304" pitchFamily="18" charset="0"/>
                <a:cs typeface="Calibri" panose="020F0502020204030204" pitchFamily="34" charset="0"/>
              </a:rPr>
              <a:t>Наука довела, що Землі та всесвіту мільярди років; таким чином, «дні» повинні бути довгими періодами (або неозначеними періодами) часу.</a:t>
            </a:r>
            <a:endParaRPr lang="uk-UA" sz="28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13A29E7D-EFE8-48ED-A9AB-84AC6C906116}"/>
              </a:ext>
            </a:extLst>
          </p:cNvPr>
          <p:cNvPicPr>
            <a:picLocks noChangeAspect="1"/>
          </p:cNvPicPr>
          <p:nvPr/>
        </p:nvPicPr>
        <p:blipFill>
          <a:blip r:embed="rId2"/>
          <a:stretch>
            <a:fillRect/>
          </a:stretch>
        </p:blipFill>
        <p:spPr>
          <a:xfrm>
            <a:off x="6703391" y="1788543"/>
            <a:ext cx="4953792" cy="3280914"/>
          </a:xfrm>
          <a:prstGeom prst="rect">
            <a:avLst/>
          </a:prstGeom>
        </p:spPr>
      </p:pic>
    </p:spTree>
    <p:extLst>
      <p:ext uri="{BB962C8B-B14F-4D97-AF65-F5344CB8AC3E}">
        <p14:creationId xmlns:p14="http://schemas.microsoft.com/office/powerpoint/2010/main" val="8194798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93475" y="76508"/>
            <a:ext cx="10805050" cy="1596177"/>
          </a:xfrm>
        </p:spPr>
        <p:txBody>
          <a:bodyPr>
            <a:normAutofit fontScale="90000"/>
          </a:bodyPr>
          <a:lstStyle/>
          <a:p>
            <a:pPr>
              <a:lnSpc>
                <a:spcPct val="150000"/>
              </a:lnSpc>
              <a:spcAft>
                <a:spcPts val="1000"/>
              </a:spcAft>
            </a:pPr>
            <a:r>
              <a:rPr lang="uk-UA" b="1" dirty="0">
                <a:effectLst/>
                <a:latin typeface="Calibri" panose="020F0502020204030204" pitchFamily="34" charset="0"/>
                <a:ea typeface="Times New Roman" panose="02020603050405020304" pitchFamily="18" charset="0"/>
              </a:rPr>
              <a:t>Створення всесвіту: </a:t>
            </a:r>
            <a:br>
              <a:rPr lang="uk-UA" b="1" dirty="0">
                <a:effectLst/>
                <a:latin typeface="Calibri" panose="020F0502020204030204" pitchFamily="34" charset="0"/>
                <a:ea typeface="Times New Roman" panose="02020603050405020304" pitchFamily="18" charset="0"/>
              </a:rPr>
            </a:br>
            <a:r>
              <a:rPr lang="uk-UA" b="1" dirty="0">
                <a:effectLst/>
                <a:latin typeface="Calibri" panose="020F0502020204030204" pitchFamily="34" charset="0"/>
                <a:ea typeface="Times New Roman" panose="02020603050405020304" pitchFamily="18" charset="0"/>
              </a:rPr>
              <a:t>питання, пов’язані з творінням</a:t>
            </a:r>
            <a:endParaRPr lang="uk-UA" sz="60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Объект 3"/>
          <p:cNvSpPr>
            <a:spLocks noGrp="1"/>
          </p:cNvSpPr>
          <p:nvPr>
            <p:ph sz="quarter" idx="14"/>
          </p:nvPr>
        </p:nvSpPr>
        <p:spPr>
          <a:xfrm>
            <a:off x="327783" y="1961071"/>
            <a:ext cx="6245546" cy="5253487"/>
          </a:xfrm>
        </p:spPr>
        <p:txBody>
          <a:bodyPr>
            <a:normAutofit/>
          </a:bodyPr>
          <a:lstStyle/>
          <a:p>
            <a:pPr>
              <a:lnSpc>
                <a:spcPct val="150000"/>
              </a:lnSpc>
              <a:spcAft>
                <a:spcPts val="1000"/>
              </a:spcAft>
            </a:pPr>
            <a:r>
              <a:rPr lang="uk-UA" sz="2400" b="1" dirty="0">
                <a:effectLst/>
                <a:latin typeface="Calibri" panose="020F0502020204030204" pitchFamily="34" charset="0"/>
                <a:ea typeface="Times New Roman" panose="02020603050405020304" pitchFamily="18" charset="0"/>
                <a:cs typeface="Calibri" panose="020F0502020204030204" pitchFamily="34" charset="0"/>
              </a:rPr>
              <a:t>Навіть і сьогодні наука розписується у своєму безсиллі, будучи нездатна відповісти на всі питання. Теорії змінюють одна одну, а через 5 років викладені знання в університеті наполовину втрачають свою актуальність. Як після цього ми можемо довіряти так званій науці?</a:t>
            </a:r>
            <a:endParaRPr lang="uk-UA" sz="24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13A29E7D-EFE8-48ED-A9AB-84AC6C906116}"/>
              </a:ext>
            </a:extLst>
          </p:cNvPr>
          <p:cNvPicPr>
            <a:picLocks noChangeAspect="1"/>
          </p:cNvPicPr>
          <p:nvPr/>
        </p:nvPicPr>
        <p:blipFill>
          <a:blip r:embed="rId2"/>
          <a:stretch>
            <a:fillRect/>
          </a:stretch>
        </p:blipFill>
        <p:spPr>
          <a:xfrm>
            <a:off x="6703391" y="1788543"/>
            <a:ext cx="4953792" cy="3280914"/>
          </a:xfrm>
          <a:prstGeom prst="rect">
            <a:avLst/>
          </a:prstGeom>
        </p:spPr>
      </p:pic>
    </p:spTree>
    <p:extLst>
      <p:ext uri="{BB962C8B-B14F-4D97-AF65-F5344CB8AC3E}">
        <p14:creationId xmlns:p14="http://schemas.microsoft.com/office/powerpoint/2010/main" val="11905717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93475" y="76508"/>
            <a:ext cx="10805050" cy="1596177"/>
          </a:xfrm>
        </p:spPr>
        <p:txBody>
          <a:bodyPr>
            <a:normAutofit fontScale="90000"/>
          </a:bodyPr>
          <a:lstStyle/>
          <a:p>
            <a:pPr>
              <a:lnSpc>
                <a:spcPct val="150000"/>
              </a:lnSpc>
              <a:spcAft>
                <a:spcPts val="1000"/>
              </a:spcAft>
            </a:pPr>
            <a:r>
              <a:rPr lang="uk-UA" b="1" dirty="0">
                <a:effectLst/>
                <a:latin typeface="Calibri" panose="020F0502020204030204" pitchFamily="34" charset="0"/>
                <a:ea typeface="Times New Roman" panose="02020603050405020304" pitchFamily="18" charset="0"/>
              </a:rPr>
              <a:t>Створення всесвіту: </a:t>
            </a:r>
            <a:br>
              <a:rPr lang="uk-UA" b="1" dirty="0">
                <a:effectLst/>
                <a:latin typeface="Calibri" panose="020F0502020204030204" pitchFamily="34" charset="0"/>
                <a:ea typeface="Times New Roman" panose="02020603050405020304" pitchFamily="18" charset="0"/>
              </a:rPr>
            </a:br>
            <a:r>
              <a:rPr lang="uk-UA" b="1" dirty="0">
                <a:effectLst/>
                <a:latin typeface="Calibri" panose="020F0502020204030204" pitchFamily="34" charset="0"/>
                <a:ea typeface="Times New Roman" panose="02020603050405020304" pitchFamily="18" charset="0"/>
              </a:rPr>
              <a:t>питання, пов’язані з творінням</a:t>
            </a:r>
            <a:endParaRPr lang="uk-UA" sz="60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Объект 3"/>
          <p:cNvSpPr>
            <a:spLocks noGrp="1"/>
          </p:cNvSpPr>
          <p:nvPr>
            <p:ph sz="quarter" idx="14"/>
          </p:nvPr>
        </p:nvSpPr>
        <p:spPr>
          <a:xfrm>
            <a:off x="327783" y="1961071"/>
            <a:ext cx="6245546" cy="5253487"/>
          </a:xfrm>
        </p:spPr>
        <p:txBody>
          <a:bodyPr>
            <a:normAutofit/>
          </a:bodyPr>
          <a:lstStyle/>
          <a:p>
            <a:pPr>
              <a:lnSpc>
                <a:spcPct val="150000"/>
              </a:lnSpc>
              <a:spcAft>
                <a:spcPts val="1000"/>
              </a:spcAft>
            </a:pPr>
            <a:r>
              <a:rPr lang="uk-UA" sz="2800" b="1" dirty="0">
                <a:effectLst/>
                <a:latin typeface="Calibri" panose="020F0502020204030204" pitchFamily="34" charset="0"/>
                <a:ea typeface="Times New Roman" panose="02020603050405020304" pitchFamily="18" charset="0"/>
                <a:cs typeface="Calibri" panose="020F0502020204030204" pitchFamily="34" charset="0"/>
              </a:rPr>
              <a:t>Згідно Буття 1 сонце не було створено до четвертого дня. Як тоді могли бути день і ніч (звичайні дні) без сонця перші три дні?</a:t>
            </a:r>
            <a:endParaRPr lang="uk-UA" sz="28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13A29E7D-EFE8-48ED-A9AB-84AC6C906116}"/>
              </a:ext>
            </a:extLst>
          </p:cNvPr>
          <p:cNvPicPr>
            <a:picLocks noChangeAspect="1"/>
          </p:cNvPicPr>
          <p:nvPr/>
        </p:nvPicPr>
        <p:blipFill>
          <a:blip r:embed="rId2"/>
          <a:stretch>
            <a:fillRect/>
          </a:stretch>
        </p:blipFill>
        <p:spPr>
          <a:xfrm>
            <a:off x="6703391" y="1788543"/>
            <a:ext cx="4953792" cy="3280914"/>
          </a:xfrm>
          <a:prstGeom prst="rect">
            <a:avLst/>
          </a:prstGeom>
        </p:spPr>
      </p:pic>
    </p:spTree>
    <p:extLst>
      <p:ext uri="{BB962C8B-B14F-4D97-AF65-F5344CB8AC3E}">
        <p14:creationId xmlns:p14="http://schemas.microsoft.com/office/powerpoint/2010/main" val="42469221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93475" y="76508"/>
            <a:ext cx="10805050" cy="1596177"/>
          </a:xfrm>
        </p:spPr>
        <p:txBody>
          <a:bodyPr>
            <a:normAutofit fontScale="90000"/>
          </a:bodyPr>
          <a:lstStyle/>
          <a:p>
            <a:pPr>
              <a:lnSpc>
                <a:spcPct val="150000"/>
              </a:lnSpc>
              <a:spcAft>
                <a:spcPts val="1000"/>
              </a:spcAft>
            </a:pPr>
            <a:r>
              <a:rPr lang="uk-UA" b="1" dirty="0">
                <a:effectLst/>
                <a:latin typeface="Calibri" panose="020F0502020204030204" pitchFamily="34" charset="0"/>
                <a:ea typeface="Times New Roman" panose="02020603050405020304" pitchFamily="18" charset="0"/>
              </a:rPr>
              <a:t>Створення всесвіту: </a:t>
            </a:r>
            <a:br>
              <a:rPr lang="uk-UA" b="1" dirty="0">
                <a:effectLst/>
                <a:latin typeface="Calibri" panose="020F0502020204030204" pitchFamily="34" charset="0"/>
                <a:ea typeface="Times New Roman" panose="02020603050405020304" pitchFamily="18" charset="0"/>
              </a:rPr>
            </a:br>
            <a:r>
              <a:rPr lang="uk-UA" b="1" dirty="0">
                <a:effectLst/>
                <a:latin typeface="Calibri" panose="020F0502020204030204" pitchFamily="34" charset="0"/>
                <a:ea typeface="Times New Roman" panose="02020603050405020304" pitchFamily="18" charset="0"/>
              </a:rPr>
              <a:t>питання, пов’язані з творінням</a:t>
            </a:r>
            <a:endParaRPr lang="uk-UA" sz="60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Объект 3"/>
          <p:cNvSpPr>
            <a:spLocks noGrp="1"/>
          </p:cNvSpPr>
          <p:nvPr>
            <p:ph sz="quarter" idx="14"/>
          </p:nvPr>
        </p:nvSpPr>
        <p:spPr>
          <a:xfrm>
            <a:off x="310530" y="1604513"/>
            <a:ext cx="6245546" cy="5253487"/>
          </a:xfrm>
        </p:spPr>
        <p:txBody>
          <a:bodyPr>
            <a:normAutofit/>
          </a:bodyPr>
          <a:lstStyle/>
          <a:p>
            <a:pPr>
              <a:lnSpc>
                <a:spcPct val="150000"/>
              </a:lnSpc>
              <a:spcAft>
                <a:spcPts val="1000"/>
              </a:spcAft>
            </a:pPr>
            <a:r>
              <a:rPr lang="uk-UA" b="1" dirty="0">
                <a:effectLst/>
                <a:latin typeface="Calibri" panose="020F0502020204030204" pitchFamily="34" charset="0"/>
                <a:ea typeface="Times New Roman" panose="02020603050405020304" pitchFamily="18" charset="0"/>
                <a:cs typeface="Calibri" panose="020F0502020204030204" pitchFamily="34" charset="0"/>
              </a:rPr>
              <a:t>Теофіл: «На четвертий день були створені світила. Так як Бог володіє передбаченням, Він розумів абсурдність нерозумних філософів, які збиралися сказати, що все вироблене на землі пішло від зірок, щоб вони, таким чином, могли відставити вбік Бога. Отже, щоб продемонструвати істину, рослини та насіння з’явилися до зірок. Бо те, що з’являється пізніше не може бути підґрунтям для того, що вже було».</a:t>
            </a:r>
            <a:endParaRPr lang="uk-UA" b="1"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13A29E7D-EFE8-48ED-A9AB-84AC6C906116}"/>
              </a:ext>
            </a:extLst>
          </p:cNvPr>
          <p:cNvPicPr>
            <a:picLocks noChangeAspect="1"/>
          </p:cNvPicPr>
          <p:nvPr/>
        </p:nvPicPr>
        <p:blipFill>
          <a:blip r:embed="rId2"/>
          <a:stretch>
            <a:fillRect/>
          </a:stretch>
        </p:blipFill>
        <p:spPr>
          <a:xfrm>
            <a:off x="6703391" y="1788543"/>
            <a:ext cx="4953792" cy="3280914"/>
          </a:xfrm>
          <a:prstGeom prst="rect">
            <a:avLst/>
          </a:prstGeom>
        </p:spPr>
      </p:pic>
    </p:spTree>
    <p:extLst>
      <p:ext uri="{BB962C8B-B14F-4D97-AF65-F5344CB8AC3E}">
        <p14:creationId xmlns:p14="http://schemas.microsoft.com/office/powerpoint/2010/main" val="8855809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93475" y="76508"/>
            <a:ext cx="10805050" cy="1596177"/>
          </a:xfrm>
        </p:spPr>
        <p:txBody>
          <a:bodyPr>
            <a:normAutofit fontScale="90000"/>
          </a:bodyPr>
          <a:lstStyle/>
          <a:p>
            <a:pPr>
              <a:lnSpc>
                <a:spcPct val="150000"/>
              </a:lnSpc>
              <a:spcAft>
                <a:spcPts val="1000"/>
              </a:spcAft>
            </a:pPr>
            <a:r>
              <a:rPr lang="uk-UA" b="1" dirty="0">
                <a:effectLst/>
                <a:latin typeface="Calibri" panose="020F0502020204030204" pitchFamily="34" charset="0"/>
                <a:ea typeface="Times New Roman" panose="02020603050405020304" pitchFamily="18" charset="0"/>
              </a:rPr>
              <a:t>Створення всесвіту: </a:t>
            </a:r>
            <a:br>
              <a:rPr lang="uk-UA" b="1" dirty="0">
                <a:effectLst/>
                <a:latin typeface="Calibri" panose="020F0502020204030204" pitchFamily="34" charset="0"/>
                <a:ea typeface="Times New Roman" panose="02020603050405020304" pitchFamily="18" charset="0"/>
              </a:rPr>
            </a:br>
            <a:r>
              <a:rPr lang="uk-UA" b="1" dirty="0">
                <a:effectLst/>
                <a:latin typeface="Calibri" panose="020F0502020204030204" pitchFamily="34" charset="0"/>
                <a:ea typeface="Times New Roman" panose="02020603050405020304" pitchFamily="18" charset="0"/>
              </a:rPr>
              <a:t>питання, пов’язані з творінням</a:t>
            </a:r>
            <a:endParaRPr lang="uk-UA" sz="60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Объект 3"/>
          <p:cNvSpPr>
            <a:spLocks noGrp="1"/>
          </p:cNvSpPr>
          <p:nvPr>
            <p:ph sz="quarter" idx="14"/>
          </p:nvPr>
        </p:nvSpPr>
        <p:spPr>
          <a:xfrm>
            <a:off x="327783" y="1961071"/>
            <a:ext cx="6245546" cy="5253487"/>
          </a:xfrm>
        </p:spPr>
        <p:txBody>
          <a:bodyPr>
            <a:normAutofit/>
          </a:bodyPr>
          <a:lstStyle/>
          <a:p>
            <a:pPr>
              <a:lnSpc>
                <a:spcPct val="150000"/>
              </a:lnSpc>
              <a:spcAft>
                <a:spcPts val="1000"/>
              </a:spcAft>
            </a:pPr>
            <a:r>
              <a:rPr lang="uk-UA" sz="2800" b="1" dirty="0">
                <a:effectLst/>
                <a:latin typeface="Calibri" panose="020F0502020204030204" pitchFamily="34" charset="0"/>
                <a:ea typeface="Times New Roman" panose="02020603050405020304" pitchFamily="18" charset="0"/>
                <a:cs typeface="Calibri" panose="020F0502020204030204" pitchFamily="34" charset="0"/>
              </a:rPr>
              <a:t>2 Петра 3:8 стверджує, що               «в Господа один день немов тисяча років», отже, дні творіння могли бути довгими періодами часу.</a:t>
            </a:r>
            <a:endParaRPr lang="uk-UA" sz="28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13A29E7D-EFE8-48ED-A9AB-84AC6C906116}"/>
              </a:ext>
            </a:extLst>
          </p:cNvPr>
          <p:cNvPicPr>
            <a:picLocks noChangeAspect="1"/>
          </p:cNvPicPr>
          <p:nvPr/>
        </p:nvPicPr>
        <p:blipFill>
          <a:blip r:embed="rId2"/>
          <a:stretch>
            <a:fillRect/>
          </a:stretch>
        </p:blipFill>
        <p:spPr>
          <a:xfrm>
            <a:off x="6703391" y="1788543"/>
            <a:ext cx="4953792" cy="3280914"/>
          </a:xfrm>
          <a:prstGeom prst="rect">
            <a:avLst/>
          </a:prstGeom>
        </p:spPr>
      </p:pic>
    </p:spTree>
    <p:extLst>
      <p:ext uri="{BB962C8B-B14F-4D97-AF65-F5344CB8AC3E}">
        <p14:creationId xmlns:p14="http://schemas.microsoft.com/office/powerpoint/2010/main" val="3906289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93475" y="76508"/>
            <a:ext cx="10805050" cy="1596177"/>
          </a:xfrm>
        </p:spPr>
        <p:txBody>
          <a:bodyPr>
            <a:normAutofit fontScale="90000"/>
          </a:bodyPr>
          <a:lstStyle/>
          <a:p>
            <a:pPr>
              <a:lnSpc>
                <a:spcPct val="150000"/>
              </a:lnSpc>
              <a:spcAft>
                <a:spcPts val="1000"/>
              </a:spcAft>
            </a:pPr>
            <a:r>
              <a:rPr lang="uk-UA" b="1" dirty="0">
                <a:effectLst/>
                <a:latin typeface="Calibri" panose="020F0502020204030204" pitchFamily="34" charset="0"/>
                <a:ea typeface="Times New Roman" panose="02020603050405020304" pitchFamily="18" charset="0"/>
              </a:rPr>
              <a:t>Створення всесвіту: </a:t>
            </a:r>
            <a:br>
              <a:rPr lang="uk-UA" b="1" dirty="0">
                <a:effectLst/>
                <a:latin typeface="Calibri" panose="020F0502020204030204" pitchFamily="34" charset="0"/>
                <a:ea typeface="Times New Roman" panose="02020603050405020304" pitchFamily="18" charset="0"/>
              </a:rPr>
            </a:br>
            <a:r>
              <a:rPr lang="uk-UA" b="1" dirty="0">
                <a:effectLst/>
                <a:latin typeface="Calibri" panose="020F0502020204030204" pitchFamily="34" charset="0"/>
                <a:ea typeface="Times New Roman" panose="02020603050405020304" pitchFamily="18" charset="0"/>
              </a:rPr>
              <a:t>питання, пов’язані з творінням</a:t>
            </a:r>
            <a:endParaRPr lang="uk-UA" sz="60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Объект 3"/>
          <p:cNvSpPr>
            <a:spLocks noGrp="1"/>
          </p:cNvSpPr>
          <p:nvPr>
            <p:ph sz="quarter" idx="14"/>
          </p:nvPr>
        </p:nvSpPr>
        <p:spPr>
          <a:xfrm>
            <a:off x="327783" y="1961071"/>
            <a:ext cx="6245546" cy="5253487"/>
          </a:xfrm>
        </p:spPr>
        <p:txBody>
          <a:bodyPr>
            <a:normAutofit fontScale="92500"/>
          </a:bodyPr>
          <a:lstStyle/>
          <a:p>
            <a:pPr>
              <a:lnSpc>
                <a:spcPct val="150000"/>
              </a:lnSpc>
              <a:spcAft>
                <a:spcPts val="1000"/>
              </a:spcAft>
            </a:pPr>
            <a:r>
              <a:rPr lang="uk-UA" sz="2400" b="1" dirty="0">
                <a:effectLst/>
                <a:latin typeface="Calibri" panose="020F0502020204030204" pitchFamily="34" charset="0"/>
                <a:ea typeface="Times New Roman" panose="02020603050405020304" pitchFamily="18" charset="0"/>
                <a:cs typeface="Calibri" panose="020F0502020204030204" pitchFamily="34" charset="0"/>
              </a:rPr>
              <a:t>Цей уривок не має створення у контексті – він не відноситься до Буття або шести днів творіння. Цей вірш має так званий порівняльний артикль – «як» або «подібно», який не знайдено у Буття 1. Іншими словами, там не йдеться, що день – це тисяча років; він порівнює реальний, буквальний день з реальною, буквальною тисячею років. Псалом 89:5</a:t>
            </a:r>
            <a:endParaRPr lang="uk-UA" sz="24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13A29E7D-EFE8-48ED-A9AB-84AC6C906116}"/>
              </a:ext>
            </a:extLst>
          </p:cNvPr>
          <p:cNvPicPr>
            <a:picLocks noChangeAspect="1"/>
          </p:cNvPicPr>
          <p:nvPr/>
        </p:nvPicPr>
        <p:blipFill>
          <a:blip r:embed="rId2"/>
          <a:stretch>
            <a:fillRect/>
          </a:stretch>
        </p:blipFill>
        <p:spPr>
          <a:xfrm>
            <a:off x="6703391" y="1788543"/>
            <a:ext cx="4953792" cy="3280914"/>
          </a:xfrm>
          <a:prstGeom prst="rect">
            <a:avLst/>
          </a:prstGeom>
        </p:spPr>
      </p:pic>
    </p:spTree>
    <p:extLst>
      <p:ext uri="{BB962C8B-B14F-4D97-AF65-F5344CB8AC3E}">
        <p14:creationId xmlns:p14="http://schemas.microsoft.com/office/powerpoint/2010/main" val="12390117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93475" y="76508"/>
            <a:ext cx="10805050" cy="1596177"/>
          </a:xfrm>
        </p:spPr>
        <p:txBody>
          <a:bodyPr>
            <a:normAutofit fontScale="90000"/>
          </a:bodyPr>
          <a:lstStyle/>
          <a:p>
            <a:pPr>
              <a:lnSpc>
                <a:spcPct val="150000"/>
              </a:lnSpc>
              <a:spcAft>
                <a:spcPts val="1000"/>
              </a:spcAft>
            </a:pPr>
            <a:r>
              <a:rPr lang="uk-UA" b="1" dirty="0">
                <a:effectLst/>
                <a:latin typeface="Calibri" panose="020F0502020204030204" pitchFamily="34" charset="0"/>
                <a:ea typeface="Times New Roman" panose="02020603050405020304" pitchFamily="18" charset="0"/>
              </a:rPr>
              <a:t>Створення всесвіту: </a:t>
            </a:r>
            <a:br>
              <a:rPr lang="uk-UA" b="1" dirty="0">
                <a:effectLst/>
                <a:latin typeface="Calibri" panose="020F0502020204030204" pitchFamily="34" charset="0"/>
                <a:ea typeface="Times New Roman" panose="02020603050405020304" pitchFamily="18" charset="0"/>
              </a:rPr>
            </a:br>
            <a:r>
              <a:rPr lang="uk-UA" b="1" dirty="0">
                <a:effectLst/>
                <a:latin typeface="Calibri" panose="020F0502020204030204" pitchFamily="34" charset="0"/>
                <a:ea typeface="Times New Roman" panose="02020603050405020304" pitchFamily="18" charset="0"/>
              </a:rPr>
              <a:t>питання, пов’язані з творінням</a:t>
            </a:r>
            <a:endParaRPr lang="uk-UA" sz="60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Объект 3"/>
          <p:cNvSpPr>
            <a:spLocks noGrp="1"/>
          </p:cNvSpPr>
          <p:nvPr>
            <p:ph sz="quarter" idx="14"/>
          </p:nvPr>
        </p:nvSpPr>
        <p:spPr>
          <a:xfrm>
            <a:off x="327783" y="1961071"/>
            <a:ext cx="6245546" cy="5253487"/>
          </a:xfrm>
        </p:spPr>
        <p:txBody>
          <a:bodyPr>
            <a:normAutofit/>
          </a:bodyPr>
          <a:lstStyle/>
          <a:p>
            <a:pPr>
              <a:lnSpc>
                <a:spcPct val="150000"/>
              </a:lnSpc>
              <a:spcAft>
                <a:spcPts val="1000"/>
              </a:spcAft>
            </a:pPr>
            <a:r>
              <a:rPr lang="uk-UA" sz="2800" b="1" dirty="0">
                <a:effectLst/>
                <a:latin typeface="Calibri" panose="020F0502020204030204" pitchFamily="34" charset="0"/>
                <a:ea typeface="Times New Roman" panose="02020603050405020304" pitchFamily="18" charset="0"/>
                <a:cs typeface="Calibri" panose="020F0502020204030204" pitchFamily="34" charset="0"/>
              </a:rPr>
              <a:t>Відстоювання шести сонячних днів створення обмежує Бога, тоді як мільярди років – ні.</a:t>
            </a:r>
            <a:endParaRPr lang="uk-UA" sz="28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13A29E7D-EFE8-48ED-A9AB-84AC6C906116}"/>
              </a:ext>
            </a:extLst>
          </p:cNvPr>
          <p:cNvPicPr>
            <a:picLocks noChangeAspect="1"/>
          </p:cNvPicPr>
          <p:nvPr/>
        </p:nvPicPr>
        <p:blipFill>
          <a:blip r:embed="rId2"/>
          <a:stretch>
            <a:fillRect/>
          </a:stretch>
        </p:blipFill>
        <p:spPr>
          <a:xfrm>
            <a:off x="6703391" y="1788543"/>
            <a:ext cx="4953792" cy="3280914"/>
          </a:xfrm>
          <a:prstGeom prst="rect">
            <a:avLst/>
          </a:prstGeom>
        </p:spPr>
      </p:pic>
    </p:spTree>
    <p:extLst>
      <p:ext uri="{BB962C8B-B14F-4D97-AF65-F5344CB8AC3E}">
        <p14:creationId xmlns:p14="http://schemas.microsoft.com/office/powerpoint/2010/main" val="32859441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93475" y="76508"/>
            <a:ext cx="10805050" cy="1596177"/>
          </a:xfrm>
        </p:spPr>
        <p:txBody>
          <a:bodyPr>
            <a:normAutofit fontScale="90000"/>
          </a:bodyPr>
          <a:lstStyle/>
          <a:p>
            <a:pPr>
              <a:lnSpc>
                <a:spcPct val="150000"/>
              </a:lnSpc>
              <a:spcAft>
                <a:spcPts val="1000"/>
              </a:spcAft>
            </a:pPr>
            <a:r>
              <a:rPr lang="uk-UA" b="1" dirty="0">
                <a:effectLst/>
                <a:latin typeface="Calibri" panose="020F0502020204030204" pitchFamily="34" charset="0"/>
                <a:ea typeface="Times New Roman" panose="02020603050405020304" pitchFamily="18" charset="0"/>
              </a:rPr>
              <a:t>Створення всесвіту: </a:t>
            </a:r>
            <a:br>
              <a:rPr lang="uk-UA" b="1" dirty="0">
                <a:effectLst/>
                <a:latin typeface="Calibri" panose="020F0502020204030204" pitchFamily="34" charset="0"/>
                <a:ea typeface="Times New Roman" panose="02020603050405020304" pitchFamily="18" charset="0"/>
              </a:rPr>
            </a:br>
            <a:r>
              <a:rPr lang="uk-UA" b="1" dirty="0">
                <a:effectLst/>
                <a:latin typeface="Calibri" panose="020F0502020204030204" pitchFamily="34" charset="0"/>
                <a:ea typeface="Times New Roman" panose="02020603050405020304" pitchFamily="18" charset="0"/>
              </a:rPr>
              <a:t>питання, пов’язані з творінням</a:t>
            </a:r>
            <a:endParaRPr lang="uk-UA" sz="60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Объект 3"/>
          <p:cNvSpPr>
            <a:spLocks noGrp="1"/>
          </p:cNvSpPr>
          <p:nvPr>
            <p:ph sz="quarter" idx="14"/>
          </p:nvPr>
        </p:nvSpPr>
        <p:spPr>
          <a:xfrm>
            <a:off x="276024" y="1788543"/>
            <a:ext cx="6245546" cy="5253487"/>
          </a:xfrm>
        </p:spPr>
        <p:txBody>
          <a:bodyPr>
            <a:normAutofit/>
          </a:bodyPr>
          <a:lstStyle/>
          <a:p>
            <a:pPr>
              <a:lnSpc>
                <a:spcPct val="150000"/>
              </a:lnSpc>
              <a:spcAft>
                <a:spcPts val="1000"/>
              </a:spcAft>
            </a:pPr>
            <a:r>
              <a:rPr lang="uk-UA" sz="2200" b="1" dirty="0">
                <a:effectLst/>
                <a:latin typeface="Calibri" panose="020F0502020204030204" pitchFamily="34" charset="0"/>
                <a:ea typeface="Times New Roman" panose="02020603050405020304" pitchFamily="18" charset="0"/>
                <a:cs typeface="Calibri" panose="020F0502020204030204" pitchFamily="34" charset="0"/>
              </a:rPr>
              <a:t>Насправді відстоювання шести звичайних днів творіння не обмежує Бога, але обмежує нас у вірі, що Бог дійсно зробив те, про що каже у Своєму слові. Крім того, якщо Бог створив все за шість днів, як каже Біблія, тоді це безумовно показує силу і мудрість – Всемогутньому Богу не потрібен був нескінченний період часу.</a:t>
            </a:r>
            <a:endParaRPr lang="uk-UA" sz="22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13A29E7D-EFE8-48ED-A9AB-84AC6C906116}"/>
              </a:ext>
            </a:extLst>
          </p:cNvPr>
          <p:cNvPicPr>
            <a:picLocks noChangeAspect="1"/>
          </p:cNvPicPr>
          <p:nvPr/>
        </p:nvPicPr>
        <p:blipFill>
          <a:blip r:embed="rId2"/>
          <a:stretch>
            <a:fillRect/>
          </a:stretch>
        </p:blipFill>
        <p:spPr>
          <a:xfrm>
            <a:off x="6703391" y="1788543"/>
            <a:ext cx="4953792" cy="3280914"/>
          </a:xfrm>
          <a:prstGeom prst="rect">
            <a:avLst/>
          </a:prstGeom>
        </p:spPr>
      </p:pic>
    </p:spTree>
    <p:extLst>
      <p:ext uri="{BB962C8B-B14F-4D97-AF65-F5344CB8AC3E}">
        <p14:creationId xmlns:p14="http://schemas.microsoft.com/office/powerpoint/2010/main" val="1434978244"/>
      </p:ext>
    </p:extLst>
  </p:cSld>
  <p:clrMapOvr>
    <a:masterClrMapping/>
  </p:clrMapOvr>
</p:sld>
</file>

<file path=ppt/theme/theme1.xml><?xml version="1.0" encoding="utf-8"?>
<a:theme xmlns:a="http://schemas.openxmlformats.org/drawingml/2006/main" name="Капля">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Капля">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Капля">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78000"/>
                <a:shade val="100000"/>
                <a:hueMod val="136000"/>
                <a:satMod val="160000"/>
                <a:lumMod val="105000"/>
              </a:schemeClr>
            </a:gs>
            <a:gs pos="100000">
              <a:schemeClr val="phClr">
                <a:shade val="92000"/>
                <a:satMod val="170000"/>
                <a:lumMod val="96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C71B277C-C29A-4BA0-A7BA-43502DF21AB3}"/>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tf00001031_wac</Template>
  <TotalTime>328</TotalTime>
  <Words>810</Words>
  <Application>Microsoft Office PowerPoint</Application>
  <PresentationFormat>Широкоэкранный</PresentationFormat>
  <Paragraphs>35</Paragraphs>
  <Slides>16</Slides>
  <Notes>1</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16</vt:i4>
      </vt:variant>
    </vt:vector>
  </HeadingPairs>
  <TitlesOfParts>
    <vt:vector size="21" baseType="lpstr">
      <vt:lpstr>Arial</vt:lpstr>
      <vt:lpstr>Calibri</vt:lpstr>
      <vt:lpstr>Times New Roman</vt:lpstr>
      <vt:lpstr>Tw Cen MT</vt:lpstr>
      <vt:lpstr>Капля</vt:lpstr>
      <vt:lpstr>Богослов’я 1</vt:lpstr>
      <vt:lpstr>Створення всесвіту:  питання, пов’язані з творінням</vt:lpstr>
      <vt:lpstr>Створення всесвіту:  питання, пов’язані з творінням</vt:lpstr>
      <vt:lpstr>Створення всесвіту:  питання, пов’язані з творінням</vt:lpstr>
      <vt:lpstr>Створення всесвіту:  питання, пов’язані з творінням</vt:lpstr>
      <vt:lpstr>Створення всесвіту:  питання, пов’язані з творінням</vt:lpstr>
      <vt:lpstr>Створення всесвіту:  питання, пов’язані з творінням</vt:lpstr>
      <vt:lpstr>Створення всесвіту:  питання, пов’язані з творінням</vt:lpstr>
      <vt:lpstr>Створення всесвіту:  питання, пов’язані з творінням</vt:lpstr>
      <vt:lpstr>Створення всесвіту:  питання, пов’язані з творінням</vt:lpstr>
      <vt:lpstr>Створення всесвіту:  питання, пов’язані з творінням</vt:lpstr>
      <vt:lpstr>Створення всесвіту:  питання, пов’язані з творінням</vt:lpstr>
      <vt:lpstr>Створення всесвіту:  питання, пов’язані з творінням</vt:lpstr>
      <vt:lpstr>Створення всесвіту:  питання, пов’язані з творінням</vt:lpstr>
      <vt:lpstr>Створення всесвіту:  питання, пов’язані з творінням</vt:lpstr>
      <vt:lpstr>Створення всесвіту:  питання, пов’язані з творінням</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Огляд Нового Заповіту</dc:title>
  <dc:creator>Пользователь</dc:creator>
  <cp:lastModifiedBy>Ruslan Lvov</cp:lastModifiedBy>
  <cp:revision>36</cp:revision>
  <dcterms:created xsi:type="dcterms:W3CDTF">2021-03-08T18:15:17Z</dcterms:created>
  <dcterms:modified xsi:type="dcterms:W3CDTF">2021-12-17T13:27:53Z</dcterms:modified>
</cp:coreProperties>
</file>