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088127B-7BC2-442B-8F68-9C69F17C6E57}" type="datetimeFigureOut">
              <a:rPr lang="ru-RU" smtClean="0"/>
              <a:t>05.08.2020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4021193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088127B-7BC2-442B-8F68-9C69F17C6E57}" type="datetimeFigureOut">
              <a:rPr lang="ru-RU" smtClean="0"/>
              <a:t>05.08.2020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2124840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088127B-7BC2-442B-8F68-9C69F17C6E57}" type="datetimeFigureOut">
              <a:rPr lang="ru-RU" smtClean="0"/>
              <a:t>05.08.2020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2178521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088127B-7BC2-442B-8F68-9C69F17C6E57}" type="datetimeFigureOut">
              <a:rPr lang="ru-RU" smtClean="0"/>
              <a:t>05.08.2020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2168733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088127B-7BC2-442B-8F68-9C69F17C6E57}" type="datetimeFigureOut">
              <a:rPr lang="ru-RU" smtClean="0"/>
              <a:t>05.08.2020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886788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088127B-7BC2-442B-8F68-9C69F17C6E57}" type="datetimeFigureOut">
              <a:rPr lang="ru-RU" smtClean="0"/>
              <a:t>05.08.2020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2547164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088127B-7BC2-442B-8F68-9C69F17C6E57}" type="datetimeFigureOut">
              <a:rPr lang="ru-RU" smtClean="0"/>
              <a:t>05.08.2020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1644197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088127B-7BC2-442B-8F68-9C69F17C6E57}" type="datetimeFigureOut">
              <a:rPr lang="ru-RU" smtClean="0"/>
              <a:t>05.08.2020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3233695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088127B-7BC2-442B-8F68-9C69F17C6E57}" type="datetimeFigureOut">
              <a:rPr lang="ru-RU" smtClean="0"/>
              <a:t>05.08.2020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3975209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088127B-7BC2-442B-8F68-9C69F17C6E57}" type="datetimeFigureOut">
              <a:rPr lang="ru-RU" smtClean="0"/>
              <a:t>05.08.2020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3126084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088127B-7BC2-442B-8F68-9C69F17C6E57}" type="datetimeFigureOut">
              <a:rPr lang="ru-RU" smtClean="0"/>
              <a:t>05.08.2020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5B5E2C-24C3-4905-908B-CFB211F96D35}" type="slidenum">
              <a:rPr lang="ru-RU" smtClean="0"/>
              <a:t>‹#›</a:t>
            </a:fld>
            <a:endParaRPr lang="ru-RU"/>
          </a:p>
        </p:txBody>
      </p:sp>
    </p:spTree>
    <p:extLst>
      <p:ext uri="{BB962C8B-B14F-4D97-AF65-F5344CB8AC3E}">
        <p14:creationId xmlns:p14="http://schemas.microsoft.com/office/powerpoint/2010/main" val="308309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88127B-7BC2-442B-8F68-9C69F17C6E57}" type="datetimeFigureOut">
              <a:rPr lang="ru-RU" smtClean="0"/>
              <a:t>05.08.2020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5B5E2C-24C3-4905-908B-CFB211F96D35}" type="slidenum">
              <a:rPr lang="ru-RU" smtClean="0"/>
              <a:t>‹#›</a:t>
            </a:fld>
            <a:endParaRPr lang="ru-RU"/>
          </a:p>
        </p:txBody>
      </p:sp>
    </p:spTree>
    <p:extLst>
      <p:ext uri="{BB962C8B-B14F-4D97-AF65-F5344CB8AC3E}">
        <p14:creationId xmlns:p14="http://schemas.microsoft.com/office/powerpoint/2010/main" val="3859880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251520" y="332656"/>
            <a:ext cx="8640960" cy="1470025"/>
          </a:xfrm>
        </p:spPr>
        <p:txBody>
          <a:bodyPr/>
          <a:lstStyle/>
          <a:p>
            <a:r>
              <a:rPr lang="ru-RU" b="1" dirty="0"/>
              <a:t>Факты, с которыми необходимо считаться</a:t>
            </a:r>
            <a:endParaRPr lang="ru-RU" dirty="0"/>
          </a:p>
        </p:txBody>
      </p:sp>
      <p:sp>
        <p:nvSpPr>
          <p:cNvPr id="3" name="Подзаголовок 2"/>
          <p:cNvSpPr>
            <a:spLocks noGrp="1"/>
          </p:cNvSpPr>
          <p:nvPr>
            <p:ph type="subTitle" idx="1"/>
          </p:nvPr>
        </p:nvSpPr>
        <p:spPr>
          <a:xfrm>
            <a:off x="611560" y="2564904"/>
            <a:ext cx="8208912" cy="3888432"/>
          </a:xfrm>
        </p:spPr>
        <p:txBody>
          <a:bodyPr>
            <a:normAutofit fontScale="85000" lnSpcReduction="20000"/>
          </a:bodyPr>
          <a:lstStyle/>
          <a:p>
            <a:pPr algn="l"/>
            <a:r>
              <a:rPr lang="ru-RU" b="1" dirty="0">
                <a:solidFill>
                  <a:schemeClr val="tx1"/>
                </a:solidFill>
              </a:rPr>
              <a:t>1. Сломанная римская </a:t>
            </a:r>
            <a:r>
              <a:rPr lang="ru-RU" b="1" dirty="0" smtClean="0">
                <a:solidFill>
                  <a:schemeClr val="tx1"/>
                </a:solidFill>
              </a:rPr>
              <a:t>печать</a:t>
            </a:r>
            <a:endParaRPr lang="ru-RU" dirty="0">
              <a:solidFill>
                <a:schemeClr val="tx1"/>
              </a:solidFill>
            </a:endParaRPr>
          </a:p>
          <a:p>
            <a:pPr algn="l"/>
            <a:r>
              <a:rPr lang="ru-RU" dirty="0">
                <a:solidFill>
                  <a:schemeClr val="tx1"/>
                </a:solidFill>
              </a:rPr>
              <a:t> </a:t>
            </a:r>
          </a:p>
          <a:p>
            <a:pPr algn="l"/>
            <a:r>
              <a:rPr lang="ru-RU" i="1" dirty="0">
                <a:solidFill>
                  <a:schemeClr val="tx1"/>
                </a:solidFill>
              </a:rPr>
              <a:t>Печать, символизирующая силу и мощь Римской империи, была сломана. Это было страшное преступление, и поисками виновного или виновных занимались все секретные службы Римской империи: если виновного находили, его немедленно распинали ногами вверх. Это была страшная казнь: у преступника внутренности шли горлом. Так что люди боялись даже притронуться к римской печати. </a:t>
            </a:r>
          </a:p>
          <a:p>
            <a:endParaRPr lang="ru-RU" dirty="0"/>
          </a:p>
        </p:txBody>
      </p:sp>
    </p:spTree>
    <p:extLst>
      <p:ext uri="{BB962C8B-B14F-4D97-AF65-F5344CB8AC3E}">
        <p14:creationId xmlns:p14="http://schemas.microsoft.com/office/powerpoint/2010/main" val="41780786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332656"/>
            <a:ext cx="9036496" cy="1470025"/>
          </a:xfrm>
        </p:spPr>
        <p:txBody>
          <a:bodyPr>
            <a:normAutofit/>
          </a:bodyPr>
          <a:lstStyle/>
          <a:p>
            <a:r>
              <a:rPr lang="ru-RU" sz="4000" dirty="0" smtClean="0">
                <a:solidFill>
                  <a:schemeClr val="tx1"/>
                </a:solidFill>
                <a:effectLst>
                  <a:outerShdw blurRad="38100" dist="38100" dir="2700000" algn="tl">
                    <a:srgbClr val="000000">
                      <a:alpha val="43137"/>
                    </a:srgbClr>
                  </a:outerShdw>
                </a:effectLst>
              </a:rPr>
              <a:t>Теория  "</a:t>
            </a:r>
            <a:r>
              <a:rPr lang="ru-RU" sz="4000" u="sng" dirty="0" smtClean="0">
                <a:solidFill>
                  <a:schemeClr val="tx1"/>
                </a:solidFill>
                <a:effectLst>
                  <a:outerShdw blurRad="38100" dist="38100" dir="2700000" algn="tl">
                    <a:srgbClr val="000000">
                      <a:alpha val="43137"/>
                    </a:srgbClr>
                  </a:outerShdw>
                </a:effectLst>
              </a:rPr>
              <a:t>Обморок </a:t>
            </a:r>
            <a:r>
              <a:rPr lang="en-US" sz="4000" u="sng" dirty="0" smtClean="0">
                <a:solidFill>
                  <a:schemeClr val="tx1"/>
                </a:solidFill>
                <a:effectLst>
                  <a:outerShdw blurRad="38100" dist="38100" dir="2700000" algn="tl">
                    <a:srgbClr val="000000">
                      <a:alpha val="43137"/>
                    </a:srgbClr>
                  </a:outerShdw>
                </a:effectLst>
              </a:rPr>
              <a:t>                             </a:t>
            </a:r>
            <a:r>
              <a:rPr lang="ru-RU" sz="4000" dirty="0" smtClean="0">
                <a:solidFill>
                  <a:schemeClr val="tx1"/>
                </a:solidFill>
                <a:effectLst>
                  <a:outerShdw blurRad="38100" dist="38100" dir="2700000" algn="tl">
                    <a:srgbClr val="000000">
                      <a:alpha val="43137"/>
                    </a:srgbClr>
                  </a:outerShdw>
                </a:effectLst>
              </a:rPr>
              <a:t>(потеря сознания)":</a:t>
            </a:r>
            <a:endParaRPr lang="ru-RU" sz="4000" dirty="0">
              <a:solidFill>
                <a:schemeClr val="tx1"/>
              </a:solidFill>
              <a:effectLst>
                <a:outerShdw blurRad="38100" dist="38100" dir="2700000" algn="tl">
                  <a:srgbClr val="000000">
                    <a:alpha val="43137"/>
                  </a:srgbClr>
                </a:outerShdw>
              </a:effectLst>
            </a:endParaRPr>
          </a:p>
        </p:txBody>
      </p:sp>
      <p:sp>
        <p:nvSpPr>
          <p:cNvPr id="3" name="Подзаголовок 2"/>
          <p:cNvSpPr>
            <a:spLocks noGrp="1"/>
          </p:cNvSpPr>
          <p:nvPr>
            <p:ph type="subTitle" idx="1"/>
          </p:nvPr>
        </p:nvSpPr>
        <p:spPr>
          <a:xfrm>
            <a:off x="251520" y="2132856"/>
            <a:ext cx="8568952" cy="4608512"/>
          </a:xfrm>
        </p:spPr>
        <p:txBody>
          <a:bodyPr>
            <a:normAutofit fontScale="92500" lnSpcReduction="10000"/>
          </a:bodyPr>
          <a:lstStyle/>
          <a:p>
            <a:pPr algn="l"/>
            <a:r>
              <a:rPr lang="ru-RU" dirty="0">
                <a:solidFill>
                  <a:schemeClr val="tx1"/>
                </a:solidFill>
              </a:rPr>
              <a:t> </a:t>
            </a:r>
          </a:p>
          <a:p>
            <a:pPr algn="l"/>
            <a:r>
              <a:rPr lang="ru-RU" i="1" dirty="0">
                <a:solidFill>
                  <a:schemeClr val="tx1"/>
                </a:solidFill>
              </a:rPr>
              <a:t>Иисус Христос не умер на кресте, а лишь потерял сознание. Римские воины подумали, что Он мертв, сняли тело с креста, положили в гробницу. От сырости в гробнице "Тело" ожило, и Иисус пришел в сознание. Он отодвинул большой камень, проскользнул незамеченным мимо охранявших пещеру солдат, появился перед Своими учениками как Бог – Победитель, а затем куда-то ушел и умер. </a:t>
            </a:r>
          </a:p>
          <a:p>
            <a:pPr algn="l"/>
            <a:endParaRPr lang="ru-RU" i="1" dirty="0">
              <a:solidFill>
                <a:schemeClr val="tx1"/>
              </a:solidFill>
            </a:endParaRPr>
          </a:p>
        </p:txBody>
      </p:sp>
    </p:spTree>
    <p:extLst>
      <p:ext uri="{BB962C8B-B14F-4D97-AF65-F5344CB8AC3E}">
        <p14:creationId xmlns:p14="http://schemas.microsoft.com/office/powerpoint/2010/main" val="3531254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332656"/>
            <a:ext cx="9036496" cy="1470025"/>
          </a:xfrm>
        </p:spPr>
        <p:txBody>
          <a:bodyPr>
            <a:normAutofit/>
          </a:bodyPr>
          <a:lstStyle/>
          <a:p>
            <a:r>
              <a:rPr lang="ru-RU" sz="4000" dirty="0" smtClean="0">
                <a:solidFill>
                  <a:schemeClr val="tx1"/>
                </a:solidFill>
                <a:effectLst>
                  <a:outerShdw blurRad="38100" dist="38100" dir="2700000" algn="tl">
                    <a:srgbClr val="000000">
                      <a:alpha val="43137"/>
                    </a:srgbClr>
                  </a:outerShdw>
                </a:effectLst>
              </a:rPr>
              <a:t>Теория  "</a:t>
            </a:r>
            <a:r>
              <a:rPr lang="ru-RU" sz="4000" u="sng" dirty="0" smtClean="0">
                <a:solidFill>
                  <a:schemeClr val="tx1"/>
                </a:solidFill>
                <a:effectLst>
                  <a:outerShdw blurRad="38100" dist="38100" dir="2700000" algn="tl">
                    <a:srgbClr val="000000">
                      <a:alpha val="43137"/>
                    </a:srgbClr>
                  </a:outerShdw>
                </a:effectLst>
              </a:rPr>
              <a:t>Обморок </a:t>
            </a:r>
            <a:r>
              <a:rPr lang="en-US" sz="4000" u="sng" dirty="0" smtClean="0">
                <a:solidFill>
                  <a:schemeClr val="tx1"/>
                </a:solidFill>
                <a:effectLst>
                  <a:outerShdw blurRad="38100" dist="38100" dir="2700000" algn="tl">
                    <a:srgbClr val="000000">
                      <a:alpha val="43137"/>
                    </a:srgbClr>
                  </a:outerShdw>
                </a:effectLst>
              </a:rPr>
              <a:t>                             </a:t>
            </a:r>
            <a:r>
              <a:rPr lang="ru-RU" sz="4000" dirty="0" smtClean="0">
                <a:solidFill>
                  <a:schemeClr val="tx1"/>
                </a:solidFill>
                <a:effectLst>
                  <a:outerShdw blurRad="38100" dist="38100" dir="2700000" algn="tl">
                    <a:srgbClr val="000000">
                      <a:alpha val="43137"/>
                    </a:srgbClr>
                  </a:outerShdw>
                </a:effectLst>
              </a:rPr>
              <a:t>(потеря сознания)":</a:t>
            </a:r>
            <a:endParaRPr lang="ru-RU" sz="4000" dirty="0">
              <a:solidFill>
                <a:schemeClr val="tx1"/>
              </a:solidFill>
              <a:effectLst>
                <a:outerShdw blurRad="38100" dist="38100" dir="2700000" algn="tl">
                  <a:srgbClr val="000000">
                    <a:alpha val="43137"/>
                  </a:srgbClr>
                </a:outerShdw>
              </a:effectLst>
            </a:endParaRPr>
          </a:p>
        </p:txBody>
      </p:sp>
      <p:sp>
        <p:nvSpPr>
          <p:cNvPr id="3" name="Подзаголовок 2"/>
          <p:cNvSpPr>
            <a:spLocks noGrp="1"/>
          </p:cNvSpPr>
          <p:nvPr>
            <p:ph type="subTitle" idx="1"/>
          </p:nvPr>
        </p:nvSpPr>
        <p:spPr>
          <a:xfrm>
            <a:off x="251520" y="2132856"/>
            <a:ext cx="8568952" cy="4608512"/>
          </a:xfrm>
        </p:spPr>
        <p:txBody>
          <a:bodyPr>
            <a:normAutofit fontScale="92500"/>
          </a:bodyPr>
          <a:lstStyle/>
          <a:p>
            <a:pPr algn="l"/>
            <a:r>
              <a:rPr lang="ru-RU" i="1" dirty="0" smtClean="0">
                <a:solidFill>
                  <a:schemeClr val="tx1"/>
                </a:solidFill>
              </a:rPr>
              <a:t>Что </a:t>
            </a:r>
            <a:r>
              <a:rPr lang="ru-RU" i="1" dirty="0">
                <a:solidFill>
                  <a:schemeClr val="tx1"/>
                </a:solidFill>
              </a:rPr>
              <a:t>вы скажите в опровержение этой теории</a:t>
            </a:r>
            <a:r>
              <a:rPr lang="ru-RU" i="1" dirty="0" smtClean="0">
                <a:solidFill>
                  <a:schemeClr val="tx1"/>
                </a:solidFill>
              </a:rPr>
              <a:t>:</a:t>
            </a:r>
            <a:endParaRPr lang="en-US" i="1" dirty="0" smtClean="0">
              <a:solidFill>
                <a:schemeClr val="tx1"/>
              </a:solidFill>
            </a:endParaRPr>
          </a:p>
          <a:p>
            <a:pPr algn="l"/>
            <a:endParaRPr lang="ru-RU" i="1" dirty="0">
              <a:solidFill>
                <a:schemeClr val="tx1"/>
              </a:solidFill>
            </a:endParaRPr>
          </a:p>
          <a:p>
            <a:pPr algn="l"/>
            <a:r>
              <a:rPr lang="ru-RU" i="1" dirty="0">
                <a:solidFill>
                  <a:schemeClr val="tx1"/>
                </a:solidFill>
              </a:rPr>
              <a:t>	1. Солдаты не могли ошибиться в том, </a:t>
            </a:r>
            <a:r>
              <a:rPr lang="en-US" i="1" dirty="0" smtClean="0">
                <a:solidFill>
                  <a:schemeClr val="tx1"/>
                </a:solidFill>
              </a:rPr>
              <a:t>  </a:t>
            </a:r>
          </a:p>
          <a:p>
            <a:pPr algn="l"/>
            <a:r>
              <a:rPr lang="en-US" i="1" dirty="0">
                <a:solidFill>
                  <a:schemeClr val="tx1"/>
                </a:solidFill>
              </a:rPr>
              <a:t> </a:t>
            </a:r>
            <a:r>
              <a:rPr lang="en-US" i="1" dirty="0" smtClean="0">
                <a:solidFill>
                  <a:schemeClr val="tx1"/>
                </a:solidFill>
              </a:rPr>
              <a:t>              </a:t>
            </a:r>
            <a:r>
              <a:rPr lang="ru-RU" i="1" dirty="0" smtClean="0">
                <a:solidFill>
                  <a:schemeClr val="tx1"/>
                </a:solidFill>
              </a:rPr>
              <a:t>мертв </a:t>
            </a:r>
            <a:r>
              <a:rPr lang="ru-RU" i="1" dirty="0">
                <a:solidFill>
                  <a:schemeClr val="tx1"/>
                </a:solidFill>
              </a:rPr>
              <a:t>ли Иисус или нет.</a:t>
            </a:r>
          </a:p>
          <a:p>
            <a:pPr algn="l"/>
            <a:r>
              <a:rPr lang="ru-RU" i="1" dirty="0">
                <a:solidFill>
                  <a:schemeClr val="tx1"/>
                </a:solidFill>
              </a:rPr>
              <a:t>	2. Как тогда Иисус освободился от </a:t>
            </a:r>
            <a:endParaRPr lang="en-US" i="1" dirty="0" smtClean="0">
              <a:solidFill>
                <a:schemeClr val="tx1"/>
              </a:solidFill>
            </a:endParaRPr>
          </a:p>
          <a:p>
            <a:pPr algn="l"/>
            <a:r>
              <a:rPr lang="en-US" i="1" dirty="0">
                <a:solidFill>
                  <a:schemeClr val="tx1"/>
                </a:solidFill>
              </a:rPr>
              <a:t> </a:t>
            </a:r>
            <a:r>
              <a:rPr lang="en-US" i="1" dirty="0" smtClean="0">
                <a:solidFill>
                  <a:schemeClr val="tx1"/>
                </a:solidFill>
              </a:rPr>
              <a:t>              </a:t>
            </a:r>
            <a:r>
              <a:rPr lang="ru-RU" i="1" dirty="0" smtClean="0">
                <a:solidFill>
                  <a:schemeClr val="tx1"/>
                </a:solidFill>
              </a:rPr>
              <a:t>похоронных </a:t>
            </a:r>
            <a:r>
              <a:rPr lang="ru-RU" i="1" dirty="0">
                <a:solidFill>
                  <a:schemeClr val="tx1"/>
                </a:solidFill>
              </a:rPr>
              <a:t>одежд?</a:t>
            </a:r>
          </a:p>
          <a:p>
            <a:pPr algn="l"/>
            <a:r>
              <a:rPr lang="ru-RU" i="1" dirty="0">
                <a:solidFill>
                  <a:schemeClr val="tx1"/>
                </a:solidFill>
              </a:rPr>
              <a:t>	3. Как тогда Иисус вышел из гробницы?                                                         </a:t>
            </a:r>
          </a:p>
          <a:p>
            <a:pPr algn="l"/>
            <a:r>
              <a:rPr lang="ru-RU" i="1" dirty="0">
                <a:solidFill>
                  <a:schemeClr val="tx1"/>
                </a:solidFill>
              </a:rPr>
              <a:t>	4. Как прошел мимо солдат?</a:t>
            </a:r>
          </a:p>
          <a:p>
            <a:pPr algn="l"/>
            <a:endParaRPr lang="ru-RU" i="1" dirty="0">
              <a:solidFill>
                <a:schemeClr val="tx1"/>
              </a:solidFill>
            </a:endParaRPr>
          </a:p>
        </p:txBody>
      </p:sp>
    </p:spTree>
    <p:extLst>
      <p:ext uri="{BB962C8B-B14F-4D97-AF65-F5344CB8AC3E}">
        <p14:creationId xmlns:p14="http://schemas.microsoft.com/office/powerpoint/2010/main" val="1140011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332656"/>
            <a:ext cx="9036496" cy="1470025"/>
          </a:xfrm>
        </p:spPr>
        <p:txBody>
          <a:bodyPr>
            <a:normAutofit/>
          </a:bodyPr>
          <a:lstStyle/>
          <a:p>
            <a:r>
              <a:rPr lang="ru-RU" sz="4000" dirty="0" smtClean="0"/>
              <a:t>Теория </a:t>
            </a:r>
            <a:r>
              <a:rPr lang="ru-RU" sz="4000" dirty="0"/>
              <a:t>"</a:t>
            </a:r>
            <a:r>
              <a:rPr lang="ru-RU" sz="4000" u="sng" dirty="0"/>
              <a:t>Галлюцинация</a:t>
            </a:r>
            <a:r>
              <a:rPr lang="ru-RU" sz="4000" dirty="0"/>
              <a:t> (видение)":</a:t>
            </a:r>
            <a:endParaRPr lang="ru-RU" sz="4000" dirty="0">
              <a:solidFill>
                <a:schemeClr val="tx1"/>
              </a:solidFill>
              <a:effectLst>
                <a:outerShdw blurRad="38100" dist="38100" dir="2700000" algn="tl">
                  <a:srgbClr val="000000">
                    <a:alpha val="43137"/>
                  </a:srgbClr>
                </a:outerShdw>
              </a:effectLst>
            </a:endParaRPr>
          </a:p>
        </p:txBody>
      </p:sp>
      <p:sp>
        <p:nvSpPr>
          <p:cNvPr id="3" name="Подзаголовок 2"/>
          <p:cNvSpPr>
            <a:spLocks noGrp="1"/>
          </p:cNvSpPr>
          <p:nvPr>
            <p:ph type="subTitle" idx="1"/>
          </p:nvPr>
        </p:nvSpPr>
        <p:spPr>
          <a:xfrm>
            <a:off x="251520" y="2132856"/>
            <a:ext cx="8568952" cy="4608512"/>
          </a:xfrm>
        </p:spPr>
        <p:txBody>
          <a:bodyPr>
            <a:normAutofit fontScale="70000" lnSpcReduction="20000"/>
          </a:bodyPr>
          <a:lstStyle/>
          <a:p>
            <a:pPr algn="l"/>
            <a:r>
              <a:rPr lang="ru-RU" sz="3400" i="1" dirty="0">
                <a:solidFill>
                  <a:schemeClr val="tx1"/>
                </a:solidFill>
              </a:rPr>
              <a:t>Ученики сильно хотели, чтобы их учитель был с ними. Они не могли поверить, что Он действительно покинул их. Через достаточный промежуток ожидания – 3 дня – им показалось, что Иисус действительно воскрес. </a:t>
            </a:r>
          </a:p>
          <a:p>
            <a:pPr algn="l"/>
            <a:r>
              <a:rPr lang="ru-RU" sz="3400" i="1" dirty="0">
                <a:solidFill>
                  <a:schemeClr val="tx1"/>
                </a:solidFill>
              </a:rPr>
              <a:t> </a:t>
            </a:r>
            <a:r>
              <a:rPr lang="en-US" sz="3400" i="1" dirty="0" smtClean="0">
                <a:solidFill>
                  <a:schemeClr val="tx1"/>
                </a:solidFill>
              </a:rPr>
              <a:t>               </a:t>
            </a:r>
            <a:r>
              <a:rPr lang="ru-RU" sz="3400" i="1" dirty="0" smtClean="0">
                <a:solidFill>
                  <a:schemeClr val="tx1"/>
                </a:solidFill>
              </a:rPr>
              <a:t>Что </a:t>
            </a:r>
            <a:r>
              <a:rPr lang="ru-RU" sz="3400" i="1" dirty="0">
                <a:solidFill>
                  <a:schemeClr val="tx1"/>
                </a:solidFill>
              </a:rPr>
              <a:t>вы скажите в опровержение этой теории</a:t>
            </a:r>
            <a:r>
              <a:rPr lang="ru-RU" sz="3400" i="1" dirty="0" smtClean="0">
                <a:solidFill>
                  <a:schemeClr val="tx1"/>
                </a:solidFill>
              </a:rPr>
              <a:t>:</a:t>
            </a:r>
            <a:endParaRPr lang="en-US" sz="3400" i="1" dirty="0" smtClean="0">
              <a:solidFill>
                <a:schemeClr val="tx1"/>
              </a:solidFill>
            </a:endParaRPr>
          </a:p>
          <a:p>
            <a:pPr algn="l"/>
            <a:endParaRPr lang="ru-RU" sz="3400" i="1" dirty="0">
              <a:solidFill>
                <a:schemeClr val="tx1"/>
              </a:solidFill>
            </a:endParaRPr>
          </a:p>
          <a:p>
            <a:pPr algn="l"/>
            <a:r>
              <a:rPr lang="ru-RU" sz="3400" i="1" dirty="0">
                <a:solidFill>
                  <a:schemeClr val="tx1"/>
                </a:solidFill>
              </a:rPr>
              <a:t>	1. Если это были галлюцинации (видения), то кто </a:t>
            </a:r>
            <a:r>
              <a:rPr lang="en-US" sz="3400" i="1" dirty="0" smtClean="0">
                <a:solidFill>
                  <a:schemeClr val="tx1"/>
                </a:solidFill>
              </a:rPr>
              <a:t> </a:t>
            </a:r>
          </a:p>
          <a:p>
            <a:pPr algn="l"/>
            <a:r>
              <a:rPr lang="en-US" sz="3400" i="1" dirty="0">
                <a:solidFill>
                  <a:schemeClr val="tx1"/>
                </a:solidFill>
              </a:rPr>
              <a:t> </a:t>
            </a:r>
            <a:r>
              <a:rPr lang="en-US" sz="3400" i="1" dirty="0" smtClean="0">
                <a:solidFill>
                  <a:schemeClr val="tx1"/>
                </a:solidFill>
              </a:rPr>
              <a:t>                 </a:t>
            </a:r>
            <a:r>
              <a:rPr lang="ru-RU" sz="3400" i="1" dirty="0" smtClean="0">
                <a:solidFill>
                  <a:schemeClr val="tx1"/>
                </a:solidFill>
              </a:rPr>
              <a:t>отвалил </a:t>
            </a:r>
            <a:r>
              <a:rPr lang="ru-RU" sz="3400" i="1" dirty="0">
                <a:solidFill>
                  <a:schemeClr val="tx1"/>
                </a:solidFill>
              </a:rPr>
              <a:t>камень от входа в гробницу?</a:t>
            </a:r>
          </a:p>
          <a:p>
            <a:pPr algn="l"/>
            <a:r>
              <a:rPr lang="ru-RU" sz="3400" i="1" dirty="0">
                <a:solidFill>
                  <a:schemeClr val="tx1"/>
                </a:solidFill>
              </a:rPr>
              <a:t>	2. Почему тогда бежали солдаты?                                                                  </a:t>
            </a:r>
          </a:p>
          <a:p>
            <a:pPr algn="l"/>
            <a:r>
              <a:rPr lang="ru-RU" sz="3400" i="1" dirty="0">
                <a:solidFill>
                  <a:schemeClr val="tx1"/>
                </a:solidFill>
              </a:rPr>
              <a:t>	3. Почему тогда гробница была действительно пуста?</a:t>
            </a:r>
          </a:p>
          <a:p>
            <a:pPr algn="l"/>
            <a:r>
              <a:rPr lang="ru-RU" sz="3400" i="1" dirty="0">
                <a:solidFill>
                  <a:schemeClr val="tx1"/>
                </a:solidFill>
              </a:rPr>
              <a:t>	4. Одинаковые галлюцинации не происходят у многих </a:t>
            </a:r>
            <a:endParaRPr lang="en-US" sz="3400" i="1" dirty="0" smtClean="0">
              <a:solidFill>
                <a:schemeClr val="tx1"/>
              </a:solidFill>
            </a:endParaRPr>
          </a:p>
          <a:p>
            <a:pPr algn="l"/>
            <a:r>
              <a:rPr lang="en-US" sz="3400" i="1" dirty="0">
                <a:solidFill>
                  <a:schemeClr val="tx1"/>
                </a:solidFill>
              </a:rPr>
              <a:t> </a:t>
            </a:r>
            <a:r>
              <a:rPr lang="en-US" sz="3400" i="1" dirty="0" smtClean="0">
                <a:solidFill>
                  <a:schemeClr val="tx1"/>
                </a:solidFill>
              </a:rPr>
              <a:t>                 </a:t>
            </a:r>
            <a:r>
              <a:rPr lang="ru-RU" sz="3400" i="1" dirty="0" smtClean="0">
                <a:solidFill>
                  <a:schemeClr val="tx1"/>
                </a:solidFill>
              </a:rPr>
              <a:t>людей </a:t>
            </a:r>
            <a:r>
              <a:rPr lang="ru-RU" sz="3400" i="1" dirty="0">
                <a:solidFill>
                  <a:schemeClr val="tx1"/>
                </a:solidFill>
              </a:rPr>
              <a:t>одновременно.</a:t>
            </a:r>
          </a:p>
          <a:p>
            <a:pPr algn="l"/>
            <a:endParaRPr lang="ru-RU" i="1" dirty="0">
              <a:solidFill>
                <a:schemeClr val="tx1"/>
              </a:solidFill>
            </a:endParaRPr>
          </a:p>
        </p:txBody>
      </p:sp>
    </p:spTree>
    <p:extLst>
      <p:ext uri="{BB962C8B-B14F-4D97-AF65-F5344CB8AC3E}">
        <p14:creationId xmlns:p14="http://schemas.microsoft.com/office/powerpoint/2010/main" val="1614802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332656"/>
            <a:ext cx="9036496" cy="1470025"/>
          </a:xfrm>
        </p:spPr>
        <p:txBody>
          <a:bodyPr>
            <a:normAutofit/>
          </a:bodyPr>
          <a:lstStyle/>
          <a:p>
            <a:r>
              <a:rPr lang="ru-RU" sz="4000" dirty="0"/>
              <a:t>Теория "</a:t>
            </a:r>
            <a:r>
              <a:rPr lang="ru-RU" sz="4000" u="sng" dirty="0"/>
              <a:t>Не та гробница</a:t>
            </a:r>
            <a:r>
              <a:rPr lang="ru-RU" sz="4000" dirty="0"/>
              <a:t>":</a:t>
            </a:r>
          </a:p>
        </p:txBody>
      </p:sp>
      <p:sp>
        <p:nvSpPr>
          <p:cNvPr id="3" name="Подзаголовок 2"/>
          <p:cNvSpPr>
            <a:spLocks noGrp="1"/>
          </p:cNvSpPr>
          <p:nvPr>
            <p:ph type="subTitle" idx="1"/>
          </p:nvPr>
        </p:nvSpPr>
        <p:spPr>
          <a:xfrm>
            <a:off x="251520" y="2132856"/>
            <a:ext cx="8568952" cy="4608512"/>
          </a:xfrm>
        </p:spPr>
        <p:txBody>
          <a:bodyPr>
            <a:normAutofit fontScale="92500" lnSpcReduction="10000"/>
          </a:bodyPr>
          <a:lstStyle/>
          <a:p>
            <a:pPr algn="l"/>
            <a:r>
              <a:rPr lang="ru-RU" sz="2600" i="1" dirty="0">
                <a:solidFill>
                  <a:schemeClr val="tx1"/>
                </a:solidFill>
              </a:rPr>
              <a:t>Женщины, пришедшие к гробу, посетили не ту могилу, где лежало тело Христа. Это была совершенно другая гробница, которая была пустой. </a:t>
            </a:r>
          </a:p>
          <a:p>
            <a:pPr algn="l"/>
            <a:r>
              <a:rPr lang="ru-RU" sz="1700" i="1" dirty="0">
                <a:solidFill>
                  <a:schemeClr val="tx1"/>
                </a:solidFill>
              </a:rPr>
              <a:t> </a:t>
            </a:r>
          </a:p>
          <a:p>
            <a:pPr algn="l"/>
            <a:r>
              <a:rPr lang="ru-RU" sz="2600" i="1" dirty="0" smtClean="0">
                <a:solidFill>
                  <a:schemeClr val="tx1"/>
                </a:solidFill>
              </a:rPr>
              <a:t>             Что </a:t>
            </a:r>
            <a:r>
              <a:rPr lang="ru-RU" sz="2600" i="1" dirty="0">
                <a:solidFill>
                  <a:schemeClr val="tx1"/>
                </a:solidFill>
              </a:rPr>
              <a:t>вы скажите в опровержение этой теории</a:t>
            </a:r>
            <a:r>
              <a:rPr lang="ru-RU" sz="2600" i="1" dirty="0" smtClean="0">
                <a:solidFill>
                  <a:schemeClr val="tx1"/>
                </a:solidFill>
              </a:rPr>
              <a:t>:</a:t>
            </a:r>
          </a:p>
          <a:p>
            <a:pPr algn="l"/>
            <a:endParaRPr lang="ru-RU" sz="2600" i="1" dirty="0">
              <a:solidFill>
                <a:schemeClr val="tx1"/>
              </a:solidFill>
            </a:endParaRPr>
          </a:p>
          <a:p>
            <a:pPr algn="l"/>
            <a:r>
              <a:rPr lang="ru-RU" sz="2600" i="1" dirty="0">
                <a:solidFill>
                  <a:schemeClr val="tx1"/>
                </a:solidFill>
              </a:rPr>
              <a:t>1. Что все пришли к другой гробнице: ученики, женщины, первосвященники, солдаты, ангелы и Никодим (владелец гробницы)?</a:t>
            </a:r>
          </a:p>
          <a:p>
            <a:pPr algn="l"/>
            <a:r>
              <a:rPr lang="ru-RU" sz="2600" i="1" dirty="0">
                <a:solidFill>
                  <a:schemeClr val="tx1"/>
                </a:solidFill>
              </a:rPr>
              <a:t>2. Почему в той гробнице были похоронные одежды?                                 </a:t>
            </a:r>
          </a:p>
          <a:p>
            <a:pPr algn="l"/>
            <a:r>
              <a:rPr lang="ru-RU" sz="2600" i="1" dirty="0">
                <a:solidFill>
                  <a:schemeClr val="tx1"/>
                </a:solidFill>
              </a:rPr>
              <a:t>3. Почему первосвященники не показали настоящую гробницу ученикам, что бы опровергнут их проповедь?</a:t>
            </a:r>
          </a:p>
          <a:p>
            <a:pPr algn="l"/>
            <a:endParaRPr lang="ru-RU" i="1" dirty="0">
              <a:solidFill>
                <a:schemeClr val="tx1"/>
              </a:solidFill>
            </a:endParaRPr>
          </a:p>
        </p:txBody>
      </p:sp>
    </p:spTree>
    <p:extLst>
      <p:ext uri="{BB962C8B-B14F-4D97-AF65-F5344CB8AC3E}">
        <p14:creationId xmlns:p14="http://schemas.microsoft.com/office/powerpoint/2010/main" val="3241932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332656"/>
            <a:ext cx="9144000" cy="1470025"/>
          </a:xfrm>
        </p:spPr>
        <p:txBody>
          <a:bodyPr>
            <a:normAutofit/>
          </a:bodyPr>
          <a:lstStyle/>
          <a:p>
            <a:r>
              <a:rPr lang="ru-RU" sz="4000" b="1" dirty="0" smtClean="0"/>
              <a:t>Так что же случилось на самом деле?</a:t>
            </a:r>
            <a:endParaRPr lang="ru-RU" sz="4000" b="1" dirty="0"/>
          </a:p>
        </p:txBody>
      </p:sp>
      <p:sp>
        <p:nvSpPr>
          <p:cNvPr id="3" name="Подзаголовок 2"/>
          <p:cNvSpPr>
            <a:spLocks noGrp="1"/>
          </p:cNvSpPr>
          <p:nvPr>
            <p:ph type="subTitle" idx="1"/>
          </p:nvPr>
        </p:nvSpPr>
        <p:spPr>
          <a:xfrm>
            <a:off x="251520" y="2132856"/>
            <a:ext cx="8568952" cy="4608512"/>
          </a:xfrm>
        </p:spPr>
        <p:txBody>
          <a:bodyPr>
            <a:normAutofit fontScale="85000" lnSpcReduction="10000"/>
          </a:bodyPr>
          <a:lstStyle/>
          <a:p>
            <a:pPr algn="l"/>
            <a:r>
              <a:rPr lang="ru-RU" b="1" i="1" dirty="0">
                <a:solidFill>
                  <a:schemeClr val="tx1"/>
                </a:solidFill>
              </a:rPr>
              <a:t>Иисус Христос воскрес!</a:t>
            </a:r>
          </a:p>
          <a:p>
            <a:pPr algn="l"/>
            <a:r>
              <a:rPr lang="ru-RU" i="1" dirty="0">
                <a:solidFill>
                  <a:schemeClr val="tx1"/>
                </a:solidFill>
              </a:rPr>
              <a:t> </a:t>
            </a:r>
          </a:p>
          <a:p>
            <a:pPr algn="l"/>
            <a:r>
              <a:rPr lang="ru-RU" i="1" dirty="0">
                <a:solidFill>
                  <a:schemeClr val="tx1"/>
                </a:solidFill>
              </a:rPr>
              <a:t>Иисус Христос – Бог который победил смерть и грех посредством Своей смерти и воскресения. Воскресение Иисуса Христа – доказательство Его победы.</a:t>
            </a:r>
          </a:p>
          <a:p>
            <a:pPr algn="l"/>
            <a:r>
              <a:rPr lang="ru-RU" i="1" dirty="0">
                <a:solidFill>
                  <a:schemeClr val="tx1"/>
                </a:solidFill>
              </a:rPr>
              <a:t> </a:t>
            </a:r>
          </a:p>
          <a:p>
            <a:pPr algn="l"/>
            <a:r>
              <a:rPr lang="ru-RU" i="1" dirty="0">
                <a:solidFill>
                  <a:schemeClr val="tx1"/>
                </a:solidFill>
              </a:rPr>
              <a:t>Реальность телесного воскресения Христа является одним из наиболее хорошо подтвержденных событий всех времен. Следующие факты представляют нам серьезные и неопровержимые свидетельства:</a:t>
            </a:r>
          </a:p>
          <a:p>
            <a:pPr algn="l"/>
            <a:endParaRPr lang="ru-RU" i="1" dirty="0">
              <a:solidFill>
                <a:schemeClr val="tx1"/>
              </a:solidFill>
            </a:endParaRPr>
          </a:p>
        </p:txBody>
      </p:sp>
    </p:spTree>
    <p:extLst>
      <p:ext uri="{BB962C8B-B14F-4D97-AF65-F5344CB8AC3E}">
        <p14:creationId xmlns:p14="http://schemas.microsoft.com/office/powerpoint/2010/main" val="4177417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0" y="332656"/>
            <a:ext cx="9144000" cy="1470025"/>
          </a:xfrm>
        </p:spPr>
        <p:txBody>
          <a:bodyPr>
            <a:normAutofit/>
          </a:bodyPr>
          <a:lstStyle/>
          <a:p>
            <a:r>
              <a:rPr lang="ru-RU" sz="4000" b="1" dirty="0"/>
              <a:t>Прямые доказательства воскресения – свидетельства очевидцев</a:t>
            </a:r>
            <a:endParaRPr lang="ru-RU" sz="4000" dirty="0"/>
          </a:p>
        </p:txBody>
      </p:sp>
      <p:sp>
        <p:nvSpPr>
          <p:cNvPr id="3" name="Подзаголовок 2"/>
          <p:cNvSpPr>
            <a:spLocks noGrp="1"/>
          </p:cNvSpPr>
          <p:nvPr>
            <p:ph type="subTitle" idx="1"/>
          </p:nvPr>
        </p:nvSpPr>
        <p:spPr>
          <a:xfrm>
            <a:off x="251520" y="2132856"/>
            <a:ext cx="8568952" cy="4608512"/>
          </a:xfrm>
        </p:spPr>
        <p:txBody>
          <a:bodyPr>
            <a:noAutofit/>
          </a:bodyPr>
          <a:lstStyle/>
          <a:p>
            <a:pPr algn="l"/>
            <a:r>
              <a:rPr lang="ru-RU" sz="2200" i="1" dirty="0">
                <a:solidFill>
                  <a:schemeClr val="tx1"/>
                </a:solidFill>
              </a:rPr>
              <a:t>Явления Иисуса Христа после воскресения из мертвых все же представляют собой один из важнейших факторов, укрепляющих нашу веру в воскресение. Ни одна теологическая доктрина не настаивает на том, на чем настаивает доктрина о воскресении. </a:t>
            </a:r>
          </a:p>
          <a:p>
            <a:pPr algn="l"/>
            <a:r>
              <a:rPr lang="ru-RU" sz="2200" i="1" dirty="0">
                <a:solidFill>
                  <a:schemeClr val="tx1"/>
                </a:solidFill>
              </a:rPr>
              <a:t> </a:t>
            </a:r>
          </a:p>
          <a:p>
            <a:pPr algn="l"/>
            <a:r>
              <a:rPr lang="ru-RU" sz="2200" i="1" dirty="0">
                <a:solidFill>
                  <a:schemeClr val="tx1"/>
                </a:solidFill>
              </a:rPr>
              <a:t>Воскресение Иисуса стало неожиданностью для Его учеников несмотря на то, что Он неоднократно предсказывал это событие. Если бы составители Евангелий писали заведомый обман и пытались предать своему повествованию максимально правдоподобное звучание, то им никогда не пришла бы в голову идея сообщить о том, что первыми у гробницы оказались женщины, потому что еврейские законы не принимали свидетельства женщин. </a:t>
            </a:r>
          </a:p>
        </p:txBody>
      </p:sp>
    </p:spTree>
    <p:extLst>
      <p:ext uri="{BB962C8B-B14F-4D97-AF65-F5344CB8AC3E}">
        <p14:creationId xmlns:p14="http://schemas.microsoft.com/office/powerpoint/2010/main" val="12493834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251520" y="332656"/>
            <a:ext cx="8640960" cy="1470025"/>
          </a:xfrm>
        </p:spPr>
        <p:txBody>
          <a:bodyPr/>
          <a:lstStyle/>
          <a:p>
            <a:r>
              <a:rPr lang="ru-RU" b="1" dirty="0"/>
              <a:t>Факты, с которыми необходимо считаться</a:t>
            </a:r>
            <a:endParaRPr lang="ru-RU" dirty="0"/>
          </a:p>
        </p:txBody>
      </p:sp>
      <p:sp>
        <p:nvSpPr>
          <p:cNvPr id="3" name="Подзаголовок 2"/>
          <p:cNvSpPr>
            <a:spLocks noGrp="1"/>
          </p:cNvSpPr>
          <p:nvPr>
            <p:ph type="subTitle" idx="1"/>
          </p:nvPr>
        </p:nvSpPr>
        <p:spPr>
          <a:xfrm>
            <a:off x="611560" y="2564904"/>
            <a:ext cx="8208912" cy="3888432"/>
          </a:xfrm>
        </p:spPr>
        <p:txBody>
          <a:bodyPr>
            <a:normAutofit fontScale="92500" lnSpcReduction="20000"/>
          </a:bodyPr>
          <a:lstStyle/>
          <a:p>
            <a:pPr algn="l"/>
            <a:r>
              <a:rPr lang="ru-RU" b="1" dirty="0">
                <a:solidFill>
                  <a:schemeClr val="tx1"/>
                </a:solidFill>
              </a:rPr>
              <a:t>2. Пустая </a:t>
            </a:r>
            <a:r>
              <a:rPr lang="ru-RU" b="1" dirty="0" smtClean="0">
                <a:solidFill>
                  <a:schemeClr val="tx1"/>
                </a:solidFill>
              </a:rPr>
              <a:t>гробница</a:t>
            </a:r>
            <a:endParaRPr lang="ru-RU" dirty="0">
              <a:solidFill>
                <a:schemeClr val="tx1"/>
              </a:solidFill>
            </a:endParaRPr>
          </a:p>
          <a:p>
            <a:pPr algn="l"/>
            <a:r>
              <a:rPr lang="ru-RU" dirty="0">
                <a:solidFill>
                  <a:schemeClr val="tx1"/>
                </a:solidFill>
              </a:rPr>
              <a:t> </a:t>
            </a:r>
          </a:p>
          <a:p>
            <a:pPr algn="l"/>
            <a:r>
              <a:rPr lang="ru-RU" i="1" dirty="0">
                <a:solidFill>
                  <a:schemeClr val="tx1"/>
                </a:solidFill>
              </a:rPr>
              <a:t>Сама по себе пустая гробница не является доказательством воскресения, но этому факту должно быть найдено какое-то объяснение. </a:t>
            </a:r>
          </a:p>
          <a:p>
            <a:pPr algn="l"/>
            <a:r>
              <a:rPr lang="ru-RU" i="1" dirty="0">
                <a:solidFill>
                  <a:schemeClr val="tx1"/>
                </a:solidFill>
              </a:rPr>
              <a:t>Прежде чем обратиться к различным объяснениям, необходимо установить, что гробница действительно была пуста.</a:t>
            </a:r>
          </a:p>
          <a:p>
            <a:pPr algn="l"/>
            <a:endParaRPr lang="ru-RU" dirty="0">
              <a:solidFill>
                <a:schemeClr val="tx1"/>
              </a:solidFill>
            </a:endParaRPr>
          </a:p>
        </p:txBody>
      </p:sp>
    </p:spTree>
    <p:extLst>
      <p:ext uri="{BB962C8B-B14F-4D97-AF65-F5344CB8AC3E}">
        <p14:creationId xmlns:p14="http://schemas.microsoft.com/office/powerpoint/2010/main" val="1138847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251520" y="332656"/>
            <a:ext cx="8640960" cy="1470025"/>
          </a:xfrm>
        </p:spPr>
        <p:txBody>
          <a:bodyPr/>
          <a:lstStyle/>
          <a:p>
            <a:r>
              <a:rPr lang="ru-RU" b="1" dirty="0"/>
              <a:t>Факты, с которыми необходимо считаться</a:t>
            </a:r>
            <a:endParaRPr lang="ru-RU" dirty="0"/>
          </a:p>
        </p:txBody>
      </p:sp>
      <p:sp>
        <p:nvSpPr>
          <p:cNvPr id="3" name="Подзаголовок 2"/>
          <p:cNvSpPr>
            <a:spLocks noGrp="1"/>
          </p:cNvSpPr>
          <p:nvPr>
            <p:ph type="subTitle" idx="1"/>
          </p:nvPr>
        </p:nvSpPr>
        <p:spPr>
          <a:xfrm>
            <a:off x="611560" y="2564904"/>
            <a:ext cx="8208912" cy="3888432"/>
          </a:xfrm>
        </p:spPr>
        <p:txBody>
          <a:bodyPr>
            <a:normAutofit fontScale="92500" lnSpcReduction="20000"/>
          </a:bodyPr>
          <a:lstStyle/>
          <a:p>
            <a:pPr algn="l"/>
            <a:r>
              <a:rPr lang="ru-RU" b="1" dirty="0">
                <a:solidFill>
                  <a:schemeClr val="tx1"/>
                </a:solidFill>
              </a:rPr>
              <a:t>2. Пустая </a:t>
            </a:r>
            <a:r>
              <a:rPr lang="ru-RU" b="1" dirty="0" smtClean="0">
                <a:solidFill>
                  <a:schemeClr val="tx1"/>
                </a:solidFill>
              </a:rPr>
              <a:t>гробница</a:t>
            </a:r>
            <a:endParaRPr lang="ru-RU" dirty="0">
              <a:solidFill>
                <a:schemeClr val="tx1"/>
              </a:solidFill>
            </a:endParaRPr>
          </a:p>
          <a:p>
            <a:pPr algn="l"/>
            <a:r>
              <a:rPr lang="ru-RU" dirty="0">
                <a:solidFill>
                  <a:schemeClr val="tx1"/>
                </a:solidFill>
              </a:rPr>
              <a:t> </a:t>
            </a:r>
          </a:p>
          <a:p>
            <a:pPr algn="l"/>
            <a:r>
              <a:rPr lang="ru-RU" i="1" dirty="0">
                <a:solidFill>
                  <a:schemeClr val="tx1"/>
                </a:solidFill>
              </a:rPr>
              <a:t>Свидетели пустой гробницы:</a:t>
            </a:r>
          </a:p>
          <a:p>
            <a:pPr algn="l"/>
            <a:r>
              <a:rPr lang="ru-RU" i="1" dirty="0">
                <a:solidFill>
                  <a:schemeClr val="tx1"/>
                </a:solidFill>
              </a:rPr>
              <a:t> </a:t>
            </a:r>
          </a:p>
          <a:p>
            <a:pPr marL="514350" lvl="0" indent="-514350" algn="l">
              <a:buFont typeface="Wingdings" panose="05000000000000000000" pitchFamily="2" charset="2"/>
              <a:buChar char="Ø"/>
            </a:pPr>
            <a:r>
              <a:rPr lang="ru-RU" i="1" dirty="0">
                <a:solidFill>
                  <a:schemeClr val="tx1"/>
                </a:solidFill>
              </a:rPr>
              <a:t>Женщины, которые пришли к гробнице.</a:t>
            </a:r>
          </a:p>
          <a:p>
            <a:pPr marL="514350" lvl="0" indent="-514350" algn="l">
              <a:buFont typeface="Wingdings" panose="05000000000000000000" pitchFamily="2" charset="2"/>
              <a:buChar char="Ø"/>
            </a:pPr>
            <a:r>
              <a:rPr lang="ru-RU" i="1" dirty="0">
                <a:solidFill>
                  <a:schemeClr val="tx1"/>
                </a:solidFill>
              </a:rPr>
              <a:t>Апостолы.</a:t>
            </a:r>
          </a:p>
          <a:p>
            <a:pPr marL="514350" lvl="0" indent="-514350" algn="l">
              <a:buFont typeface="Wingdings" panose="05000000000000000000" pitchFamily="2" charset="2"/>
              <a:buChar char="Ø"/>
            </a:pPr>
            <a:r>
              <a:rPr lang="ru-RU" i="1" dirty="0">
                <a:solidFill>
                  <a:schemeClr val="tx1"/>
                </a:solidFill>
              </a:rPr>
              <a:t>Охрана.</a:t>
            </a:r>
          </a:p>
          <a:p>
            <a:pPr marL="514350" lvl="0" indent="-514350" algn="l">
              <a:buFont typeface="Wingdings" panose="05000000000000000000" pitchFamily="2" charset="2"/>
              <a:buChar char="Ø"/>
            </a:pPr>
            <a:r>
              <a:rPr lang="ru-RU" i="1" dirty="0">
                <a:solidFill>
                  <a:schemeClr val="tx1"/>
                </a:solidFill>
              </a:rPr>
              <a:t>Синедрион.</a:t>
            </a:r>
          </a:p>
          <a:p>
            <a:pPr algn="l"/>
            <a:endParaRPr lang="ru-RU" dirty="0">
              <a:solidFill>
                <a:schemeClr val="tx1"/>
              </a:solidFill>
            </a:endParaRPr>
          </a:p>
        </p:txBody>
      </p:sp>
    </p:spTree>
    <p:extLst>
      <p:ext uri="{BB962C8B-B14F-4D97-AF65-F5344CB8AC3E}">
        <p14:creationId xmlns:p14="http://schemas.microsoft.com/office/powerpoint/2010/main" val="9249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251520" y="332656"/>
            <a:ext cx="8640960" cy="1470025"/>
          </a:xfrm>
        </p:spPr>
        <p:txBody>
          <a:bodyPr/>
          <a:lstStyle/>
          <a:p>
            <a:r>
              <a:rPr lang="ru-RU" b="1" dirty="0"/>
              <a:t>Факты, с которыми необходимо считаться</a:t>
            </a:r>
            <a:endParaRPr lang="ru-RU" dirty="0"/>
          </a:p>
        </p:txBody>
      </p:sp>
      <p:sp>
        <p:nvSpPr>
          <p:cNvPr id="3" name="Подзаголовок 2"/>
          <p:cNvSpPr>
            <a:spLocks noGrp="1"/>
          </p:cNvSpPr>
          <p:nvPr>
            <p:ph type="subTitle" idx="1"/>
          </p:nvPr>
        </p:nvSpPr>
        <p:spPr>
          <a:xfrm>
            <a:off x="611560" y="2564904"/>
            <a:ext cx="8208912" cy="3888432"/>
          </a:xfrm>
        </p:spPr>
        <p:txBody>
          <a:bodyPr>
            <a:normAutofit fontScale="55000" lnSpcReduction="20000"/>
          </a:bodyPr>
          <a:lstStyle/>
          <a:p>
            <a:pPr algn="l"/>
            <a:r>
              <a:rPr lang="ru-RU" sz="5100" b="1" dirty="0">
                <a:solidFill>
                  <a:schemeClr val="tx1"/>
                </a:solidFill>
              </a:rPr>
              <a:t>2. Пустая </a:t>
            </a:r>
            <a:r>
              <a:rPr lang="ru-RU" sz="5100" b="1" dirty="0" smtClean="0">
                <a:solidFill>
                  <a:schemeClr val="tx1"/>
                </a:solidFill>
              </a:rPr>
              <a:t>гробница</a:t>
            </a:r>
            <a:endParaRPr lang="ru-RU" sz="5100" dirty="0">
              <a:solidFill>
                <a:schemeClr val="tx1"/>
              </a:solidFill>
            </a:endParaRPr>
          </a:p>
          <a:p>
            <a:pPr algn="l"/>
            <a:r>
              <a:rPr lang="ru-RU" sz="3800" dirty="0">
                <a:solidFill>
                  <a:schemeClr val="tx1"/>
                </a:solidFill>
              </a:rPr>
              <a:t> </a:t>
            </a:r>
          </a:p>
          <a:p>
            <a:pPr algn="l"/>
            <a:r>
              <a:rPr lang="ru-RU" sz="3800" i="1" dirty="0" smtClean="0">
                <a:solidFill>
                  <a:schemeClr val="tx1"/>
                </a:solidFill>
              </a:rPr>
              <a:t>Во всех четырех Евангелиях описывается четырехкратное подтверждение того, что гробница была пуста. </a:t>
            </a:r>
          </a:p>
          <a:p>
            <a:pPr algn="l"/>
            <a:r>
              <a:rPr lang="ru-RU" sz="3800" i="1" dirty="0" smtClean="0">
                <a:solidFill>
                  <a:schemeClr val="tx1"/>
                </a:solidFill>
              </a:rPr>
              <a:t>В </a:t>
            </a:r>
            <a:r>
              <a:rPr lang="ru-RU" sz="3800" i="1" dirty="0">
                <a:solidFill>
                  <a:schemeClr val="tx1"/>
                </a:solidFill>
              </a:rPr>
              <a:t>те времена народ еврейский чтил места захоронения пророков и мучеников. Но мы нигде не встречаем свидетельство о том, чтобы </a:t>
            </a:r>
            <a:r>
              <a:rPr lang="ru-RU" sz="3800" i="1" dirty="0" smtClean="0">
                <a:solidFill>
                  <a:schemeClr val="tx1"/>
                </a:solidFill>
              </a:rPr>
              <a:t>подобным образом почиталась гробница Иисуса. Единственное этому объяснение – гробница была пустой, и не было тела, которое следовало бы почитать. Если же это не так, то для того, чтобы покончить с христианской верой, римлянам и иудеям требовалось лишь предъявить мертвое тело Иисуса. Вполне очевидно, что этого они сделать не могли. Следовательно, вопрос не в том, была ли гробница пустой, а как она оказалась пустой. </a:t>
            </a:r>
          </a:p>
          <a:p>
            <a:pPr algn="l"/>
            <a:endParaRPr lang="ru-RU" dirty="0">
              <a:solidFill>
                <a:schemeClr val="tx1"/>
              </a:solidFill>
            </a:endParaRPr>
          </a:p>
        </p:txBody>
      </p:sp>
    </p:spTree>
    <p:extLst>
      <p:ext uri="{BB962C8B-B14F-4D97-AF65-F5344CB8AC3E}">
        <p14:creationId xmlns:p14="http://schemas.microsoft.com/office/powerpoint/2010/main" val="1762177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251520" y="332656"/>
            <a:ext cx="8640960" cy="1470025"/>
          </a:xfrm>
        </p:spPr>
        <p:txBody>
          <a:bodyPr/>
          <a:lstStyle/>
          <a:p>
            <a:r>
              <a:rPr lang="ru-RU" b="1" dirty="0"/>
              <a:t>Факты, с которыми необходимо считаться</a:t>
            </a:r>
            <a:endParaRPr lang="ru-RU" dirty="0"/>
          </a:p>
        </p:txBody>
      </p:sp>
      <p:sp>
        <p:nvSpPr>
          <p:cNvPr id="3" name="Подзаголовок 2"/>
          <p:cNvSpPr>
            <a:spLocks noGrp="1"/>
          </p:cNvSpPr>
          <p:nvPr>
            <p:ph type="subTitle" idx="1"/>
          </p:nvPr>
        </p:nvSpPr>
        <p:spPr>
          <a:xfrm>
            <a:off x="611560" y="2420888"/>
            <a:ext cx="8208912" cy="3888432"/>
          </a:xfrm>
        </p:spPr>
        <p:txBody>
          <a:bodyPr>
            <a:normAutofit lnSpcReduction="10000"/>
          </a:bodyPr>
          <a:lstStyle/>
          <a:p>
            <a:pPr algn="l"/>
            <a:r>
              <a:rPr lang="ru-RU" b="1" dirty="0">
                <a:solidFill>
                  <a:schemeClr val="tx1"/>
                </a:solidFill>
              </a:rPr>
              <a:t>2. Пустая </a:t>
            </a:r>
            <a:r>
              <a:rPr lang="ru-RU" b="1" dirty="0" smtClean="0">
                <a:solidFill>
                  <a:schemeClr val="tx1"/>
                </a:solidFill>
              </a:rPr>
              <a:t>гробница</a:t>
            </a:r>
            <a:endParaRPr lang="en-US" b="1" dirty="0" smtClean="0">
              <a:solidFill>
                <a:schemeClr val="tx1"/>
              </a:solidFill>
            </a:endParaRPr>
          </a:p>
          <a:p>
            <a:pPr algn="l"/>
            <a:endParaRPr lang="en-US" sz="1900" dirty="0" smtClean="0">
              <a:solidFill>
                <a:schemeClr val="tx1"/>
              </a:solidFill>
            </a:endParaRPr>
          </a:p>
          <a:p>
            <a:pPr algn="l"/>
            <a:r>
              <a:rPr lang="ru-RU" sz="2600" dirty="0" smtClean="0">
                <a:solidFill>
                  <a:schemeClr val="tx1"/>
                </a:solidFill>
              </a:rPr>
              <a:t>Стоит </a:t>
            </a:r>
            <a:r>
              <a:rPr lang="ru-RU" sz="2600" dirty="0">
                <a:solidFill>
                  <a:schemeClr val="tx1"/>
                </a:solidFill>
              </a:rPr>
              <a:t>вспомнить, что ученики не уехали ни в Афины, ни в другой город. Они остались свидетельствовать в Иерусалиме. Если бы факт пустой гробницы не был столь очевидным, то они не имели бы успеха. Фарисеи не желали, чтобы это учение развивалось. Для того чтобы прекратить развитие этого учения, им нужно было показать пустую гробницу. Но это было невозможно. Гробница была пуста.</a:t>
            </a:r>
          </a:p>
          <a:p>
            <a:pPr algn="l"/>
            <a:endParaRPr lang="ru-RU" dirty="0">
              <a:solidFill>
                <a:schemeClr val="tx1"/>
              </a:solidFill>
            </a:endParaRPr>
          </a:p>
        </p:txBody>
      </p:sp>
    </p:spTree>
    <p:extLst>
      <p:ext uri="{BB962C8B-B14F-4D97-AF65-F5344CB8AC3E}">
        <p14:creationId xmlns:p14="http://schemas.microsoft.com/office/powerpoint/2010/main" val="2038047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251520" y="332656"/>
            <a:ext cx="8640960" cy="1470025"/>
          </a:xfrm>
        </p:spPr>
        <p:txBody>
          <a:bodyPr/>
          <a:lstStyle/>
          <a:p>
            <a:r>
              <a:rPr lang="ru-RU" b="1" dirty="0"/>
              <a:t>Факты, с которыми необходимо считаться</a:t>
            </a:r>
            <a:endParaRPr lang="ru-RU" dirty="0"/>
          </a:p>
        </p:txBody>
      </p:sp>
      <p:sp>
        <p:nvSpPr>
          <p:cNvPr id="3" name="Подзаголовок 2"/>
          <p:cNvSpPr>
            <a:spLocks noGrp="1"/>
          </p:cNvSpPr>
          <p:nvPr>
            <p:ph type="subTitle" idx="1"/>
          </p:nvPr>
        </p:nvSpPr>
        <p:spPr>
          <a:xfrm>
            <a:off x="611560" y="2420888"/>
            <a:ext cx="8208912" cy="3888432"/>
          </a:xfrm>
        </p:spPr>
        <p:txBody>
          <a:bodyPr>
            <a:normAutofit/>
          </a:bodyPr>
          <a:lstStyle/>
          <a:p>
            <a:pPr algn="l"/>
            <a:r>
              <a:rPr lang="ru-RU" sz="2800" b="1" dirty="0">
                <a:solidFill>
                  <a:schemeClr val="tx1"/>
                </a:solidFill>
              </a:rPr>
              <a:t>3. Огромный камень был сдвинут.</a:t>
            </a:r>
            <a:endParaRPr lang="ru-RU" sz="2800" dirty="0">
              <a:solidFill>
                <a:schemeClr val="tx1"/>
              </a:solidFill>
            </a:endParaRPr>
          </a:p>
          <a:p>
            <a:pPr algn="l"/>
            <a:r>
              <a:rPr lang="ru-RU" sz="2800" dirty="0">
                <a:solidFill>
                  <a:schemeClr val="tx1"/>
                </a:solidFill>
              </a:rPr>
              <a:t> </a:t>
            </a:r>
          </a:p>
          <a:p>
            <a:pPr algn="l"/>
            <a:r>
              <a:rPr lang="ru-RU" sz="2800" i="1" dirty="0">
                <a:solidFill>
                  <a:schemeClr val="tx1"/>
                </a:solidFill>
              </a:rPr>
              <a:t>Этот камень был сдвинут вверх по склону. Это было бы не под силу и 20 мужчинам.</a:t>
            </a:r>
          </a:p>
          <a:p>
            <a:pPr algn="l"/>
            <a:endParaRPr lang="ru-RU" dirty="0">
              <a:solidFill>
                <a:schemeClr val="tx1"/>
              </a:solidFill>
            </a:endParaRPr>
          </a:p>
        </p:txBody>
      </p:sp>
    </p:spTree>
    <p:extLst>
      <p:ext uri="{BB962C8B-B14F-4D97-AF65-F5344CB8AC3E}">
        <p14:creationId xmlns:p14="http://schemas.microsoft.com/office/powerpoint/2010/main" val="3920706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251520" y="332656"/>
            <a:ext cx="8640960" cy="1470025"/>
          </a:xfrm>
        </p:spPr>
        <p:txBody>
          <a:bodyPr/>
          <a:lstStyle/>
          <a:p>
            <a:r>
              <a:rPr lang="ru-RU" b="1" dirty="0"/>
              <a:t>Факты, с которыми необходимо считаться</a:t>
            </a:r>
            <a:endParaRPr lang="ru-RU" dirty="0"/>
          </a:p>
        </p:txBody>
      </p:sp>
      <p:sp>
        <p:nvSpPr>
          <p:cNvPr id="3" name="Подзаголовок 2"/>
          <p:cNvSpPr>
            <a:spLocks noGrp="1"/>
          </p:cNvSpPr>
          <p:nvPr>
            <p:ph type="subTitle" idx="1"/>
          </p:nvPr>
        </p:nvSpPr>
        <p:spPr>
          <a:xfrm>
            <a:off x="611560" y="2420888"/>
            <a:ext cx="8208912" cy="3888432"/>
          </a:xfrm>
        </p:spPr>
        <p:txBody>
          <a:bodyPr>
            <a:normAutofit fontScale="32500" lnSpcReduction="20000"/>
          </a:bodyPr>
          <a:lstStyle/>
          <a:p>
            <a:pPr algn="l"/>
            <a:r>
              <a:rPr lang="ru-RU" sz="8600" b="1" dirty="0">
                <a:solidFill>
                  <a:schemeClr val="tx1"/>
                </a:solidFill>
              </a:rPr>
              <a:t>4. Солдаты бросили свой </a:t>
            </a:r>
            <a:r>
              <a:rPr lang="ru-RU" sz="8600" b="1" dirty="0" smtClean="0">
                <a:solidFill>
                  <a:schemeClr val="tx1"/>
                </a:solidFill>
              </a:rPr>
              <a:t>пост</a:t>
            </a:r>
            <a:endParaRPr lang="ru-RU" sz="8600" dirty="0">
              <a:solidFill>
                <a:schemeClr val="tx1"/>
              </a:solidFill>
            </a:endParaRPr>
          </a:p>
          <a:p>
            <a:pPr algn="l"/>
            <a:r>
              <a:rPr lang="ru-RU" sz="4300" dirty="0">
                <a:solidFill>
                  <a:schemeClr val="tx1"/>
                </a:solidFill>
              </a:rPr>
              <a:t> </a:t>
            </a:r>
          </a:p>
          <a:p>
            <a:pPr algn="l"/>
            <a:r>
              <a:rPr lang="ru-RU" sz="6200" i="1" dirty="0">
                <a:solidFill>
                  <a:schemeClr val="tx1"/>
                </a:solidFill>
              </a:rPr>
              <a:t>Римская стража сбежала, бросив свой пост. Преступления каравшиеся смертной казнью в римской армии</a:t>
            </a:r>
            <a:r>
              <a:rPr lang="ru-RU" sz="6200" i="1" dirty="0" smtClean="0">
                <a:solidFill>
                  <a:schemeClr val="tx1"/>
                </a:solidFill>
              </a:rPr>
              <a:t>:</a:t>
            </a:r>
            <a:r>
              <a:rPr lang="ru-RU" sz="6200" i="1" dirty="0">
                <a:solidFill>
                  <a:schemeClr val="tx1"/>
                </a:solidFill>
              </a:rPr>
              <a:t> </a:t>
            </a:r>
          </a:p>
          <a:p>
            <a:pPr algn="l"/>
            <a:r>
              <a:rPr lang="ru-RU" sz="6200" i="1" dirty="0">
                <a:solidFill>
                  <a:schemeClr val="tx1"/>
                </a:solidFill>
              </a:rPr>
              <a:t>"Переход разведчика в стан врага</a:t>
            </a:r>
            <a:r>
              <a:rPr lang="ru-RU" sz="6200" b="1" i="1" dirty="0">
                <a:solidFill>
                  <a:schemeClr val="tx1"/>
                </a:solidFill>
              </a:rPr>
              <a:t>; дезертирство;</a:t>
            </a:r>
            <a:r>
              <a:rPr lang="ru-RU" sz="6200" i="1" dirty="0">
                <a:solidFill>
                  <a:schemeClr val="tx1"/>
                </a:solidFill>
              </a:rPr>
              <a:t> потеря или продажа личного оружия; неповиновение в военное время; выход за крепостные стены или вал; организация бунта; отказ охранять офицера; </a:t>
            </a:r>
            <a:r>
              <a:rPr lang="ru-RU" sz="6200" b="1" i="1" dirty="0">
                <a:solidFill>
                  <a:schemeClr val="tx1"/>
                </a:solidFill>
              </a:rPr>
              <a:t>уход со своего поста; попытка уклониться о службы;</a:t>
            </a:r>
            <a:r>
              <a:rPr lang="ru-RU" sz="6200" i="1" dirty="0">
                <a:solidFill>
                  <a:schemeClr val="tx1"/>
                </a:solidFill>
              </a:rPr>
              <a:t> убийство; рукоприкладство по отношению к старшему по рангу или оскорбление командующего; руководство побегом; </a:t>
            </a:r>
            <a:r>
              <a:rPr lang="ru-RU" sz="6200" b="1" i="1" dirty="0">
                <a:solidFill>
                  <a:schemeClr val="tx1"/>
                </a:solidFill>
              </a:rPr>
              <a:t>уход из ночного дозора;</a:t>
            </a:r>
            <a:r>
              <a:rPr lang="ru-RU" sz="6200" i="1" dirty="0">
                <a:solidFill>
                  <a:schemeClr val="tx1"/>
                </a:solidFill>
              </a:rPr>
              <a:t> ..." Ко всему прочему можно добавить еще одно – сон на посту. Когда было неясно, кто именно совершил проступок, солдаты тянули жребий, определяя таким образом, кто будет наказан за преступление, совершенное одним из членом отряда. </a:t>
            </a:r>
          </a:p>
          <a:p>
            <a:pPr algn="l"/>
            <a:endParaRPr lang="ru-RU" dirty="0">
              <a:solidFill>
                <a:schemeClr val="tx1"/>
              </a:solidFill>
            </a:endParaRPr>
          </a:p>
        </p:txBody>
      </p:sp>
    </p:spTree>
    <p:extLst>
      <p:ext uri="{BB962C8B-B14F-4D97-AF65-F5344CB8AC3E}">
        <p14:creationId xmlns:p14="http://schemas.microsoft.com/office/powerpoint/2010/main" val="991562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251520" y="332656"/>
            <a:ext cx="8640960" cy="1470025"/>
          </a:xfrm>
        </p:spPr>
        <p:txBody>
          <a:bodyPr/>
          <a:lstStyle/>
          <a:p>
            <a:r>
              <a:rPr lang="ru-RU" b="1" dirty="0"/>
              <a:t>Факты, с которыми необходимо считаться</a:t>
            </a:r>
            <a:endParaRPr lang="ru-RU" dirty="0"/>
          </a:p>
        </p:txBody>
      </p:sp>
      <p:sp>
        <p:nvSpPr>
          <p:cNvPr id="3" name="Подзаголовок 2"/>
          <p:cNvSpPr>
            <a:spLocks noGrp="1"/>
          </p:cNvSpPr>
          <p:nvPr>
            <p:ph type="subTitle" idx="1"/>
          </p:nvPr>
        </p:nvSpPr>
        <p:spPr>
          <a:xfrm>
            <a:off x="611560" y="2204864"/>
            <a:ext cx="7992888" cy="4464496"/>
          </a:xfrm>
        </p:spPr>
        <p:txBody>
          <a:bodyPr>
            <a:normAutofit fontScale="55000" lnSpcReduction="20000"/>
          </a:bodyPr>
          <a:lstStyle/>
          <a:p>
            <a:pPr algn="l"/>
            <a:r>
              <a:rPr lang="ru-RU" sz="5100" b="1" dirty="0">
                <a:solidFill>
                  <a:schemeClr val="tx1"/>
                </a:solidFill>
              </a:rPr>
              <a:t>5. Красноречивый </a:t>
            </a:r>
            <a:r>
              <a:rPr lang="ru-RU" sz="5100" b="1" dirty="0" smtClean="0">
                <a:solidFill>
                  <a:schemeClr val="tx1"/>
                </a:solidFill>
              </a:rPr>
              <a:t>саван</a:t>
            </a:r>
            <a:endParaRPr lang="ru-RU" sz="5100" dirty="0">
              <a:solidFill>
                <a:schemeClr val="tx1"/>
              </a:solidFill>
            </a:endParaRPr>
          </a:p>
          <a:p>
            <a:pPr algn="l"/>
            <a:r>
              <a:rPr lang="ru-RU" sz="3400" b="1" dirty="0">
                <a:solidFill>
                  <a:schemeClr val="tx1"/>
                </a:solidFill>
              </a:rPr>
              <a:t> </a:t>
            </a:r>
            <a:endParaRPr lang="en-US" sz="3400" dirty="0" smtClean="0">
              <a:solidFill>
                <a:schemeClr val="tx1"/>
              </a:solidFill>
            </a:endParaRPr>
          </a:p>
          <a:p>
            <a:pPr algn="l"/>
            <a:r>
              <a:rPr lang="ru-RU" sz="4400" i="1" dirty="0" smtClean="0">
                <a:solidFill>
                  <a:schemeClr val="tx1"/>
                </a:solidFill>
              </a:rPr>
              <a:t>В </a:t>
            </a:r>
            <a:r>
              <a:rPr lang="ru-RU" sz="4400" i="1" dirty="0">
                <a:solidFill>
                  <a:schemeClr val="tx1"/>
                </a:solidFill>
              </a:rPr>
              <a:t>буквальном смысле гробница не была пуста: произошло нечто поразительное и необъяснимое. Когда Иоанн, прибежав вместе с </a:t>
            </a:r>
            <a:r>
              <a:rPr lang="ru-RU" sz="4400" i="1" dirty="0" smtClean="0">
                <a:solidFill>
                  <a:schemeClr val="tx1"/>
                </a:solidFill>
              </a:rPr>
              <a:t>Петром к гробнице, заглянул внутрь, он увидел нечто столь поразительное, что немедленно уверовал. </a:t>
            </a:r>
          </a:p>
          <a:p>
            <a:pPr algn="l"/>
            <a:r>
              <a:rPr lang="ru-RU" sz="4400" i="1" dirty="0" smtClean="0">
                <a:solidFill>
                  <a:schemeClr val="tx1"/>
                </a:solidFill>
              </a:rPr>
              <a:t>На том месте, где еще недавно лежало тело Иисуса Христа, остался только немного помятый саван, сохранявший форму тела. Саван был пуст наподобие пустого кокона. </a:t>
            </a:r>
          </a:p>
          <a:p>
            <a:pPr algn="l"/>
            <a:r>
              <a:rPr lang="ru-RU" sz="4400" i="1" dirty="0" smtClean="0">
                <a:solidFill>
                  <a:schemeClr val="tx1"/>
                </a:solidFill>
              </a:rPr>
              <a:t>Так что первое, что осталось в памяти учеников было не пустая гробница, а пустой саван, сохранявший форму и положение погребенного тела. </a:t>
            </a:r>
          </a:p>
          <a:p>
            <a:pPr algn="l"/>
            <a:endParaRPr lang="ru-RU" dirty="0">
              <a:solidFill>
                <a:schemeClr val="tx1"/>
              </a:solidFill>
            </a:endParaRPr>
          </a:p>
        </p:txBody>
      </p:sp>
    </p:spTree>
    <p:extLst>
      <p:ext uri="{BB962C8B-B14F-4D97-AF65-F5344CB8AC3E}">
        <p14:creationId xmlns:p14="http://schemas.microsoft.com/office/powerpoint/2010/main" val="375083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08520" y="404664"/>
            <a:ext cx="9252520" cy="1470025"/>
          </a:xfrm>
        </p:spPr>
        <p:txBody>
          <a:bodyPr>
            <a:normAutofit fontScale="90000"/>
          </a:bodyPr>
          <a:lstStyle/>
          <a:p>
            <a:r>
              <a:rPr lang="ru-RU" b="1" dirty="0" smtClean="0">
                <a:solidFill>
                  <a:schemeClr val="tx1"/>
                </a:solidFill>
              </a:rPr>
              <a:t>Теории исчезновения тела из гробницы</a:t>
            </a:r>
            <a:r>
              <a:rPr lang="ru-RU" dirty="0" smtClean="0">
                <a:solidFill>
                  <a:schemeClr val="tx1"/>
                </a:solidFill>
              </a:rPr>
              <a:t/>
            </a:r>
            <a:br>
              <a:rPr lang="ru-RU" dirty="0" smtClean="0">
                <a:solidFill>
                  <a:schemeClr val="tx1"/>
                </a:solidFill>
              </a:rPr>
            </a:br>
            <a:r>
              <a:rPr lang="ru-RU" dirty="0" smtClean="0">
                <a:solidFill>
                  <a:schemeClr val="tx1"/>
                </a:solidFill>
                <a:effectLst>
                  <a:outerShdw blurRad="38100" dist="38100" dir="2700000" algn="tl">
                    <a:srgbClr val="000000">
                      <a:alpha val="43137"/>
                    </a:srgbClr>
                  </a:outerShdw>
                </a:effectLst>
              </a:rPr>
              <a:t>Теория  "</a:t>
            </a:r>
            <a:r>
              <a:rPr lang="ru-RU" u="sng" dirty="0" smtClean="0">
                <a:solidFill>
                  <a:schemeClr val="tx1"/>
                </a:solidFill>
                <a:effectLst>
                  <a:outerShdw blurRad="38100" dist="38100" dir="2700000" algn="tl">
                    <a:srgbClr val="000000">
                      <a:alpha val="43137"/>
                    </a:srgbClr>
                  </a:outerShdw>
                </a:effectLst>
              </a:rPr>
              <a:t>Кража</a:t>
            </a:r>
            <a:r>
              <a:rPr lang="ru-RU" dirty="0" smtClean="0">
                <a:solidFill>
                  <a:schemeClr val="tx1"/>
                </a:solidFill>
                <a:effectLst>
                  <a:outerShdw blurRad="38100" dist="38100" dir="2700000" algn="tl">
                    <a:srgbClr val="000000">
                      <a:alpha val="43137"/>
                    </a:srgbClr>
                  </a:outerShdw>
                </a:effectLst>
              </a:rPr>
              <a:t>":</a:t>
            </a:r>
            <a:br>
              <a:rPr lang="ru-RU" dirty="0" smtClean="0">
                <a:solidFill>
                  <a:schemeClr val="tx1"/>
                </a:solidFill>
                <a:effectLst>
                  <a:outerShdw blurRad="38100" dist="38100" dir="2700000" algn="tl">
                    <a:srgbClr val="000000">
                      <a:alpha val="43137"/>
                    </a:srgbClr>
                  </a:outerShdw>
                </a:effectLst>
              </a:rPr>
            </a:br>
            <a:endParaRPr lang="ru-RU" dirty="0"/>
          </a:p>
        </p:txBody>
      </p:sp>
      <p:sp>
        <p:nvSpPr>
          <p:cNvPr id="3" name="Подзаголовок 2"/>
          <p:cNvSpPr>
            <a:spLocks noGrp="1"/>
          </p:cNvSpPr>
          <p:nvPr>
            <p:ph type="subTitle" idx="1"/>
          </p:nvPr>
        </p:nvSpPr>
        <p:spPr>
          <a:xfrm>
            <a:off x="107504" y="2132856"/>
            <a:ext cx="8928992" cy="4608512"/>
          </a:xfrm>
        </p:spPr>
        <p:txBody>
          <a:bodyPr>
            <a:normAutofit fontScale="85000" lnSpcReduction="10000"/>
          </a:bodyPr>
          <a:lstStyle/>
          <a:p>
            <a:pPr algn="l"/>
            <a:r>
              <a:rPr lang="ru-RU" i="1" dirty="0">
                <a:solidFill>
                  <a:schemeClr val="tx1"/>
                </a:solidFill>
              </a:rPr>
              <a:t> </a:t>
            </a:r>
          </a:p>
          <a:p>
            <a:pPr algn="l"/>
            <a:r>
              <a:rPr lang="ru-RU" i="1" dirty="0">
                <a:solidFill>
                  <a:schemeClr val="tx1"/>
                </a:solidFill>
              </a:rPr>
              <a:t>Ученики украли тело, а затем стали всем рассказывать, что Иисус Христос – Бог, воскресший из мертвых. </a:t>
            </a:r>
          </a:p>
          <a:p>
            <a:pPr algn="l"/>
            <a:r>
              <a:rPr lang="ru-RU" sz="1600" i="1" dirty="0">
                <a:solidFill>
                  <a:schemeClr val="tx1"/>
                </a:solidFill>
              </a:rPr>
              <a:t> </a:t>
            </a:r>
          </a:p>
          <a:p>
            <a:pPr algn="l"/>
            <a:r>
              <a:rPr lang="ru-RU" i="1" dirty="0" smtClean="0">
                <a:solidFill>
                  <a:schemeClr val="tx1"/>
                </a:solidFill>
              </a:rPr>
              <a:t>            Что </a:t>
            </a:r>
            <a:r>
              <a:rPr lang="ru-RU" i="1" dirty="0">
                <a:solidFill>
                  <a:schemeClr val="tx1"/>
                </a:solidFill>
              </a:rPr>
              <a:t>вы скажите в опровержение этой теории</a:t>
            </a:r>
            <a:r>
              <a:rPr lang="ru-RU" i="1" dirty="0" smtClean="0">
                <a:solidFill>
                  <a:schemeClr val="tx1"/>
                </a:solidFill>
              </a:rPr>
              <a:t>:</a:t>
            </a:r>
          </a:p>
          <a:p>
            <a:pPr algn="l"/>
            <a:endParaRPr lang="ru-RU" i="1" dirty="0">
              <a:solidFill>
                <a:schemeClr val="tx1"/>
              </a:solidFill>
            </a:endParaRPr>
          </a:p>
          <a:p>
            <a:pPr algn="l"/>
            <a:r>
              <a:rPr lang="ru-RU" i="1" dirty="0">
                <a:solidFill>
                  <a:schemeClr val="tx1"/>
                </a:solidFill>
              </a:rPr>
              <a:t>	1.Почему не казнили солдат за то, </a:t>
            </a:r>
            <a:r>
              <a:rPr lang="ru-RU" i="1" dirty="0" smtClean="0">
                <a:solidFill>
                  <a:schemeClr val="tx1"/>
                </a:solidFill>
              </a:rPr>
              <a:t>что проспали</a:t>
            </a:r>
            <a:r>
              <a:rPr lang="ru-RU" i="1" dirty="0">
                <a:solidFill>
                  <a:schemeClr val="tx1"/>
                </a:solidFill>
              </a:rPr>
              <a:t>?</a:t>
            </a:r>
          </a:p>
          <a:p>
            <a:pPr algn="l"/>
            <a:r>
              <a:rPr lang="ru-RU" i="1" dirty="0">
                <a:solidFill>
                  <a:schemeClr val="tx1"/>
                </a:solidFill>
              </a:rPr>
              <a:t>	</a:t>
            </a:r>
            <a:r>
              <a:rPr lang="ru-RU" i="1" dirty="0" smtClean="0">
                <a:solidFill>
                  <a:schemeClr val="tx1"/>
                </a:solidFill>
              </a:rPr>
              <a:t>2.Почему </a:t>
            </a:r>
            <a:r>
              <a:rPr lang="ru-RU" i="1" dirty="0">
                <a:solidFill>
                  <a:schemeClr val="tx1"/>
                </a:solidFill>
              </a:rPr>
              <a:t>не казнили учеников за кражу?                                                       </a:t>
            </a:r>
          </a:p>
          <a:p>
            <a:pPr algn="l"/>
            <a:r>
              <a:rPr lang="ru-RU" i="1" dirty="0">
                <a:solidFill>
                  <a:schemeClr val="tx1"/>
                </a:solidFill>
              </a:rPr>
              <a:t>	</a:t>
            </a:r>
            <a:r>
              <a:rPr lang="ru-RU" i="1" dirty="0" smtClean="0">
                <a:solidFill>
                  <a:schemeClr val="tx1"/>
                </a:solidFill>
              </a:rPr>
              <a:t>3.Кто </a:t>
            </a:r>
            <a:r>
              <a:rPr lang="ru-RU" i="1" dirty="0">
                <a:solidFill>
                  <a:schemeClr val="tx1"/>
                </a:solidFill>
              </a:rPr>
              <a:t>отбросил камень? </a:t>
            </a:r>
          </a:p>
          <a:p>
            <a:pPr algn="l"/>
            <a:r>
              <a:rPr lang="ru-RU" i="1" dirty="0">
                <a:solidFill>
                  <a:schemeClr val="tx1"/>
                </a:solidFill>
              </a:rPr>
              <a:t>	</a:t>
            </a:r>
            <a:r>
              <a:rPr lang="ru-RU" i="1" dirty="0" smtClean="0">
                <a:solidFill>
                  <a:schemeClr val="tx1"/>
                </a:solidFill>
              </a:rPr>
              <a:t>4.Почему </a:t>
            </a:r>
            <a:r>
              <a:rPr lang="ru-RU" i="1" dirty="0">
                <a:solidFill>
                  <a:schemeClr val="tx1"/>
                </a:solidFill>
              </a:rPr>
              <a:t>оставили пелены в гробнице?</a:t>
            </a:r>
          </a:p>
          <a:p>
            <a:pPr algn="l"/>
            <a:endParaRPr lang="ru-RU" dirty="0">
              <a:solidFill>
                <a:schemeClr val="tx1"/>
              </a:solidFill>
            </a:endParaRPr>
          </a:p>
        </p:txBody>
      </p:sp>
    </p:spTree>
    <p:extLst>
      <p:ext uri="{BB962C8B-B14F-4D97-AF65-F5344CB8AC3E}">
        <p14:creationId xmlns:p14="http://schemas.microsoft.com/office/powerpoint/2010/main" val="120343589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317</Words>
  <Application>Microsoft Office PowerPoint</Application>
  <PresentationFormat>Экран (4:3)</PresentationFormat>
  <Paragraphs>92</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Факты, с которыми необходимо считаться</vt:lpstr>
      <vt:lpstr>Факты, с которыми необходимо считаться</vt:lpstr>
      <vt:lpstr>Факты, с которыми необходимо считаться</vt:lpstr>
      <vt:lpstr>Факты, с которыми необходимо считаться</vt:lpstr>
      <vt:lpstr>Факты, с которыми необходимо считаться</vt:lpstr>
      <vt:lpstr>Факты, с которыми необходимо считаться</vt:lpstr>
      <vt:lpstr>Факты, с которыми необходимо считаться</vt:lpstr>
      <vt:lpstr>Факты, с которыми необходимо считаться</vt:lpstr>
      <vt:lpstr>Теории исчезновения тела из гробницы Теория  "Кража": </vt:lpstr>
      <vt:lpstr>Теория  "Обморок                              (потеря сознания)":</vt:lpstr>
      <vt:lpstr>Теория  "Обморок                              (потеря сознания)":</vt:lpstr>
      <vt:lpstr>Теория "Галлюцинация (видение)":</vt:lpstr>
      <vt:lpstr>Теория "Не та гробница":</vt:lpstr>
      <vt:lpstr>Так что же случилось на самом деле?</vt:lpstr>
      <vt:lpstr>Прямые доказательства воскресения – свидетельства очевидцев</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Факты, с которыми необходимо считаться</dc:title>
  <dc:creator>Admin</dc:creator>
  <cp:lastModifiedBy>Admin</cp:lastModifiedBy>
  <cp:revision>9</cp:revision>
  <dcterms:created xsi:type="dcterms:W3CDTF">2020-08-04T13:04:54Z</dcterms:created>
  <dcterms:modified xsi:type="dcterms:W3CDTF">2020-08-05T18:41:35Z</dcterms:modified>
</cp:coreProperties>
</file>