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revisionInfo.xml" ContentType="application/vnd.ms-powerpoint.revisioninfo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72" r:id="rId2"/>
  </p:sldMasterIdLst>
  <p:notesMasterIdLst>
    <p:notesMasterId r:id="rId14"/>
  </p:notesMasterIdLst>
  <p:handoutMasterIdLst>
    <p:handoutMasterId r:id="rId15"/>
  </p:handoutMasterIdLst>
  <p:sldIdLst>
    <p:sldId id="710" r:id="rId3"/>
    <p:sldId id="711" r:id="rId4"/>
    <p:sldId id="712" r:id="rId5"/>
    <p:sldId id="713" r:id="rId6"/>
    <p:sldId id="714" r:id="rId7"/>
    <p:sldId id="715" r:id="rId8"/>
    <p:sldId id="716" r:id="rId9"/>
    <p:sldId id="717" r:id="rId10"/>
    <p:sldId id="718" r:id="rId11"/>
    <p:sldId id="723" r:id="rId12"/>
    <p:sldId id="719" r:id="rId1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  <p:ext uri="{FD5EFAAD-0ECE-453E-9831-46B23BE46B34}">
      <p15:chartTrackingRefBased xmlns:p15="http://schemas.microsoft.com/office/powerpoint/2012/main" xmlns="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A488322-F2BA-4B5B-9748-0D474271808F}" styleName="Medium Style 3 - 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Estilo medio 2 - Énfasis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AF606853-7671-496A-8E4F-DF71F8EC918B}" styleName="Estilo oscuro 1 - Énfasis 6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wholeTbl>
    <a:band1H>
      <a:tcStyle>
        <a:tcBdr/>
        <a:fill>
          <a:solidFill>
            <a:schemeClr val="accent6">
              <a:shade val="60000"/>
            </a:schemeClr>
          </a:solidFill>
        </a:fill>
      </a:tcStyle>
    </a:band1H>
    <a:band1V>
      <a:tcStyle>
        <a:tcBdr/>
        <a:fill>
          <a:solidFill>
            <a:schemeClr val="accent6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6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6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6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69C7853C-536D-4A76-A0AE-DD22124D55A5}" styleName="Estilo temático 1 - Énfasis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2D5ABB26-0587-4C30-8999-92F81FD0307C}" styleName="Sin estilo ni cuadrícula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029" autoAdjust="0"/>
    <p:restoredTop sz="91219" autoAdjust="0"/>
  </p:normalViewPr>
  <p:slideViewPr>
    <p:cSldViewPr snapToGrid="0" showGuides="1">
      <p:cViewPr>
        <p:scale>
          <a:sx n="60" d="100"/>
          <a:sy n="60" d="100"/>
        </p:scale>
        <p:origin x="-1062" y="-22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55" d="100"/>
          <a:sy n="55" d="100"/>
        </p:scale>
        <p:origin x="-2904" y="-102"/>
      </p:cViewPr>
      <p:guideLst>
        <p:guide orient="horz" pos="2880"/>
        <p:guide pos="2160"/>
      </p:guideLst>
    </p:cSldViewPr>
  </p:notes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586" Type="http://schemas.microsoft.com/office/2015/10/relationships/revisionInfo" Target="revisionInfo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1.xml"/><Relationship Id="rId16" Type="http://schemas.openxmlformats.org/officeDocument/2006/relationships/presProps" Target="presProps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999BDA-BD19-4064-BF2C-14D89FF3C190}" type="datetimeFigureOut">
              <a:rPr lang="en-US" smtClean="0"/>
              <a:pPr/>
              <a:t>2/20/2018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7328E8E-C91D-44A0-93D6-1E4294D2C6F9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18818085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CFDF147-A9B1-468D-860B-052CCDB90DB6}" type="datetimeFigureOut">
              <a:rPr lang="en-US" smtClean="0"/>
              <a:pPr/>
              <a:t>2/20/2018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468310F-3F7A-4A9C-892D-242CD6C3803D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5360545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2790063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4</a:t>
            </a:fld>
            <a:endParaRPr lang="en-US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7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8</a:t>
            </a:fld>
            <a:endParaRPr lang="en-US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s-MX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9</a:t>
            </a:fld>
            <a:endParaRPr lang="en-US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468310F-3F7A-4A9C-892D-242CD6C3803D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3279006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 bwMode="ltGray"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57C3B0C-DDAB-42F4-8C24-B1FE6CABC65D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041400"/>
            <a:ext cx="9144000" cy="2387600"/>
          </a:xfrm>
        </p:spPr>
        <p:txBody>
          <a:bodyPr anchor="b"/>
          <a:lstStyle>
            <a:lvl1pPr algn="ctr">
              <a:defRPr sz="60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74593261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588C6A-E15D-42F1-AAF6-839123805FB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0169963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C44DB9-A473-442C-B086-D1F93506A4BE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566978547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399991-E95B-472C-BB57-B5B9032A924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 vert="horz" lIns="91440" tIns="45720" rIns="91440" bIns="45720" rtlCol="0" anchor="ctr">
            <a:normAutofit/>
          </a:bodyPr>
          <a:lstStyle>
            <a:lvl1pPr>
              <a:defRPr lang="en-US" dirty="0"/>
            </a:lvl1pPr>
          </a:lstStyle>
          <a:p>
            <a:pPr lvl="0"/>
            <a:r>
              <a:rPr lang="en-US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26726615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A97AFD-ABC7-4364-90EF-95B15C8A323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4589463"/>
            <a:ext cx="10128250" cy="1500187"/>
          </a:xfrm>
        </p:spPr>
        <p:txBody>
          <a:bodyPr/>
          <a:lstStyle>
            <a:lvl1pPr marL="0" indent="0">
              <a:buNone/>
              <a:defRPr sz="2400"/>
            </a:lvl1pPr>
            <a:lvl2pPr marL="457200" indent="0">
              <a:buNone/>
              <a:defRPr sz="2000"/>
            </a:lvl2pPr>
            <a:lvl3pPr marL="914400" indent="0">
              <a:buNone/>
              <a:defRPr sz="18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19200" y="1709738"/>
            <a:ext cx="10128250" cy="2862262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41607121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F3AE068-E05A-439C-97F8-45AC8119FCD5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5111" y="1825625"/>
            <a:ext cx="498348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24296" y="1825625"/>
            <a:ext cx="4983480" cy="435133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8825" y="365125"/>
            <a:ext cx="10134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412789943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01B03B3-DEE5-43F8-925B-912AA65DCD81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369832" y="2193925"/>
            <a:ext cx="4983480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69832" y="1489075"/>
            <a:ext cx="4983480" cy="641350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24454" y="2193925"/>
            <a:ext cx="4983480" cy="3978275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24454" y="1489075"/>
            <a:ext cx="4983480" cy="641350"/>
          </a:xfrm>
        </p:spPr>
        <p:txBody>
          <a:bodyPr anchor="b"/>
          <a:lstStyle>
            <a:lvl1pPr marL="0" indent="0">
              <a:buNone/>
              <a:defRPr sz="2400" b="0">
                <a:solidFill>
                  <a:schemeClr val="accent4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4454" y="274638"/>
            <a:ext cx="10122996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79035056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B90C9F-8B7D-49D2-9820-A92EA66BAD43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330734337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F54059C-4DF7-43AB-9953-A9E9C32BDFAB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415038742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A7C3EC7-B7A8-467B-A043-A6BA6621D453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1619" y="987425"/>
            <a:ext cx="59436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9138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913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11411049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656EBB-3674-4C80-A7FF-3B979F5315DA}" type="datetime1">
              <a:rPr lang="en-US" smtClean="0"/>
              <a:pPr/>
              <a:t>2/20/2018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396249" y="987425"/>
            <a:ext cx="59436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22767" y="2101850"/>
            <a:ext cx="3932237" cy="375920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22767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4260131376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invGray">
      <p:bgPr>
        <a:blipFill dpi="0" rotWithShape="1">
          <a:blip r:embed="rId13" cstate="print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124850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fld id="{79F0484A-F300-4B64-A3A1-4509DE43DA60}" type="datetime1">
              <a:rPr lang="en-US" smtClean="0"/>
              <a:pPr/>
              <a:t>2/20/2018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47644" y="6356350"/>
            <a:ext cx="59260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85938" y="6356350"/>
            <a:ext cx="76786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6">
                    <a:lumMod val="20000"/>
                    <a:lumOff val="80000"/>
                  </a:schemeClr>
                </a:solidFill>
              </a:defRPr>
            </a:lvl1pPr>
          </a:lstStyle>
          <a:p>
            <a:fld id="{842422B5-12DA-40CC-AE4D-EB9F472458FF}" type="slidenum">
              <a:rPr lang="en-US" smtClean="0"/>
              <a:pPr/>
              <a:t>‹Nº›</a:t>
            </a:fld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19200" y="1825625"/>
            <a:ext cx="10134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19200" y="365125"/>
            <a:ext cx="10134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xmlns="" val="7318994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hf sldNum="0" hdr="0" ftr="0" dt="0"/>
  <p:txStyles>
    <p:titleStyle>
      <a:lvl1pPr algn="l" defTabSz="914400" rtl="0" eaLnBrk="1" latinLnBrk="0" hangingPunct="1">
        <a:spcBef>
          <a:spcPct val="0"/>
        </a:spcBef>
        <a:buNone/>
        <a:defRPr sz="4400" b="0" kern="1200" cap="none" spc="0">
          <a:ln w="0">
            <a:solidFill>
              <a:schemeClr val="accent1">
                <a:lumMod val="75000"/>
              </a:schemeClr>
            </a:solidFill>
          </a:ln>
          <a:solidFill>
            <a:schemeClr val="accent6"/>
          </a:solidFill>
          <a:effectLst>
            <a:outerShdw blurRad="38100" dist="25400" dir="5400000" algn="ctr" rotWithShape="0">
              <a:srgbClr val="6E747A">
                <a:alpha val="43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2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24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20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ct val="30000"/>
        </a:spcBef>
        <a:buClr>
          <a:schemeClr val="accent4">
            <a:lumMod val="75000"/>
          </a:schemeClr>
        </a:buClr>
        <a:buSzPct val="70000"/>
        <a:buFont typeface="Wingdings 3" panose="05040102010807070707" pitchFamily="18" charset="2"/>
        <a:buChar char="u"/>
        <a:defRPr sz="1800" kern="1200">
          <a:solidFill>
            <a:schemeClr val="accent6">
              <a:lumMod val="20000"/>
              <a:lumOff val="80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 xmlns="">
        <p15:guide id="0" orient="horz" pos="2160" userDrawn="1">
          <p15:clr>
            <a:srgbClr val="F26B43"/>
          </p15:clr>
        </p15:guide>
        <p15:guide id="1" pos="768" userDrawn="1">
          <p15:clr>
            <a:srgbClr val="F26B43"/>
          </p15:clr>
        </p15:guide>
        <p15:guide id="2" pos="7152" userDrawn="1">
          <p15:clr>
            <a:srgbClr val="F26B43"/>
          </p15:clr>
        </p15:guide>
        <p15:guide id="3" pos="3840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s://www.google.com/url?sa=i&amp;rct=j&amp;q=&amp;esrc=s&amp;source=images&amp;cd=&amp;cad=rja&amp;uact=8&amp;ved=0ahUKEwjUjv_h8KjZAhUI64MKHZU-ClMQjRwIBw&amp;url=https://www.123rf.com/photo_35433169_stock-vector-train-with-happy-kids.html&amp;psig=AOvVaw3Xu0VlpXQ7w0V2_HeTux-L&amp;ust=1518816616904891" TargetMode="Externa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hyperlink" Target="https://www.google.com/url?sa=i&amp;rct=j&amp;q=&amp;esrc=s&amp;source=images&amp;cd=&amp;cad=rja&amp;uact=8&amp;ved=2ahUKEwi02uSB5aDZAhVKw4MKHUf4D2kQjRx6BAgAEAY&amp;url=https://www.pinterest.com/claudiaribeirao/old-trains/&amp;psig=AOvVaw2uDEXoV8sfSeyvahkaXVQv&amp;ust=1518539007476800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577427"/>
            <a:ext cx="12192000" cy="3791857"/>
          </a:xfrm>
          <a:ln>
            <a:noFill/>
          </a:ln>
        </p:spPr>
        <p:txBody>
          <a:bodyPr>
            <a:noAutofit/>
          </a:bodyPr>
          <a:lstStyle/>
          <a:p>
            <a:r>
              <a:rPr lang="en-US" sz="30000" b="1" dirty="0" smtClean="0">
                <a:solidFill>
                  <a:schemeClr val="accent4">
                    <a:lumMod val="75000"/>
                  </a:schemeClr>
                </a:solidFill>
                <a:latin typeface="Wide Latin" pitchFamily="18" charset="0"/>
              </a:rPr>
              <a:t>24</a:t>
            </a:r>
            <a:endParaRPr lang="en-US" sz="30000" b="1" dirty="0">
              <a:solidFill>
                <a:schemeClr val="accent4">
                  <a:lumMod val="75000"/>
                </a:schemeClr>
              </a:solidFill>
              <a:latin typeface="Wide Latin" pitchFamily="18" charset="0"/>
            </a:endParaRPr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93257" y="5532437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Ph.D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7617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cxnSp>
        <p:nvCxnSpPr>
          <p:cNvPr id="6" name="5 Conector recto"/>
          <p:cNvCxnSpPr/>
          <p:nvPr/>
        </p:nvCxnSpPr>
        <p:spPr>
          <a:xfrm>
            <a:off x="1769790" y="2875806"/>
            <a:ext cx="0" cy="2952328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"/>
          <p:cNvCxnSpPr/>
          <p:nvPr/>
        </p:nvCxnSpPr>
        <p:spPr>
          <a:xfrm flipH="1">
            <a:off x="1674540" y="5961484"/>
            <a:ext cx="6768752" cy="0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CuadroTexto"/>
          <p:cNvSpPr txBox="1"/>
          <p:nvPr/>
        </p:nvSpPr>
        <p:spPr>
          <a:xfrm rot="16200000">
            <a:off x="-295670" y="4071069"/>
            <a:ext cx="2448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Número</a:t>
            </a:r>
            <a:endParaRPr lang="es-MX" sz="4400" dirty="0">
              <a:solidFill>
                <a:schemeClr val="bg1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2897932" y="6088559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Entendimiento</a:t>
            </a:r>
            <a:endParaRPr lang="es-MX" sz="4400" dirty="0">
              <a:solidFill>
                <a:schemeClr val="bg1"/>
              </a:solidFill>
            </a:endParaRPr>
          </a:p>
        </p:txBody>
      </p:sp>
      <p:cxnSp>
        <p:nvCxnSpPr>
          <p:cNvPr id="10" name="9 Conector recto de flecha"/>
          <p:cNvCxnSpPr/>
          <p:nvPr/>
        </p:nvCxnSpPr>
        <p:spPr>
          <a:xfrm flipV="1">
            <a:off x="1746548" y="4824248"/>
            <a:ext cx="1217369" cy="1103328"/>
          </a:xfrm>
          <a:prstGeom prst="straightConnector1">
            <a:avLst/>
          </a:prstGeom>
          <a:ln w="190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Elipse"/>
          <p:cNvSpPr/>
          <p:nvPr/>
        </p:nvSpPr>
        <p:spPr>
          <a:xfrm>
            <a:off x="1583482" y="5688310"/>
            <a:ext cx="288032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bg1"/>
              </a:solidFill>
            </a:endParaRPr>
          </a:p>
        </p:txBody>
      </p:sp>
      <p:pic>
        <p:nvPicPr>
          <p:cNvPr id="2" name="Picture 2" descr="Resultado de imagen para happy train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flipH="1">
            <a:off x="3865672" y="885550"/>
            <a:ext cx="6839114" cy="4585476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64455" y="630637"/>
            <a:ext cx="8435866" cy="3957130"/>
          </a:xfrm>
          <a:solidFill>
            <a:schemeClr val="bg2">
              <a:lumMod val="25000"/>
            </a:schemeClr>
          </a:solidFill>
          <a:ln>
            <a:noFill/>
          </a:ln>
        </p:spPr>
        <p:txBody>
          <a:bodyPr anchor="t">
            <a:noAutofit/>
          </a:bodyPr>
          <a:lstStyle/>
          <a:p>
            <a:r>
              <a:rPr lang="en-US" sz="11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> </a:t>
            </a:r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/>
            </a:r>
            <a:b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</a:br>
            <a: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  <a:t/>
            </a:r>
            <a:br>
              <a:rPr lang="en-US" sz="4000" dirty="0" smtClean="0">
                <a:solidFill>
                  <a:schemeClr val="accent1">
                    <a:lumMod val="75000"/>
                  </a:schemeClr>
                </a:solidFill>
                <a:effectLst/>
                <a:latin typeface="Wide Latin" pitchFamily="18" charset="0"/>
              </a:rPr>
            </a:br>
            <a:r>
              <a:rPr lang="en-US" sz="4800" dirty="0" err="1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  <a:t>Tarea</a:t>
            </a:r>
            <a:r>
              <a:rPr lang="en-US" sz="48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/>
                <a:latin typeface="Wide Latin" pitchFamily="18" charset="0"/>
              </a:rPr>
              <a:t>  No. 24</a:t>
            </a:r>
            <a: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/>
            </a:r>
            <a:br>
              <a:rPr lang="en-US" sz="40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</a:br>
            <a:endParaRPr lang="en-US" sz="4000" dirty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2293257" y="5532437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bg2"/>
                </a:solidFill>
                <a:latin typeface="Calibri" pitchFamily="34" charset="0"/>
                <a:ea typeface="+mj-ea"/>
                <a:cs typeface="Calibri" pitchFamily="34" charset="0"/>
              </a:rPr>
              <a:t>Ph.D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5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5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Title 1"/>
          <p:cNvSpPr txBox="1">
            <a:spLocks/>
          </p:cNvSpPr>
          <p:nvPr/>
        </p:nvSpPr>
        <p:spPr>
          <a:xfrm>
            <a:off x="2475217" y="2517236"/>
            <a:ext cx="7409819" cy="1126589"/>
          </a:xfrm>
          <a:prstGeom prst="rect">
            <a:avLst/>
          </a:prstGeom>
          <a:solidFill>
            <a:schemeClr val="bg2">
              <a:lumMod val="25000"/>
            </a:schemeClr>
          </a:solidFill>
          <a:ln>
            <a:noFill/>
          </a:ln>
        </p:spPr>
        <p:txBody>
          <a:bodyPr vert="horz" lIns="91440" tIns="45720" rIns="91440" bIns="45720" rtlCol="0" anchor="t">
            <a:noAutofit/>
          </a:bodyPr>
          <a:lstStyle/>
          <a:p>
            <a:pPr marL="514350" lvl="0" indent="-514350">
              <a:spcBef>
                <a:spcPct val="0"/>
              </a:spcBef>
            </a:pPr>
            <a:r>
              <a:rPr lang="es-MX" sz="3200" dirty="0" smtClean="0">
                <a:solidFill>
                  <a:schemeClr val="accent6">
                    <a:lumMod val="40000"/>
                    <a:lumOff val="60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itchFamily="34" charset="0"/>
                <a:cs typeface="Calibri" pitchFamily="34" charset="0"/>
              </a:rPr>
              <a:t>1. Meditar en la ética y legalidad de mi ministerio conforme a  Salmos 15.</a:t>
            </a:r>
          </a:p>
          <a:p>
            <a:pPr lvl="0">
              <a:spcBef>
                <a:spcPct val="0"/>
              </a:spcBef>
            </a:pPr>
            <a:endParaRPr lang="es-MX" sz="3200" dirty="0" smtClean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  <a:p>
            <a:pPr lvl="0">
              <a:spcBef>
                <a:spcPct val="0"/>
              </a:spcBef>
            </a:pPr>
            <a:endParaRPr lang="es-MX" sz="4000" dirty="0" smtClean="0">
              <a:solidFill>
                <a:schemeClr val="accent6">
                  <a:lumMod val="40000"/>
                  <a:lumOff val="60000"/>
                </a:schemeClr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itchFamily="34" charset="0"/>
              <a:cs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7276172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>U. 8  Recursos</a:t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b="1" dirty="0" smtClean="0">
                <a:solidFill>
                  <a:schemeClr val="bg1"/>
                </a:solidFill>
                <a:effectLst/>
              </a:rPr>
              <a:t>L. 3 Ética y Legalidad</a:t>
            </a:r>
            <a:endParaRPr lang="es-MX" dirty="0"/>
          </a:p>
        </p:txBody>
      </p:sp>
      <p:sp>
        <p:nvSpPr>
          <p:cNvPr id="4" name="2 Título"/>
          <p:cNvSpPr txBox="1">
            <a:spLocks/>
          </p:cNvSpPr>
          <p:nvPr/>
        </p:nvSpPr>
        <p:spPr>
          <a:xfrm>
            <a:off x="1981199" y="5292725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cxnSp>
        <p:nvCxnSpPr>
          <p:cNvPr id="6" name="5 Conector recto"/>
          <p:cNvCxnSpPr/>
          <p:nvPr/>
        </p:nvCxnSpPr>
        <p:spPr>
          <a:xfrm>
            <a:off x="1769790" y="2875806"/>
            <a:ext cx="0" cy="2952328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"/>
          <p:cNvCxnSpPr/>
          <p:nvPr/>
        </p:nvCxnSpPr>
        <p:spPr>
          <a:xfrm flipH="1">
            <a:off x="1674540" y="5961484"/>
            <a:ext cx="6768752" cy="0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CuadroTexto"/>
          <p:cNvSpPr txBox="1"/>
          <p:nvPr/>
        </p:nvSpPr>
        <p:spPr>
          <a:xfrm rot="16200000">
            <a:off x="-295670" y="4071069"/>
            <a:ext cx="2448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Número</a:t>
            </a:r>
            <a:endParaRPr lang="es-MX" sz="4400" dirty="0">
              <a:solidFill>
                <a:schemeClr val="bg1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2897932" y="6088559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Entendimiento</a:t>
            </a:r>
            <a:endParaRPr lang="es-MX" sz="4400" dirty="0">
              <a:solidFill>
                <a:schemeClr val="bg1"/>
              </a:solidFill>
            </a:endParaRPr>
          </a:p>
        </p:txBody>
      </p:sp>
      <p:cxnSp>
        <p:nvCxnSpPr>
          <p:cNvPr id="10" name="9 Conector recto de flecha"/>
          <p:cNvCxnSpPr/>
          <p:nvPr/>
        </p:nvCxnSpPr>
        <p:spPr>
          <a:xfrm flipV="1">
            <a:off x="1746548" y="4824248"/>
            <a:ext cx="1217369" cy="1103328"/>
          </a:xfrm>
          <a:prstGeom prst="straightConnector1">
            <a:avLst/>
          </a:prstGeom>
          <a:ln w="190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Elipse"/>
          <p:cNvSpPr/>
          <p:nvPr/>
        </p:nvSpPr>
        <p:spPr>
          <a:xfrm>
            <a:off x="1583482" y="5688310"/>
            <a:ext cx="288032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bg1"/>
              </a:solidFill>
            </a:endParaRPr>
          </a:p>
        </p:txBody>
      </p:sp>
      <p:pic>
        <p:nvPicPr>
          <p:cNvPr id="1026" name="Picture 2" descr="Imagen relacionada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003825" y="482269"/>
            <a:ext cx="6802328" cy="5104889"/>
          </a:xfrm>
          <a:prstGeom prst="rect">
            <a:avLst/>
          </a:prstGeom>
          <a:noFill/>
        </p:spPr>
      </p:pic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024759" y="356380"/>
            <a:ext cx="10704786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6000" b="1" u="sng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Ética</a:t>
            </a:r>
          </a:p>
          <a:p>
            <a:pPr algn="ctr"/>
            <a:r>
              <a:rPr lang="es-MX" sz="60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Disciplina filosófica </a:t>
            </a:r>
          </a:p>
          <a:p>
            <a:pPr algn="ctr"/>
            <a:r>
              <a:rPr lang="es-MX" sz="60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que estudia </a:t>
            </a:r>
          </a:p>
          <a:p>
            <a:pPr algn="ctr"/>
            <a:r>
              <a:rPr lang="es-MX" sz="60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el bien y el mal </a:t>
            </a:r>
          </a:p>
          <a:p>
            <a:pPr algn="ctr"/>
            <a:r>
              <a:rPr lang="es-MX" sz="60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y sus relaciones con la moral y el comportamiento humano.</a:t>
            </a:r>
            <a:endParaRPr lang="es-MX" sz="96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977462" y="813580"/>
            <a:ext cx="1070478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sz="6000" b="1" u="sng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Legalidad</a:t>
            </a:r>
          </a:p>
          <a:p>
            <a:pPr algn="ctr"/>
            <a:r>
              <a:rPr lang="es-MX" sz="60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La legalidad es </a:t>
            </a:r>
          </a:p>
          <a:p>
            <a:pPr algn="ctr"/>
            <a:r>
              <a:rPr lang="es-MX" sz="60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una condición o acto realizado </a:t>
            </a:r>
            <a:r>
              <a:rPr lang="es-MX" sz="6000" b="1" i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dentro</a:t>
            </a:r>
            <a:r>
              <a:rPr lang="es-MX" sz="60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 del marco normativo de un Estado.</a:t>
            </a:r>
            <a:endParaRPr lang="es-MX" sz="9600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Título"/>
          <p:cNvSpPr>
            <a:spLocks noGrp="1"/>
          </p:cNvSpPr>
          <p:nvPr>
            <p:ph type="title"/>
          </p:nvPr>
        </p:nvSpPr>
        <p:spPr>
          <a:xfrm>
            <a:off x="1654628" y="1090840"/>
            <a:ext cx="9898743" cy="1325563"/>
          </a:xfrm>
        </p:spPr>
        <p:txBody>
          <a:bodyPr>
            <a:normAutofit fontScale="90000"/>
          </a:bodyPr>
          <a:lstStyle/>
          <a:p>
            <a:pPr algn="r"/>
            <a:r>
              <a:rPr lang="es-MX" b="1" dirty="0" smtClean="0">
                <a:solidFill>
                  <a:schemeClr val="bg1"/>
                </a:solidFill>
                <a:effectLst/>
              </a:rPr>
              <a:t/>
            </a:r>
            <a:br>
              <a:rPr lang="es-MX" b="1" dirty="0" smtClean="0">
                <a:solidFill>
                  <a:schemeClr val="bg1"/>
                </a:solidFill>
                <a:effectLst/>
              </a:rPr>
            </a:br>
            <a:r>
              <a:rPr lang="es-MX" dirty="0" smtClean="0">
                <a:solidFill>
                  <a:schemeClr val="bg1"/>
                </a:solidFill>
              </a:rPr>
              <a:t/>
            </a:r>
            <a:br>
              <a:rPr lang="es-MX" dirty="0" smtClean="0">
                <a:solidFill>
                  <a:schemeClr val="bg1"/>
                </a:solidFill>
              </a:rPr>
            </a:br>
            <a:endParaRPr lang="es-MX" dirty="0"/>
          </a:p>
        </p:txBody>
      </p:sp>
      <p:cxnSp>
        <p:nvCxnSpPr>
          <p:cNvPr id="6" name="5 Conector recto"/>
          <p:cNvCxnSpPr/>
          <p:nvPr/>
        </p:nvCxnSpPr>
        <p:spPr>
          <a:xfrm>
            <a:off x="1749972" y="993228"/>
            <a:ext cx="19818" cy="4834906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6 Conector recto"/>
          <p:cNvCxnSpPr/>
          <p:nvPr/>
        </p:nvCxnSpPr>
        <p:spPr>
          <a:xfrm flipH="1">
            <a:off x="1674540" y="5959366"/>
            <a:ext cx="9203667" cy="2118"/>
          </a:xfrm>
          <a:prstGeom prst="line">
            <a:avLst/>
          </a:prstGeom>
          <a:ln w="412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CuadroTexto"/>
          <p:cNvSpPr txBox="1"/>
          <p:nvPr/>
        </p:nvSpPr>
        <p:spPr>
          <a:xfrm rot="16200000">
            <a:off x="-295670" y="4071069"/>
            <a:ext cx="24482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Número</a:t>
            </a:r>
            <a:endParaRPr lang="es-MX" sz="4400" dirty="0">
              <a:solidFill>
                <a:schemeClr val="bg1"/>
              </a:solidFill>
            </a:endParaRPr>
          </a:p>
        </p:txBody>
      </p:sp>
      <p:sp>
        <p:nvSpPr>
          <p:cNvPr id="9" name="8 CuadroTexto"/>
          <p:cNvSpPr txBox="1"/>
          <p:nvPr/>
        </p:nvSpPr>
        <p:spPr>
          <a:xfrm>
            <a:off x="2897932" y="6088559"/>
            <a:ext cx="417646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4400" b="1" dirty="0" smtClean="0">
                <a:solidFill>
                  <a:schemeClr val="bg1"/>
                </a:solidFill>
              </a:rPr>
              <a:t>Entendimiento</a:t>
            </a:r>
            <a:endParaRPr lang="es-MX" sz="4400" dirty="0">
              <a:solidFill>
                <a:schemeClr val="bg1"/>
              </a:solidFill>
            </a:endParaRPr>
          </a:p>
        </p:txBody>
      </p:sp>
      <p:cxnSp>
        <p:nvCxnSpPr>
          <p:cNvPr id="10" name="9 Conector recto de flecha"/>
          <p:cNvCxnSpPr/>
          <p:nvPr/>
        </p:nvCxnSpPr>
        <p:spPr>
          <a:xfrm flipV="1">
            <a:off x="1746548" y="1292772"/>
            <a:ext cx="6404224" cy="4634804"/>
          </a:xfrm>
          <a:prstGeom prst="straightConnector1">
            <a:avLst/>
          </a:prstGeom>
          <a:ln w="190500"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11 Elipse"/>
          <p:cNvSpPr/>
          <p:nvPr/>
        </p:nvSpPr>
        <p:spPr>
          <a:xfrm>
            <a:off x="1583482" y="5688310"/>
            <a:ext cx="288032" cy="360040"/>
          </a:xfrm>
          <a:prstGeom prst="ellipse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s-MX">
              <a:solidFill>
                <a:schemeClr val="bg1"/>
              </a:solidFill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024759" y="1097359"/>
            <a:ext cx="10704786" cy="47089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Wingdings" pitchFamily="2" charset="2"/>
              <a:buChar char="ü"/>
            </a:pPr>
            <a:r>
              <a:rPr lang="es-MX" sz="60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Ética</a:t>
            </a:r>
          </a:p>
          <a:p>
            <a:pPr algn="ctr">
              <a:buFont typeface="Wingdings" pitchFamily="2" charset="2"/>
              <a:buChar char="ü"/>
            </a:pPr>
            <a:r>
              <a:rPr lang="es-MX" sz="60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Legal</a:t>
            </a:r>
          </a:p>
          <a:p>
            <a:pPr algn="ctr">
              <a:buFont typeface="Wingdings" pitchFamily="2" charset="2"/>
              <a:buChar char="ü"/>
            </a:pPr>
            <a:r>
              <a:rPr lang="es-MX" sz="60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Sin Pecado</a:t>
            </a:r>
          </a:p>
          <a:p>
            <a:pPr algn="ctr"/>
            <a:r>
              <a:rPr lang="es-MX" sz="6000" b="1" i="1" dirty="0" smtClean="0">
                <a:solidFill>
                  <a:schemeClr val="accent1"/>
                </a:solidFill>
                <a:latin typeface="Calibri" pitchFamily="34" charset="0"/>
                <a:cs typeface="Calibri" pitchFamily="34" charset="0"/>
              </a:rPr>
              <a:t>TOMA DE DECISIONES</a:t>
            </a:r>
          </a:p>
          <a:p>
            <a:pPr algn="ctr">
              <a:buFont typeface="Wingdings" pitchFamily="2" charset="2"/>
              <a:buChar char="ü"/>
            </a:pPr>
            <a:r>
              <a:rPr lang="es-MX" sz="6000" b="1" i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Políticas y Procedimientos</a:t>
            </a:r>
            <a:endParaRPr lang="es-MX" sz="6000" b="1" i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5" name="4 CuadroTexto"/>
          <p:cNvSpPr txBox="1"/>
          <p:nvPr/>
        </p:nvSpPr>
        <p:spPr>
          <a:xfrm>
            <a:off x="1834056" y="466738"/>
            <a:ext cx="9611710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MX" sz="5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Auditoría</a:t>
            </a:r>
          </a:p>
          <a:p>
            <a:endParaRPr lang="es-MX" b="1" dirty="0" smtClean="0">
              <a:solidFill>
                <a:schemeClr val="bg1"/>
              </a:solidFill>
              <a:latin typeface="Calibri" pitchFamily="34" charset="0"/>
              <a:cs typeface="Calibri" pitchFamily="34" charset="0"/>
            </a:endParaRPr>
          </a:p>
          <a:p>
            <a:r>
              <a:rPr lang="es-MX" sz="5400" b="1" dirty="0" smtClean="0">
                <a:solidFill>
                  <a:schemeClr val="bg1"/>
                </a:solidFill>
                <a:latin typeface="Calibri" pitchFamily="34" charset="0"/>
                <a:cs typeface="Calibri" pitchFamily="34" charset="0"/>
              </a:rPr>
              <a:t>Inspección o verificación de la administración de una empresa o una entidad, realizada por un auditor con el fin de comprobar la ética y legalidad se cumplen. 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2 Título"/>
          <p:cNvSpPr txBox="1">
            <a:spLocks/>
          </p:cNvSpPr>
          <p:nvPr/>
        </p:nvSpPr>
        <p:spPr>
          <a:xfrm>
            <a:off x="2249221" y="5513449"/>
            <a:ext cx="9898743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Instituto de Líderes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100" b="1" i="1" u="none" strike="noStrike" kern="1200" cap="none" spc="0" normalizeH="0" baseline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Administración</a:t>
            </a:r>
            <a:r>
              <a:rPr kumimoji="0" lang="es-MX" sz="1100" b="1" i="1" u="none" strike="noStrike" kern="1200" cap="none" spc="0" normalizeH="0" noProof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uLnTx/>
                <a:uFillTx/>
                <a:latin typeface="Calibri" pitchFamily="34" charset="0"/>
                <a:ea typeface="+mj-ea"/>
                <a:cs typeface="Calibri" pitchFamily="34" charset="0"/>
              </a:rPr>
              <a:t> Básica para Ministerios Cristianos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MX" sz="1100" b="1" baseline="0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Gabriela</a:t>
            </a:r>
            <a:r>
              <a:rPr lang="es-MX" sz="1100" b="1" dirty="0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 Tijerina-Pike, </a:t>
            </a:r>
            <a:r>
              <a:rPr lang="es-MX" sz="1100" b="1" dirty="0" err="1" smtClean="0">
                <a:ln w="0">
                  <a:solidFill>
                    <a:schemeClr val="accent1">
                      <a:lumMod val="75000"/>
                    </a:schemeClr>
                  </a:solidFill>
                </a:ln>
                <a:solidFill>
                  <a:schemeClr val="accent6">
                    <a:lumMod val="20000"/>
                    <a:lumOff val="80000"/>
                  </a:schemeClr>
                </a:solidFill>
                <a:latin typeface="Calibri" pitchFamily="34" charset="0"/>
                <a:ea typeface="+mj-ea"/>
                <a:cs typeface="Calibri" pitchFamily="34" charset="0"/>
              </a:rPr>
              <a:t>Ph.D.</a:t>
            </a:r>
            <a:endParaRPr kumimoji="0" lang="es-MX" sz="1100" b="0" i="0" u="none" strike="noStrike" kern="1200" cap="none" spc="0" normalizeH="0" baseline="0" noProof="0" dirty="0">
              <a:ln w="0">
                <a:solidFill>
                  <a:schemeClr val="accent1">
                    <a:lumMod val="75000"/>
                  </a:schemeClr>
                </a:solidFill>
              </a:ln>
              <a:solidFill>
                <a:schemeClr val="accent6">
                  <a:lumMod val="20000"/>
                  <a:lumOff val="80000"/>
                </a:schemeClr>
              </a:solidFill>
              <a:uLnTx/>
              <a:uFillTx/>
              <a:latin typeface="Calibri" pitchFamily="34" charset="0"/>
              <a:ea typeface="+mj-ea"/>
              <a:cs typeface="Calibri" pitchFamily="34" charset="0"/>
            </a:endParaRPr>
          </a:p>
        </p:txBody>
      </p:sp>
      <p:sp>
        <p:nvSpPr>
          <p:cNvPr id="6" name="5 CuadroTexto"/>
          <p:cNvSpPr txBox="1"/>
          <p:nvPr/>
        </p:nvSpPr>
        <p:spPr>
          <a:xfrm>
            <a:off x="1119352" y="923937"/>
            <a:ext cx="10704786" cy="37856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buFont typeface="Wingdings" pitchFamily="2" charset="2"/>
              <a:buChar char="ü"/>
            </a:pPr>
            <a:r>
              <a:rPr lang="es-MX" sz="60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 Experiencia</a:t>
            </a:r>
          </a:p>
          <a:p>
            <a:pPr algn="ctr">
              <a:buFont typeface="Wingdings" pitchFamily="2" charset="2"/>
              <a:buChar char="ü"/>
            </a:pPr>
            <a:r>
              <a:rPr lang="es-MX" sz="60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 Intenciones</a:t>
            </a:r>
          </a:p>
          <a:p>
            <a:pPr algn="ctr">
              <a:buFont typeface="Wingdings" pitchFamily="2" charset="2"/>
              <a:buChar char="ü"/>
            </a:pPr>
            <a:r>
              <a:rPr lang="es-MX" sz="60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 Formalidad o informalidad</a:t>
            </a:r>
          </a:p>
          <a:p>
            <a:pPr algn="ctr">
              <a:buFont typeface="Wingdings" pitchFamily="2" charset="2"/>
              <a:buChar char="ü"/>
            </a:pPr>
            <a:r>
              <a:rPr lang="es-MX" sz="6000" b="1" dirty="0" smtClean="0">
                <a:solidFill>
                  <a:schemeClr val="bg1">
                    <a:lumMod val="95000"/>
                  </a:schemeClr>
                </a:solidFill>
                <a:latin typeface="Calibri" pitchFamily="34" charset="0"/>
                <a:cs typeface="Calibri" pitchFamily="34" charset="0"/>
              </a:rPr>
              <a:t> Recursos</a:t>
            </a:r>
          </a:p>
        </p:txBody>
      </p:sp>
    </p:spTree>
  </p:cSld>
  <p:clrMapOvr>
    <a:masterClrMapping/>
  </p:clrMapOvr>
  <mc:AlternateContent xmlns:mc="http://schemas.openxmlformats.org/markup-compatibility/2006">
    <mc:Choice xmlns:p14="http://schemas.microsoft.com/office/powerpoint/2010/main" xmlns="" Requires="p14">
      <p:transition spd="med" p14:dur="700">
        <p:fade/>
      </p:transition>
    </mc:Choice>
    <mc:Fallback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Whirligig design templat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spDef>
      <a:spPr/>
      <a:bodyPr rtlCol="0" anchor="ctr"/>
      <a:lstStyle>
        <a:defPPr algn="ctr">
          <a:defRPr/>
        </a:defPPr>
      </a:lstStyle>
      <a:style>
        <a:lnRef idx="2">
          <a:schemeClr val="accent4">
            <a:shade val="50000"/>
          </a:schemeClr>
        </a:lnRef>
        <a:fillRef idx="1">
          <a:schemeClr val="accent4"/>
        </a:fillRef>
        <a:effectRef idx="0">
          <a:schemeClr val="accent4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4"/>
        </a:lnRef>
        <a:fillRef idx="0">
          <a:schemeClr val="accent4"/>
        </a:fillRef>
        <a:effectRef idx="0">
          <a:schemeClr val="accent4"/>
        </a:effectRef>
        <a:fontRef idx="minor">
          <a:schemeClr val="tx1"/>
        </a:fontRef>
      </a:style>
    </a:lnDef>
    <a:txDef>
      <a:spPr>
        <a:noFill/>
        <a:ln>
          <a:solidFill>
            <a:schemeClr val="accent4">
              <a:lumMod val="50000"/>
            </a:schemeClr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xmlns="" name="Whirligig design template" id="{C20C433A-93F8-478B-AC4D-DD4E52A28B92}" vid="{C901235C-D99E-4DA4-B3B6-5E8DC515C8A8}"/>
    </a:ext>
  </a:extLst>
</a:theme>
</file>

<file path=ppt/theme/theme2.xml><?xml version="1.0" encoding="utf-8"?>
<a:theme xmlns:a="http://schemas.openxmlformats.org/drawingml/2006/main" name="Office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Aspect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<?xml version="1.0" encoding="utf-8"?>
<?mso-contentType ?>
<FormTemplates xmlns="http://schemas.microsoft.com/sharepoint/v3/contenttype/forms">
  <Display>DocumentLibraryForm</Display>
  <Edit>AssetEditForm</Edit>
  <New>DocumentLibraryForm</New>
</FormTemplates>
</file>

<file path=customXml/itemProps1.xml><?xml version="1.0" encoding="utf-8"?>
<ds:datastoreItem xmlns:ds="http://schemas.openxmlformats.org/officeDocument/2006/customXml" ds:itemID="{FF9C49E1-11F2-4EB9-9390-F2D155C1AA26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Whirligig design slides</Template>
  <TotalTime>0</TotalTime>
  <Words>235</Words>
  <Application>Microsoft Office PowerPoint</Application>
  <PresentationFormat>Personalizado</PresentationFormat>
  <Paragraphs>64</Paragraphs>
  <Slides>11</Slides>
  <Notes>7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2" baseType="lpstr">
      <vt:lpstr>Whirligig design template</vt:lpstr>
      <vt:lpstr>24</vt:lpstr>
      <vt:lpstr>U. 8  Recursos L. 3 Ética y Legalidad</vt:lpstr>
      <vt:lpstr>  </vt:lpstr>
      <vt:lpstr>Diapositiva 4</vt:lpstr>
      <vt:lpstr>Diapositiva 5</vt:lpstr>
      <vt:lpstr>  </vt:lpstr>
      <vt:lpstr>Diapositiva 7</vt:lpstr>
      <vt:lpstr>Diapositiva 8</vt:lpstr>
      <vt:lpstr>Diapositiva 9</vt:lpstr>
      <vt:lpstr>  </vt:lpstr>
      <vt:lpstr>   Tarea  No. 24 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cp:lastModifiedBy/>
  <cp:revision>1</cp:revision>
  <dcterms:created xsi:type="dcterms:W3CDTF">2017-09-28T15:38:10Z</dcterms:created>
  <dcterms:modified xsi:type="dcterms:W3CDTF">2018-02-20T20:43:20Z</dcterms:modified>
  <cp:version/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TemplateID">
    <vt:lpwstr>TC034606169991</vt:lpwstr>
  </property>
</Properties>
</file>