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4"/>
  </p:notesMasterIdLst>
  <p:handoutMasterIdLst>
    <p:handoutMasterId r:id="rId15"/>
  </p:handoutMasterIdLst>
  <p:sldIdLst>
    <p:sldId id="710" r:id="rId3"/>
    <p:sldId id="711" r:id="rId4"/>
    <p:sldId id="712" r:id="rId5"/>
    <p:sldId id="713" r:id="rId6"/>
    <p:sldId id="714" r:id="rId7"/>
    <p:sldId id="715" r:id="rId8"/>
    <p:sldId id="716" r:id="rId9"/>
    <p:sldId id="717" r:id="rId10"/>
    <p:sldId id="718" r:id="rId11"/>
    <p:sldId id="723" r:id="rId12"/>
    <p:sldId id="71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www.google.com/url?sa=i&amp;rct=j&amp;q=&amp;esrc=s&amp;source=images&amp;cd=&amp;cad=rja&amp;uact=8&amp;ved=0ahUKEwjUjv_h8KjZAhUI64MKHZU-ClMQjRwIBw&amp;url=https://www.123rf.com/photo_35433169_stock-vector-train-with-happy-kids.html&amp;psig=AOvVaw3Xu0VlpXQ7w0V2_HeTux-L&amp;ust=151881661690489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2ahUKEwi02uSB5aDZAhVKw4MKHUf4D2kQjRx6BAgAEAY&amp;url=https://www.pinterest.com/claudiaribeirao/old-trains/&amp;psig=AOvVaw2uDEXoV8sfSeyvahkaXVQv&amp;ust=151853900747680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24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pic>
        <p:nvPicPr>
          <p:cNvPr id="2" name="Picture 2" descr="Resultado de imagen para happy trai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865672" y="885550"/>
            <a:ext cx="6839114" cy="4585476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24</a:t>
            </a:r>
            <a: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en-US" sz="40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Meditar en la ética y legalidad de mi ministerio conforme a  Salmos 15.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8  Recursos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3 Ética y Legalidad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69790" y="2875806"/>
            <a:ext cx="0" cy="295232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61484"/>
            <a:ext cx="6768752" cy="0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4824248"/>
            <a:ext cx="1217369" cy="1103328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  <p:pic>
        <p:nvPicPr>
          <p:cNvPr id="102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3825" y="482269"/>
            <a:ext cx="6802328" cy="5104889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356380"/>
            <a:ext cx="1070478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u="sng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Ética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Disciplina filosófica 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que estudia 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el bien y el mal 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y sus relaciones con la moral y el comportamiento humano.</a:t>
            </a:r>
            <a:endParaRPr lang="es-MX" sz="9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977462" y="813580"/>
            <a:ext cx="107047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u="sng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Legalidad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La legalidad es </a:t>
            </a:r>
          </a:p>
          <a:p>
            <a:pPr algn="ctr"/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una condición o acto realizado </a:t>
            </a:r>
            <a:r>
              <a:rPr lang="es-MX" sz="60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dentro</a:t>
            </a: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del marco normativo de un Estado.</a:t>
            </a:r>
            <a:endParaRPr lang="es-MX" sz="96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/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dirty="0" smtClean="0">
                <a:solidFill>
                  <a:schemeClr val="bg1"/>
                </a:solidFill>
              </a:rPr>
              <a:t/>
            </a:r>
            <a:br>
              <a:rPr lang="es-MX" dirty="0" smtClean="0">
                <a:solidFill>
                  <a:schemeClr val="bg1"/>
                </a:solidFill>
              </a:rPr>
            </a:br>
            <a:endParaRPr lang="es-MX" dirty="0"/>
          </a:p>
        </p:txBody>
      </p:sp>
      <p:cxnSp>
        <p:nvCxnSpPr>
          <p:cNvPr id="6" name="5 Conector recto"/>
          <p:cNvCxnSpPr/>
          <p:nvPr/>
        </p:nvCxnSpPr>
        <p:spPr>
          <a:xfrm>
            <a:off x="1749972" y="993228"/>
            <a:ext cx="19818" cy="4834906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"/>
          <p:cNvCxnSpPr/>
          <p:nvPr/>
        </p:nvCxnSpPr>
        <p:spPr>
          <a:xfrm flipH="1">
            <a:off x="1674540" y="5959366"/>
            <a:ext cx="9203667" cy="2118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 rot="16200000">
            <a:off x="-295670" y="4071069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Número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2897932" y="6088559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>
                <a:solidFill>
                  <a:schemeClr val="bg1"/>
                </a:solidFill>
              </a:rPr>
              <a:t>Entendimiento</a:t>
            </a:r>
            <a:endParaRPr lang="es-MX" sz="4400" dirty="0">
              <a:solidFill>
                <a:schemeClr val="bg1"/>
              </a:solidFill>
            </a:endParaRPr>
          </a:p>
        </p:txBody>
      </p:sp>
      <p:cxnSp>
        <p:nvCxnSpPr>
          <p:cNvPr id="10" name="9 Conector recto de flecha"/>
          <p:cNvCxnSpPr/>
          <p:nvPr/>
        </p:nvCxnSpPr>
        <p:spPr>
          <a:xfrm flipV="1">
            <a:off x="1746548" y="1292772"/>
            <a:ext cx="6404224" cy="4634804"/>
          </a:xfrm>
          <a:prstGeom prst="straightConnector1">
            <a:avLst/>
          </a:prstGeom>
          <a:ln w="190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11 Elipse"/>
          <p:cNvSpPr/>
          <p:nvPr/>
        </p:nvSpPr>
        <p:spPr>
          <a:xfrm>
            <a:off x="1583482" y="5688310"/>
            <a:ext cx="288032" cy="3600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024759" y="1097359"/>
            <a:ext cx="1070478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Ética</a:t>
            </a:r>
          </a:p>
          <a:p>
            <a:pPr algn="ctr">
              <a:buFont typeface="Wingdings" pitchFamily="2" charset="2"/>
              <a:buChar char="ü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Legal</a:t>
            </a:r>
          </a:p>
          <a:p>
            <a:pPr algn="ctr">
              <a:buFont typeface="Wingdings" pitchFamily="2" charset="2"/>
              <a:buChar char="ü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Sin Pecado</a:t>
            </a:r>
          </a:p>
          <a:p>
            <a:pPr algn="ctr"/>
            <a:r>
              <a:rPr lang="es-MX" sz="6000" b="1" i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TOMA DE DECISIONES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000" b="1" i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Políticas y Procedimientos</a:t>
            </a:r>
            <a:endParaRPr lang="es-MX" sz="6000" b="1" i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834056" y="466738"/>
            <a:ext cx="961171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5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Auditoría</a:t>
            </a:r>
          </a:p>
          <a:p>
            <a:endParaRPr lang="es-MX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s-MX" sz="54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Inspección o verificación de la administración de una empresa o una entidad, realizada por un auditor con el fin de comprobar la ética y legalidad se cumplen.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19352" y="923937"/>
            <a:ext cx="107047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Experiencia</a:t>
            </a:r>
          </a:p>
          <a:p>
            <a:pPr algn="ctr">
              <a:buFont typeface="Wingdings" pitchFamily="2" charset="2"/>
              <a:buChar char="ü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Intenciones</a:t>
            </a:r>
          </a:p>
          <a:p>
            <a:pPr algn="ctr">
              <a:buFont typeface="Wingdings" pitchFamily="2" charset="2"/>
              <a:buChar char="ü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Formalidad o informalidad</a:t>
            </a:r>
          </a:p>
          <a:p>
            <a:pPr algn="ctr">
              <a:buFont typeface="Wingdings" pitchFamily="2" charset="2"/>
              <a:buChar char="ü"/>
            </a:pPr>
            <a:r>
              <a:rPr lang="es-MX" sz="60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Recursos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235</Words>
  <Application>Microsoft Office PowerPoint</Application>
  <PresentationFormat>Personalizado</PresentationFormat>
  <Paragraphs>64</Paragraphs>
  <Slides>11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2" baseType="lpstr">
      <vt:lpstr>Whirligig design template</vt:lpstr>
      <vt:lpstr>24</vt:lpstr>
      <vt:lpstr>U. 8  Recursos L. 3 Ética y Legalidad</vt:lpstr>
      <vt:lpstr>  </vt:lpstr>
      <vt:lpstr>Diapositiva 4</vt:lpstr>
      <vt:lpstr>Diapositiva 5</vt:lpstr>
      <vt:lpstr>  </vt:lpstr>
      <vt:lpstr>Diapositiva 7</vt:lpstr>
      <vt:lpstr>Diapositiva 8</vt:lpstr>
      <vt:lpstr>Diapositiva 9</vt:lpstr>
      <vt:lpstr>  </vt:lpstr>
      <vt:lpstr>   Tarea  No. 24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2018-02-20T20:43:20Z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