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7" r:id="rId7"/>
    <p:sldId id="266" r:id="rId8"/>
    <p:sldId id="265" r:id="rId9"/>
    <p:sldId id="264" r:id="rId10"/>
    <p:sldId id="263" r:id="rId11"/>
    <p:sldId id="270" r:id="rId12"/>
    <p:sldId id="269" r:id="rId13"/>
    <p:sldId id="268" r:id="rId14"/>
    <p:sldId id="275" r:id="rId15"/>
    <p:sldId id="274" r:id="rId16"/>
    <p:sldId id="273" r:id="rId17"/>
    <p:sldId id="272" r:id="rId18"/>
    <p:sldId id="271" r:id="rId19"/>
    <p:sldId id="279" r:id="rId20"/>
    <p:sldId id="278" r:id="rId21"/>
    <p:sldId id="277" r:id="rId22"/>
    <p:sldId id="276" r:id="rId23"/>
    <p:sldId id="280" r:id="rId24"/>
    <p:sldId id="283" r:id="rId25"/>
    <p:sldId id="282" r:id="rId26"/>
    <p:sldId id="281" r:id="rId27"/>
    <p:sldId id="289" r:id="rId28"/>
    <p:sldId id="285" r:id="rId29"/>
    <p:sldId id="288" r:id="rId30"/>
    <p:sldId id="287" r:id="rId31"/>
    <p:sldId id="286" r:id="rId32"/>
    <p:sldId id="284" r:id="rId33"/>
    <p:sldId id="290" r:id="rId34"/>
    <p:sldId id="294" r:id="rId35"/>
    <p:sldId id="293" r:id="rId36"/>
    <p:sldId id="292" r:id="rId37"/>
    <p:sldId id="291" r:id="rId38"/>
    <p:sldId id="295" r:id="rId39"/>
    <p:sldId id="299" r:id="rId40"/>
    <p:sldId id="298" r:id="rId41"/>
    <p:sldId id="297" r:id="rId42"/>
    <p:sldId id="296" r:id="rId4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15" autoAdjust="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6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1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3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1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667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5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7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0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0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9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9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46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B73127-D939-4AC0-AB03-D5BE2F52F1AC}" type="datetimeFigureOut">
              <a:rPr lang="uk-UA" smtClean="0"/>
              <a:t>04.11.2021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48823"/>
            <a:ext cx="8689976" cy="2509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</a:t>
            </a:r>
            <a:r>
              <a:rPr lang="uk-UA" sz="6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endParaRPr lang="uk-UA" sz="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2400" y="2743200"/>
            <a:ext cx="10387200" cy="1371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Інститут християнських лідерів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Професор Сергій </a:t>
            </a:r>
            <a:r>
              <a:rPr lang="uk-UA" sz="1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Перевишко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Серпень 2019 1.1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12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5 складових</a:t>
            </a:r>
            <a:endParaRPr lang="uk-UA" sz="23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1013011" y="2116746"/>
            <a:ext cx="4872033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Біблійним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Систематичним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Співвідносним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Сучасним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Практичним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uk-UA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060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6118" y="304800"/>
            <a:ext cx="10364451" cy="15961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Відміна систематичного богослов’я </a:t>
            </a:r>
            <a:b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від інших дисциплін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847448" y="2192329"/>
            <a:ext cx="5629495" cy="4256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Історичне богослов’я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058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6118" y="304800"/>
            <a:ext cx="10364451" cy="15961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Відміна систематичного богослов’я </a:t>
            </a:r>
            <a:b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від інших дисциплін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847448" y="2192329"/>
            <a:ext cx="5629495" cy="4256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Історичне богослов’я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Біблійне богослов’я, або богослов’я Нового та Старого Заповітів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430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6118" y="304800"/>
            <a:ext cx="10364451" cy="15961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Відміна систематичного богослов’я </a:t>
            </a:r>
            <a:b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від інших дисциплін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847448" y="2192329"/>
            <a:ext cx="5629495" cy="4256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Історичне богослов’я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Біблійне богослов’я, або богослов’я Нового та Старого Заповітів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Догматичне богослов’я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674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448" y="0"/>
            <a:ext cx="10430151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Важливість предмета</a:t>
            </a:r>
            <a:endParaRPr lang="uk-UA" sz="8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30907" y="1919363"/>
            <a:ext cx="5629495" cy="4256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Необхідність для спасіння та освячення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096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448" y="0"/>
            <a:ext cx="10430151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Важливість предмета</a:t>
            </a:r>
            <a:endParaRPr lang="uk-UA" sz="8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30907" y="1919363"/>
            <a:ext cx="5629495" cy="4256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Необхідність для спасіння та освячення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Основа для здорового вчення та проповіді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920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448" y="0"/>
            <a:ext cx="10430151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Важливість предмета</a:t>
            </a:r>
            <a:endParaRPr lang="uk-UA" sz="8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30907" y="1919363"/>
            <a:ext cx="5629495" cy="4256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Необхідність для спасіння та освячення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Основа для здорового вчення та проповіді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Захист від лжевчень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590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448" y="0"/>
            <a:ext cx="10430151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Важливість предмета</a:t>
            </a:r>
            <a:endParaRPr lang="uk-UA" sz="8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30907" y="1919363"/>
            <a:ext cx="5629495" cy="4256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Необхідність для спасіння та освячення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Основа для здорового вчення та проповіді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Захист від лжевчень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Як основа світогляду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324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448" y="0"/>
            <a:ext cx="10430151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Важливість предмета</a:t>
            </a:r>
            <a:endParaRPr lang="uk-UA" sz="8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30907" y="1919363"/>
            <a:ext cx="5629495" cy="4256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Необхідність для спасіння та освячення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Основа для здорового вчення та проповіді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Захист від лжевчень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Як основа світогляду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Систематизація знань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91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106" y="140187"/>
            <a:ext cx="9959787" cy="159617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Зовнішні фактори, які </a:t>
            </a:r>
            <a:br>
              <a:rPr lang="uk-UA" sz="3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впливаютьна</a:t>
            </a:r>
            <a:r>
              <a:rPr lang="uk-UA" sz="3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богослов’я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847448" y="2192329"/>
            <a:ext cx="562949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Церковна традиція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295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10042"/>
            <a:ext cx="10364451" cy="1596177"/>
          </a:xfrm>
        </p:spPr>
        <p:txBody>
          <a:bodyPr>
            <a:normAutofit/>
          </a:bodyPr>
          <a:lstStyle/>
          <a:p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 1</a:t>
            </a:r>
            <a:endParaRPr lang="uk-UA"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85481" y="1874701"/>
            <a:ext cx="5800165" cy="448066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6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Термін «богослов’я» походить з грецького </a:t>
            </a:r>
            <a:r>
              <a:rPr lang="uk-UA" sz="64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теос</a:t>
            </a:r>
            <a:r>
              <a:rPr lang="uk-UA" sz="6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що значить Бог, і </a:t>
            </a:r>
            <a:r>
              <a:rPr lang="uk-UA" sz="6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логос</a:t>
            </a:r>
            <a:r>
              <a:rPr lang="uk-UA" sz="6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що значить слово або вчення, та означає вчення про Бога. Слово «систематичне» походить від грецького </a:t>
            </a:r>
            <a:r>
              <a:rPr lang="uk-UA" sz="64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сіністано</a:t>
            </a:r>
            <a:r>
              <a:rPr lang="uk-UA" sz="6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що значить ставити разом або впорядковувати. І таким чином систематичне богослов’я акцентує увагу на впорядкованому вченні про Бога. Термін «богослов’я» походить з грецького </a:t>
            </a:r>
            <a:r>
              <a:rPr lang="uk-UA" sz="64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теос</a:t>
            </a:r>
            <a:r>
              <a:rPr lang="uk-UA" sz="6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що значить Бог, і </a:t>
            </a:r>
            <a:r>
              <a:rPr lang="uk-UA" sz="6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логос</a:t>
            </a:r>
            <a:r>
              <a:rPr lang="uk-UA" sz="6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що значить слово або вчення, та означає вчення про Бога. Слово «систематичне» походить від грецького </a:t>
            </a:r>
            <a:r>
              <a:rPr lang="uk-UA" sz="64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сіністано</a:t>
            </a:r>
            <a:r>
              <a:rPr lang="uk-UA" sz="6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що значить ставити разом або впорядковувати. І таким чином систематичне богослов’я акцентує увагу на впорядкованому вченні про Бога.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56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106" y="140187"/>
            <a:ext cx="9959787" cy="159617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Зовнішні фактори, які </a:t>
            </a:r>
            <a:br>
              <a:rPr lang="uk-UA" sz="3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впливаютьна</a:t>
            </a:r>
            <a:r>
              <a:rPr lang="uk-UA" sz="3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богослов’я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847448" y="2192329"/>
            <a:ext cx="562949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Церковна традиція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Вплив розуму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611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106" y="140187"/>
            <a:ext cx="9959787" cy="159617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Зовнішні фактори, які </a:t>
            </a:r>
            <a:br>
              <a:rPr lang="uk-UA" sz="3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впливаютьна</a:t>
            </a:r>
            <a:r>
              <a:rPr lang="uk-UA" sz="3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богослов’я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847448" y="2192329"/>
            <a:ext cx="562949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Церковна традиція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Вплив розуму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Природні закони природи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986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106" y="140187"/>
            <a:ext cx="9959787" cy="159617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Зовнішні фактори, які </a:t>
            </a:r>
            <a:br>
              <a:rPr lang="uk-UA" sz="3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впливаютьна</a:t>
            </a:r>
            <a:r>
              <a:rPr lang="uk-UA" sz="3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богослов’я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847448" y="2192329"/>
            <a:ext cx="562949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Церковна традиція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Вплив розуму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Природні закони природи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Досвід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17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215153"/>
            <a:ext cx="10364451" cy="1596177"/>
          </a:xfrm>
        </p:spPr>
        <p:txBody>
          <a:bodyPr>
            <a:normAutofit/>
          </a:bodyPr>
          <a:lstStyle/>
          <a:p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 1</a:t>
            </a:r>
            <a:endParaRPr lang="uk-UA"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77906" y="2801929"/>
            <a:ext cx="6118355" cy="4256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 може людина невіруюча бути богословом?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6418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412376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Підхід у розвитку систематичного богослов’я</a:t>
            </a:r>
            <a:endParaRPr lang="uk-UA" sz="13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2126328"/>
            <a:ext cx="6118355" cy="42565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1. 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Екзегетично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виведене біблійне богослов’я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164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412376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Підхід у розвитку систематичного богослов’я</a:t>
            </a:r>
            <a:endParaRPr lang="uk-UA" sz="13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2126328"/>
            <a:ext cx="6118355" cy="42565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1. 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Екзегетично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виведене біблійне богослов’я</a:t>
            </a: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 Інтеграція біблійних авторів протягом історії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196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412376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Підхід у розвитку систематичного богослов’я</a:t>
            </a:r>
            <a:endParaRPr lang="uk-UA" sz="13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2126328"/>
            <a:ext cx="6118355" cy="42565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1. 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Екзегетично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виведене біблійне богослов’я</a:t>
            </a: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 Інтеграція біблійних авторів протягом історії</a:t>
            </a: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 Систематизація та групування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778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13764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Розділи систематичного богослов’я</a:t>
            </a:r>
            <a:endParaRPr lang="uk-UA" sz="4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1909941"/>
            <a:ext cx="611835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Пролегоменон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вступ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401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13764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Розділи систематичного богослов’я</a:t>
            </a:r>
            <a:endParaRPr lang="uk-UA" sz="4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1909941"/>
            <a:ext cx="611835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Пролегоменон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вступ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Бібліологія – вчення про Священне Писання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2063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13764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Розділи систематичного богослов’я</a:t>
            </a:r>
            <a:endParaRPr lang="uk-UA" sz="4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1909941"/>
            <a:ext cx="611835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Пролегоменон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вступ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Бібліологія – вчення про Священне Писання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 (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theology proper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включаю вступ – вчення про Бога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072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 1</a:t>
            </a:r>
            <a:endParaRPr lang="uk-UA"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2116746"/>
            <a:ext cx="5319928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Chafer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«Систематичне богослов’я може бути визначене як зібрання науково впорядкованих і представлених фактів про Бога та Його роботу будь-якого походження».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892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13764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Розділи систематичного богослов’я</a:t>
            </a:r>
            <a:endParaRPr lang="uk-UA" sz="4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1909941"/>
            <a:ext cx="611835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Пролегоменон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вступ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Бібліологія – вчення про Священне Писання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 (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theology proper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включаю вступ – вчення про Бога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Христологія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Христа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471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13764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Розділи систематичного богослов’я</a:t>
            </a:r>
            <a:endParaRPr lang="uk-UA" sz="4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1909941"/>
            <a:ext cx="611835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Пролегоменон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вступ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Бібліологія – вчення про Священне Писання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 (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theology proper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включаю вступ – вчення про Бога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Христологія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Христа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Пневматологія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Дух Святий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9225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13764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Розділи систематичного богослов’я</a:t>
            </a:r>
            <a:endParaRPr lang="uk-UA" sz="4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1909941"/>
            <a:ext cx="611835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Пролегоменон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вступ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Бібліологія – вчення про Священне Писання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 (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theology proper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включаю вступ – вчення про Бога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Христологія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Христа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Пневматологія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Дух Святий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Ангелологія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ангелів та демонів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2984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13764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Розділи систематичного богослов’я</a:t>
            </a:r>
            <a:endParaRPr lang="uk-UA" sz="4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2192329"/>
            <a:ext cx="611835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Антропологія – вчення про людину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3196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13764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Розділи систематичного богослов’я</a:t>
            </a:r>
            <a:endParaRPr lang="uk-UA" sz="4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2192329"/>
            <a:ext cx="611835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Антропологія – вчення про людину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Хамартіологія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гріх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512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13764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Розділи систематичного богослов’я</a:t>
            </a:r>
            <a:endParaRPr lang="uk-UA" sz="4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2192329"/>
            <a:ext cx="611835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Антропологія – вчення про людину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Хамартіологія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гріх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Сотеріологія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спасіння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2052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13764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Розділи систематичного богослов’я</a:t>
            </a:r>
            <a:endParaRPr lang="uk-UA" sz="4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2192329"/>
            <a:ext cx="611835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Антропологія – вчення про людину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Хамартіологія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гріх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Сотеріологія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спасіння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Екклесіологія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церкву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0111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13764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Розділи систематичного богослов’я</a:t>
            </a:r>
            <a:endParaRPr lang="uk-UA" sz="4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2192329"/>
            <a:ext cx="6118355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Антропологія – вчення про людину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Хамартіологія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гріх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Сотеріологія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спасіння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Екклесіологія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вчення про церкву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Есхатологія – вчення про останні події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5995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248" y="197223"/>
            <a:ext cx="10578978" cy="159617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Підхід у розвитку систематичного богослов’я</a:t>
            </a:r>
            <a:endParaRPr lang="uk-UA" sz="3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8588" y="2192329"/>
            <a:ext cx="6118355" cy="42565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1. 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Екзегетично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виведене біблійне богослов’я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9555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248" y="197223"/>
            <a:ext cx="10578978" cy="159617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Підхід у розвитку систематичного богослов’я</a:t>
            </a:r>
            <a:endParaRPr lang="uk-UA" sz="3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8588" y="2192329"/>
            <a:ext cx="6118355" cy="42565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1. 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Екзегетично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виведене біблійне богослов’я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 Інтеграція біблійних авторів протягом історії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191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 1</a:t>
            </a:r>
            <a:endParaRPr lang="uk-UA"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2116746"/>
            <a:ext cx="5319928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Charles Hodge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«Наука фактів божественного одкровення про природу Бога, нашого ставлення до Нього як Його творіння, як грішників, викуплених Ним. Всі ці факти, потрібно відзначити, взяті з Біблії».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6361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248" y="197223"/>
            <a:ext cx="10578978" cy="159617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Підхід у розвитку систематичного богослов’я</a:t>
            </a:r>
            <a:endParaRPr lang="uk-UA" sz="3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8588" y="2192329"/>
            <a:ext cx="6118355" cy="42565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1. 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Екзегетично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виведене біблійне богослов’я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 Інтеграція біблійних авторів протягом історії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 Систематизація та групування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3813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248" y="197223"/>
            <a:ext cx="10578978" cy="159617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Підхід у розвитку систематичного богослов’я</a:t>
            </a:r>
            <a:endParaRPr lang="uk-UA" sz="3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8588" y="2192329"/>
            <a:ext cx="6118355" cy="42565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1. 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Екзегетично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виведене біблійне богослов’я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 Інтеграція біблійних авторів протягом історії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 Систематизація та групування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 Залучення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позабіблійних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дисциплін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8649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248" y="197223"/>
            <a:ext cx="10578978" cy="159617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Підхід у розвитку систематичного богослов’я</a:t>
            </a:r>
            <a:endParaRPr lang="uk-UA" sz="3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8588" y="2192329"/>
            <a:ext cx="6118355" cy="42565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1. 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Екзегетично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виведене біблійне богослов’я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 Інтеграція біблійних авторів протягом історії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 Систематизація та групування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 Залучення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позабіблійних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дисциплін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5. Застосування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334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 1</a:t>
            </a:r>
            <a:endParaRPr lang="uk-UA"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2116746"/>
            <a:ext cx="5319928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Millard Erickson</a:t>
            </a:r>
            <a:r>
              <a:rPr lang="uk-U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«Предмет, який ставить метою представити вчення християнської віри, що ґрунтується переважно на Писанні, який описаний сучасною мовою та вміщений у культурне середовище так, що він співвідноситься з повсякденними життєвими питаннями».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370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5 складових</a:t>
            </a:r>
            <a:endParaRPr lang="uk-UA" sz="23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1013011" y="2116746"/>
            <a:ext cx="4872033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Біблійним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uk-UA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87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5 складових</a:t>
            </a:r>
            <a:endParaRPr lang="uk-UA" sz="23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1013011" y="2116746"/>
            <a:ext cx="4872033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Біблійним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Систематичним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uk-UA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24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5 складових</a:t>
            </a:r>
            <a:endParaRPr lang="uk-UA" sz="23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1013011" y="2116746"/>
            <a:ext cx="4872033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Біблійним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Систематичним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Співвідносним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uk-UA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679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5 складових</a:t>
            </a:r>
            <a:endParaRPr lang="uk-UA" sz="23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1013011" y="2116746"/>
            <a:ext cx="4872033" cy="4256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Біблійним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Систематичним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Співвідносним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Сучасним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uk-UA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887351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130</TotalTime>
  <Words>841</Words>
  <Application>Microsoft Office PowerPoint</Application>
  <PresentationFormat>Широкоэкранный</PresentationFormat>
  <Paragraphs>154</Paragraphs>
  <Slides>42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7" baseType="lpstr">
      <vt:lpstr>Arial</vt:lpstr>
      <vt:lpstr>Calibri</vt:lpstr>
      <vt:lpstr>Times New Roman</vt:lpstr>
      <vt:lpstr>Tw Cen MT</vt:lpstr>
      <vt:lpstr>Капля</vt:lpstr>
      <vt:lpstr>Богослов’я 1</vt:lpstr>
      <vt:lpstr>Богослов’я 1</vt:lpstr>
      <vt:lpstr>Богослов’я 1</vt:lpstr>
      <vt:lpstr>Богослов’я 1</vt:lpstr>
      <vt:lpstr>Богослов’я 1</vt:lpstr>
      <vt:lpstr> 5 складових</vt:lpstr>
      <vt:lpstr> 5 складових</vt:lpstr>
      <vt:lpstr> 5 складових</vt:lpstr>
      <vt:lpstr> 5 складових</vt:lpstr>
      <vt:lpstr> 5 складових</vt:lpstr>
      <vt:lpstr>Відміна систематичного богослов’я  від інших дисциплін</vt:lpstr>
      <vt:lpstr>Відміна систематичного богослов’я  від інших дисциплін</vt:lpstr>
      <vt:lpstr>Відміна систематичного богослов’я  від інших дисциплін</vt:lpstr>
      <vt:lpstr>Важливість предмета</vt:lpstr>
      <vt:lpstr>Важливість предмета</vt:lpstr>
      <vt:lpstr>Важливість предмета</vt:lpstr>
      <vt:lpstr>Важливість предмета</vt:lpstr>
      <vt:lpstr>Важливість предмета</vt:lpstr>
      <vt:lpstr>Зовнішні фактори, які  впливаютьна богослов’я</vt:lpstr>
      <vt:lpstr>Зовнішні фактори, які  впливаютьна богослов’я</vt:lpstr>
      <vt:lpstr>Зовнішні фактори, які  впливаютьна богослов’я</vt:lpstr>
      <vt:lpstr>Зовнішні фактори, які  впливаютьна богослов’я</vt:lpstr>
      <vt:lpstr>Богослов’я 1</vt:lpstr>
      <vt:lpstr>Підхід у розвитку систематичного богослов’я</vt:lpstr>
      <vt:lpstr>Підхід у розвитку систематичного богослов’я</vt:lpstr>
      <vt:lpstr>Підхід у розвитку систематичного богослов’я</vt:lpstr>
      <vt:lpstr>Розділи систематичного богослов’я</vt:lpstr>
      <vt:lpstr>Розділи систематичного богослов’я</vt:lpstr>
      <vt:lpstr>Розділи систематичного богослов’я</vt:lpstr>
      <vt:lpstr>Розділи систематичного богослов’я</vt:lpstr>
      <vt:lpstr>Розділи систематичного богослов’я</vt:lpstr>
      <vt:lpstr>Розділи систематичного богослов’я</vt:lpstr>
      <vt:lpstr>Розділи систематичного богослов’я</vt:lpstr>
      <vt:lpstr>Розділи систематичного богослов’я</vt:lpstr>
      <vt:lpstr>Розділи систематичного богослов’я</vt:lpstr>
      <vt:lpstr>Розділи систематичного богослов’я</vt:lpstr>
      <vt:lpstr>Розділи систематичного богослов’я</vt:lpstr>
      <vt:lpstr>Підхід у розвитку систематичного богослов’я</vt:lpstr>
      <vt:lpstr>Підхід у розвитку систематичного богослов’я</vt:lpstr>
      <vt:lpstr>Підхід у розвитку систематичного богослов’я</vt:lpstr>
      <vt:lpstr>Підхід у розвитку систематичного богослов’я</vt:lpstr>
      <vt:lpstr>Підхід у розвитку систематичного богослов’я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Rusya</cp:lastModifiedBy>
  <cp:revision>21</cp:revision>
  <dcterms:created xsi:type="dcterms:W3CDTF">2021-03-08T18:15:17Z</dcterms:created>
  <dcterms:modified xsi:type="dcterms:W3CDTF">2021-11-04T20:41:26Z</dcterms:modified>
</cp:coreProperties>
</file>