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72" r:id="rId2"/>
  </p:sldMasterIdLst>
  <p:notesMasterIdLst>
    <p:notesMasterId r:id="rId15"/>
  </p:notesMasterIdLst>
  <p:handoutMasterIdLst>
    <p:handoutMasterId r:id="rId16"/>
  </p:handoutMasterIdLst>
  <p:sldIdLst>
    <p:sldId id="924" r:id="rId3"/>
    <p:sldId id="925" r:id="rId4"/>
    <p:sldId id="926" r:id="rId5"/>
    <p:sldId id="927" r:id="rId6"/>
    <p:sldId id="929" r:id="rId7"/>
    <p:sldId id="930" r:id="rId8"/>
    <p:sldId id="932" r:id="rId9"/>
    <p:sldId id="941" r:id="rId10"/>
    <p:sldId id="934" r:id="rId11"/>
    <p:sldId id="935" r:id="rId12"/>
    <p:sldId id="942" r:id="rId13"/>
    <p:sldId id="938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A488322-F2BA-4B5B-9748-0D474271808F}" styleName="Medium Style 3 - 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AF606853-7671-496A-8E4F-DF71F8EC918B}" styleName="Estilo oscuro 1 - Énfasis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69C7853C-536D-4A76-A0AE-DD22124D55A5}" styleName="Estilo temático 1 - Énfasis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29" autoAdjust="0"/>
    <p:restoredTop sz="91219" autoAdjust="0"/>
  </p:normalViewPr>
  <p:slideViewPr>
    <p:cSldViewPr snapToGrid="0" showGuides="1">
      <p:cViewPr>
        <p:scale>
          <a:sx n="60" d="100"/>
          <a:sy n="60" d="100"/>
        </p:scale>
        <p:origin x="-1062" y="-22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notesViewPr>
    <p:cSldViewPr snapToGrid="0" showGuides="1">
      <p:cViewPr varScale="1">
        <p:scale>
          <a:sx n="55" d="100"/>
          <a:sy n="55" d="100"/>
        </p:scale>
        <p:origin x="-2904" y="-102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586" Type="http://schemas.microsoft.com/office/2015/10/relationships/revisionInfo" Target="revisionInfo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999BDA-BD19-4064-BF2C-14D89FF3C190}" type="datetimeFigureOut">
              <a:rPr lang="en-US" smtClean="0"/>
              <a:pPr/>
              <a:t>2/20/2018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328E8E-C91D-44A0-93D6-1E4294D2C6F9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8180856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CFDF147-A9B1-468D-860B-052CCDB90DB6}" type="datetimeFigureOut">
              <a:rPr lang="en-US" smtClean="0"/>
              <a:pPr/>
              <a:t>2/20/2018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68310F-3F7A-4A9C-892D-242CD6C3803D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360545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2790063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279006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468310F-3F7A-4A9C-892D-242CD6C3803D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 bwMode="ltGray"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7C3B0C-DDAB-42F4-8C24-B1FE6CABC65D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accent6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041400"/>
            <a:ext cx="9144000" cy="2387600"/>
          </a:xfrm>
        </p:spPr>
        <p:txBody>
          <a:bodyPr anchor="b"/>
          <a:lstStyle>
            <a:lvl1pPr algn="ctr">
              <a:defRPr sz="6000">
                <a:solidFill>
                  <a:schemeClr val="accent6">
                    <a:lumMod val="20000"/>
                    <a:lumOff val="80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7459326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88C6A-E15D-42F1-AAF6-839123805FBB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10169963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C44DB9-A473-442C-B086-D1F93506A4BE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15669785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399991-E95B-472C-BB57-B5B9032A924B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vert="horz" lIns="91440" tIns="45720" rIns="91440" bIns="45720" rtlCol="0" anchor="ctr">
            <a:normAutofit/>
          </a:bodyPr>
          <a:lstStyle>
            <a:lvl1pPr>
              <a:defRPr lang="en-US" dirty="0"/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22672661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97AFD-ABC7-4364-90EF-95B15C8A323B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9200" y="4589463"/>
            <a:ext cx="1012825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1709738"/>
            <a:ext cx="10128250" cy="2862262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341607121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3AE068-E05A-439C-97F8-45AC8119FCD5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5111" y="1825625"/>
            <a:ext cx="4983480" cy="43513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24296" y="1825625"/>
            <a:ext cx="4983480" cy="43513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8825" y="365125"/>
            <a:ext cx="10134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41278994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1B03B3-DEE5-43F8-925B-912AA65DCD81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9832" y="2193925"/>
            <a:ext cx="4983480" cy="3978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9832" y="1489075"/>
            <a:ext cx="4983480" cy="641350"/>
          </a:xfrm>
        </p:spPr>
        <p:txBody>
          <a:bodyPr anchor="b"/>
          <a:lstStyle>
            <a:lvl1pPr marL="0" indent="0">
              <a:buNone/>
              <a:defRPr sz="2400" b="0">
                <a:solidFill>
                  <a:schemeClr val="accent4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24454" y="2193925"/>
            <a:ext cx="4983480" cy="3978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4454" y="1489075"/>
            <a:ext cx="4983480" cy="641350"/>
          </a:xfrm>
        </p:spPr>
        <p:txBody>
          <a:bodyPr anchor="b"/>
          <a:lstStyle>
            <a:lvl1pPr marL="0" indent="0">
              <a:buNone/>
              <a:defRPr sz="2400" b="0">
                <a:solidFill>
                  <a:schemeClr val="accent4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4454" y="274638"/>
            <a:ext cx="10122996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37903505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B90C9F-8B7D-49D2-9820-A92EA66BAD43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330734337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54059C-4DF7-43AB-9953-A9E9C32BDFAB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503874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7C3EC7-B7A8-467B-A043-A6BA6621D453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11619" y="987425"/>
            <a:ext cx="59436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29138" y="2101850"/>
            <a:ext cx="3932237" cy="3759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913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11411049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656EBB-3674-4C80-A7FF-3B979F5315DA}" type="datetime1">
              <a:rPr lang="en-US" smtClean="0"/>
              <a:pPr/>
              <a:t>2/20/2018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396249" y="987425"/>
            <a:ext cx="59436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22767" y="2101850"/>
            <a:ext cx="3932237" cy="3759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2767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42601313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invGray">
      <p:bgPr>
        <a:blipFill dpi="0" rotWithShape="1">
          <a:blip r:embed="rId13" cstate="print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124850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6">
                    <a:lumMod val="20000"/>
                    <a:lumOff val="80000"/>
                  </a:schemeClr>
                </a:solidFill>
              </a:defRPr>
            </a:lvl1pPr>
          </a:lstStyle>
          <a:p>
            <a:fld id="{79F0484A-F300-4B64-A3A1-4509DE43DA60}" type="datetime1">
              <a:rPr lang="en-US" smtClean="0"/>
              <a:pPr/>
              <a:t>2/20/2018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47644" y="6356350"/>
            <a:ext cx="59260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6">
                    <a:lumMod val="20000"/>
                    <a:lumOff val="8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85938" y="6356350"/>
            <a:ext cx="7678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6">
                    <a:lumMod val="20000"/>
                    <a:lumOff val="80000"/>
                  </a:schemeClr>
                </a:solidFill>
              </a:defRPr>
            </a:lvl1pPr>
          </a:lstStyle>
          <a:p>
            <a:fld id="{842422B5-12DA-40CC-AE4D-EB9F472458FF}" type="slidenum">
              <a:rPr lang="en-US" smtClean="0"/>
              <a:pPr/>
              <a:t>‹Nº›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19200" y="1825625"/>
            <a:ext cx="10134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19200" y="365125"/>
            <a:ext cx="10134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xmlns="" val="7318994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4400" b="0" kern="1200" cap="none" spc="0">
          <a:ln w="0">
            <a:solidFill>
              <a:schemeClr val="accent1">
                <a:lumMod val="75000"/>
              </a:schemeClr>
            </a:solidFill>
          </a:ln>
          <a:solidFill>
            <a:schemeClr val="accent6"/>
          </a:solidFill>
          <a:effectLst>
            <a:outerShdw blurRad="38100" dist="25400" dir="5400000" algn="ctr" rotWithShape="0">
              <a:srgbClr val="6E747A">
                <a:alpha val="43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28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24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20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18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18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18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18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18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ct val="30000"/>
        </a:spcBef>
        <a:buClr>
          <a:schemeClr val="accent4">
            <a:lumMod val="75000"/>
          </a:schemeClr>
        </a:buClr>
        <a:buSzPct val="70000"/>
        <a:buFont typeface="Wingdings 3" panose="05040102010807070707" pitchFamily="18" charset="2"/>
        <a:buChar char="u"/>
        <a:defRPr sz="1800" kern="1200">
          <a:solidFill>
            <a:schemeClr val="accent6">
              <a:lumMod val="20000"/>
              <a:lumOff val="80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 xmlns="">
        <p15:guide id="0" orient="horz" pos="2160" userDrawn="1">
          <p15:clr>
            <a:srgbClr val="F26B43"/>
          </p15:clr>
        </p15:guide>
        <p15:guide id="1" pos="768" userDrawn="1">
          <p15:clr>
            <a:srgbClr val="F26B43"/>
          </p15:clr>
        </p15:guide>
        <p15:guide id="2" pos="7152" userDrawn="1">
          <p15:clr>
            <a:srgbClr val="F26B43"/>
          </p15:clr>
        </p15:guide>
        <p15:guide id="3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577427"/>
            <a:ext cx="12192000" cy="3791857"/>
          </a:xfrm>
          <a:ln>
            <a:noFill/>
          </a:ln>
        </p:spPr>
        <p:txBody>
          <a:bodyPr>
            <a:noAutofit/>
          </a:bodyPr>
          <a:lstStyle/>
          <a:p>
            <a:r>
              <a:rPr lang="en-US" sz="30000" b="1" dirty="0" smtClean="0">
                <a:solidFill>
                  <a:schemeClr val="accent4">
                    <a:lumMod val="75000"/>
                  </a:schemeClr>
                </a:solidFill>
                <a:latin typeface="Wide Latin" pitchFamily="18" charset="0"/>
              </a:rPr>
              <a:t>35</a:t>
            </a:r>
            <a:endParaRPr lang="en-US" sz="30000" b="1" dirty="0">
              <a:solidFill>
                <a:schemeClr val="accent4">
                  <a:lumMod val="75000"/>
                </a:schemeClr>
              </a:solidFill>
              <a:latin typeface="Wide Latin" pitchFamily="18" charset="0"/>
            </a:endParaRPr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2293257" y="5532437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Ph.D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5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5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276172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1119352" y="740979"/>
            <a:ext cx="10562897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80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¿Podremos influir </a:t>
            </a:r>
          </a:p>
          <a:p>
            <a:pPr algn="ctr"/>
            <a:r>
              <a:rPr lang="es-MX" sz="80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en la definición </a:t>
            </a:r>
          </a:p>
          <a:p>
            <a:pPr algn="ctr"/>
            <a:r>
              <a:rPr lang="es-MX" sz="80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de lo qué es bueno </a:t>
            </a:r>
          </a:p>
          <a:p>
            <a:pPr algn="ctr"/>
            <a:r>
              <a:rPr lang="es-MX" sz="80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y de lo qué es malo?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1087821" y="2065282"/>
            <a:ext cx="10562897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80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¿Tendremos voz en la ética de la sociedad?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64455" y="630637"/>
            <a:ext cx="8435866" cy="5218370"/>
          </a:xfrm>
          <a:solidFill>
            <a:schemeClr val="bg2">
              <a:lumMod val="25000"/>
            </a:schemeClr>
          </a:solidFill>
          <a:ln>
            <a:noFill/>
          </a:ln>
        </p:spPr>
        <p:txBody>
          <a:bodyPr anchor="t">
            <a:noAutofit/>
          </a:bodyPr>
          <a:lstStyle/>
          <a:p>
            <a:r>
              <a:rPr lang="en-US" sz="1100" dirty="0" smtClean="0">
                <a:solidFill>
                  <a:schemeClr val="accent1">
                    <a:lumMod val="75000"/>
                  </a:schemeClr>
                </a:solidFill>
                <a:effectLst/>
                <a:latin typeface="Wide Latin" pitchFamily="18" charset="0"/>
              </a:rPr>
              <a:t> </a:t>
            </a:r>
            <a:r>
              <a:rPr lang="en-US" sz="4000" dirty="0" smtClean="0">
                <a:solidFill>
                  <a:schemeClr val="accent1">
                    <a:lumMod val="75000"/>
                  </a:schemeClr>
                </a:solidFill>
                <a:effectLst/>
                <a:latin typeface="Wide Latin" pitchFamily="18" charset="0"/>
              </a:rPr>
              <a:t/>
            </a:r>
            <a:br>
              <a:rPr lang="en-US" sz="4000" dirty="0" smtClean="0">
                <a:solidFill>
                  <a:schemeClr val="accent1">
                    <a:lumMod val="75000"/>
                  </a:schemeClr>
                </a:solidFill>
                <a:effectLst/>
                <a:latin typeface="Wide Latin" pitchFamily="18" charset="0"/>
              </a:rPr>
            </a:br>
            <a:r>
              <a:rPr lang="en-US" sz="4000" dirty="0" smtClean="0">
                <a:solidFill>
                  <a:schemeClr val="accent1">
                    <a:lumMod val="75000"/>
                  </a:schemeClr>
                </a:solidFill>
                <a:effectLst/>
                <a:latin typeface="Wide Latin" pitchFamily="18" charset="0"/>
              </a:rPr>
              <a:t/>
            </a:r>
            <a:br>
              <a:rPr lang="en-US" sz="4000" dirty="0" smtClean="0">
                <a:solidFill>
                  <a:schemeClr val="accent1">
                    <a:lumMod val="75000"/>
                  </a:schemeClr>
                </a:solidFill>
                <a:effectLst/>
                <a:latin typeface="Wide Latin" pitchFamily="18" charset="0"/>
              </a:rPr>
            </a:br>
            <a:r>
              <a:rPr lang="en-US" sz="4800" dirty="0" err="1" smtClean="0">
                <a:solidFill>
                  <a:schemeClr val="accent6">
                    <a:lumMod val="40000"/>
                    <a:lumOff val="60000"/>
                  </a:schemeClr>
                </a:solidFill>
                <a:effectLst/>
                <a:latin typeface="Wide Latin" pitchFamily="18" charset="0"/>
              </a:rPr>
              <a:t>Tarea</a:t>
            </a:r>
            <a:r>
              <a:rPr lang="en-US" sz="4800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/>
                <a:latin typeface="Wide Latin" pitchFamily="18" charset="0"/>
              </a:rPr>
              <a:t>  No. 35</a:t>
            </a:r>
            <a:endParaRPr lang="en-US" sz="4000" dirty="0"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2293257" y="5532437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bg2"/>
                </a:solidFill>
                <a:latin typeface="Calibri" pitchFamily="34" charset="0"/>
                <a:ea typeface="+mj-ea"/>
                <a:cs typeface="Calibri" pitchFamily="34" charset="0"/>
              </a:rPr>
              <a:t>Ph.D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5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5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2475217" y="2517236"/>
            <a:ext cx="7409819" cy="1126589"/>
          </a:xfrm>
          <a:prstGeom prst="rect">
            <a:avLst/>
          </a:prstGeom>
          <a:solidFill>
            <a:schemeClr val="bg2">
              <a:lumMod val="25000"/>
            </a:schemeClr>
          </a:solidFill>
          <a:ln>
            <a:noFill/>
          </a:ln>
        </p:spPr>
        <p:txBody>
          <a:bodyPr vert="horz" lIns="91440" tIns="45720" rIns="91440" bIns="45720" rtlCol="0" anchor="t">
            <a:noAutofit/>
          </a:bodyPr>
          <a:lstStyle/>
          <a:p>
            <a:pPr marL="514350" lvl="0" indent="-514350">
              <a:spcBef>
                <a:spcPct val="0"/>
              </a:spcBef>
            </a:pPr>
            <a:r>
              <a:rPr lang="es-MX" sz="3200" dirty="0" smtClean="0">
                <a:solidFill>
                  <a:schemeClr val="accent6">
                    <a:lumMod val="40000"/>
                    <a:lumOff val="6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itchFamily="34" charset="0"/>
                <a:cs typeface="Calibri" pitchFamily="34" charset="0"/>
              </a:rPr>
              <a:t>1. Escribir un ensayo de 400 palabras explicando las razones por la que tengo o no tengo interés en el desarrollo sustentable.</a:t>
            </a:r>
          </a:p>
          <a:p>
            <a:pPr lvl="0">
              <a:spcBef>
                <a:spcPct val="0"/>
              </a:spcBef>
            </a:pPr>
            <a:endParaRPr lang="es-MX" sz="3200" dirty="0" smtClean="0"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  <a:p>
            <a:pPr lvl="0">
              <a:spcBef>
                <a:spcPct val="0"/>
              </a:spcBef>
            </a:pPr>
            <a:endParaRPr lang="es-MX" sz="4000" dirty="0" smtClean="0">
              <a:solidFill>
                <a:schemeClr val="accent6">
                  <a:lumMod val="40000"/>
                  <a:lumOff val="6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2761721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1654628" y="1090840"/>
            <a:ext cx="9898743" cy="1325563"/>
          </a:xfrm>
        </p:spPr>
        <p:txBody>
          <a:bodyPr>
            <a:normAutofit fontScale="90000"/>
          </a:bodyPr>
          <a:lstStyle/>
          <a:p>
            <a:pPr algn="r"/>
            <a:r>
              <a:rPr lang="es-MX" b="1" dirty="0" smtClean="0">
                <a:solidFill>
                  <a:schemeClr val="bg1"/>
                </a:solidFill>
                <a:effectLst/>
              </a:rPr>
              <a:t>U. 12 Reflexiones Teológicas</a:t>
            </a:r>
            <a:br>
              <a:rPr lang="es-MX" b="1" dirty="0" smtClean="0">
                <a:solidFill>
                  <a:schemeClr val="bg1"/>
                </a:solidFill>
                <a:effectLst/>
              </a:rPr>
            </a:br>
            <a:r>
              <a:rPr lang="es-MX" b="1" dirty="0" smtClean="0">
                <a:solidFill>
                  <a:schemeClr val="bg1"/>
                </a:solidFill>
                <a:effectLst/>
              </a:rPr>
              <a:t>L. 2 Desarrollo Sustentable o Sostenido</a:t>
            </a:r>
            <a:endParaRPr lang="es-MX" dirty="0"/>
          </a:p>
        </p:txBody>
      </p:sp>
      <p:sp>
        <p:nvSpPr>
          <p:cNvPr id="4" name="2 Título"/>
          <p:cNvSpPr txBox="1">
            <a:spLocks/>
          </p:cNvSpPr>
          <p:nvPr/>
        </p:nvSpPr>
        <p:spPr>
          <a:xfrm>
            <a:off x="1981199" y="5292725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0" y="725214"/>
            <a:ext cx="11813628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8000" b="1" u="sng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Administración </a:t>
            </a:r>
          </a:p>
          <a:p>
            <a:pPr algn="ctr"/>
            <a:r>
              <a:rPr lang="es-MX" sz="8000" b="1" u="sng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Sustentable</a:t>
            </a:r>
          </a:p>
          <a:p>
            <a:pPr algn="ctr"/>
            <a:r>
              <a:rPr lang="es-MX" sz="9600" b="1" dirty="0" smtClean="0">
                <a:solidFill>
                  <a:schemeClr val="accent1"/>
                </a:solidFill>
                <a:latin typeface="Calibri" pitchFamily="34" charset="0"/>
                <a:cs typeface="Calibri" pitchFamily="34" charset="0"/>
              </a:rPr>
              <a:t>IDEAL</a:t>
            </a:r>
          </a:p>
          <a:p>
            <a:pPr algn="ctr">
              <a:buFont typeface="Wingdings" pitchFamily="2" charset="2"/>
              <a:buChar char="ü"/>
            </a:pPr>
            <a:r>
              <a:rPr lang="es-MX" sz="80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Desarrollo Sustentable</a:t>
            </a:r>
          </a:p>
        </p:txBody>
      </p:sp>
      <p:sp>
        <p:nvSpPr>
          <p:cNvPr id="5" name="4 Flecha curvada hacia abajo"/>
          <p:cNvSpPr/>
          <p:nvPr/>
        </p:nvSpPr>
        <p:spPr>
          <a:xfrm rot="6358029">
            <a:off x="8103476" y="2695905"/>
            <a:ext cx="2727435" cy="1655379"/>
          </a:xfrm>
          <a:prstGeom prst="curved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378372" y="252248"/>
            <a:ext cx="11813628" cy="62478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80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Es un </a:t>
            </a:r>
            <a:r>
              <a:rPr lang="es-MX" sz="8000" b="1" u="sng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IDEAL</a:t>
            </a:r>
            <a:r>
              <a:rPr lang="es-MX" sz="80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 algn="ctr"/>
            <a:r>
              <a:rPr lang="es-MX" sz="80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porque todavía no se ponen de acuerdo en definir </a:t>
            </a:r>
            <a:r>
              <a:rPr lang="es-MX" sz="8000" b="1" u="sng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qué es correcto </a:t>
            </a:r>
            <a:r>
              <a:rPr lang="es-MX" sz="80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y </a:t>
            </a:r>
            <a:r>
              <a:rPr lang="es-MX" sz="8000" b="1" u="sng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qué es incorrecto</a:t>
            </a:r>
            <a:r>
              <a:rPr lang="es-MX" sz="80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1513488" y="740980"/>
            <a:ext cx="1020029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Font typeface="Wingdings" pitchFamily="2" charset="2"/>
              <a:buChar char="ü"/>
            </a:pPr>
            <a:r>
              <a:rPr lang="es-MX" sz="80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s-MX" sz="8000" b="1" u="sng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Desarrollo Sostenible</a:t>
            </a:r>
          </a:p>
          <a:p>
            <a:pPr algn="ctr"/>
            <a:r>
              <a:rPr lang="es-MX" sz="80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En vías de convertirnos en sostenibles. </a:t>
            </a:r>
          </a:p>
          <a:p>
            <a:pPr algn="ctr"/>
            <a:r>
              <a:rPr lang="es-MX" sz="80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Todavía no somos.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872360" y="677917"/>
            <a:ext cx="11098923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7200" b="1" u="sng" dirty="0" smtClean="0">
                <a:solidFill>
                  <a:schemeClr val="accent1"/>
                </a:solidFill>
                <a:latin typeface="Calibri" pitchFamily="34" charset="0"/>
                <a:cs typeface="Calibri" pitchFamily="34" charset="0"/>
              </a:rPr>
              <a:t>Iglesia y Sustentabilidad</a:t>
            </a:r>
          </a:p>
          <a:p>
            <a:pPr algn="ctr">
              <a:buFont typeface="Arial" pitchFamily="34" charset="0"/>
              <a:buChar char="•"/>
            </a:pPr>
            <a:r>
              <a:rPr lang="es-MX" sz="72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Creación</a:t>
            </a:r>
          </a:p>
          <a:p>
            <a:pPr algn="ctr">
              <a:buFont typeface="Arial" pitchFamily="34" charset="0"/>
              <a:buChar char="•"/>
            </a:pPr>
            <a:r>
              <a:rPr lang="es-MX" sz="72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Segunda Venida de Cristo</a:t>
            </a:r>
          </a:p>
          <a:p>
            <a:pPr algn="ctr">
              <a:buFont typeface="Arial" pitchFamily="34" charset="0"/>
              <a:buChar char="•"/>
            </a:pPr>
            <a:r>
              <a:rPr lang="es-MX" sz="72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 Redención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1198179" y="993228"/>
            <a:ext cx="10562897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96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¿Cómo administramos </a:t>
            </a:r>
          </a:p>
          <a:p>
            <a:pPr algn="ctr"/>
            <a:r>
              <a:rPr lang="es-MX" sz="96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en la Iglesia?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1150883" y="1481959"/>
            <a:ext cx="10562897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96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¿Cómo administro mi ministerio?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Título"/>
          <p:cNvSpPr txBox="1">
            <a:spLocks/>
          </p:cNvSpPr>
          <p:nvPr/>
        </p:nvSpPr>
        <p:spPr>
          <a:xfrm>
            <a:off x="2249221" y="5513449"/>
            <a:ext cx="989874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Instituto de Líderes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1" i="1" u="none" strike="noStrike" kern="1200" cap="none" spc="0" normalizeH="0" baseline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Administración</a:t>
            </a:r>
            <a:r>
              <a:rPr kumimoji="0" lang="es-MX" sz="1100" b="1" i="1" u="none" strike="noStrike" kern="1200" cap="none" spc="0" normalizeH="0" noProof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uLnTx/>
                <a:uFillTx/>
                <a:latin typeface="Calibri" pitchFamily="34" charset="0"/>
                <a:ea typeface="+mj-ea"/>
                <a:cs typeface="Calibri" pitchFamily="34" charset="0"/>
              </a:rPr>
              <a:t> Básica para Ministerios Cristianos</a:t>
            </a:r>
          </a:p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MX" sz="1100" b="1" baseline="0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Gabriela</a:t>
            </a:r>
            <a:r>
              <a:rPr lang="es-MX" sz="1100" b="1" dirty="0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 Tijerina-Pike, </a:t>
            </a:r>
            <a:r>
              <a:rPr lang="es-MX" sz="1100" b="1" dirty="0" err="1" smtClean="0">
                <a:ln w="0">
                  <a:solidFill>
                    <a:schemeClr val="accent1">
                      <a:lumMod val="75000"/>
                    </a:schemeClr>
                  </a:solidFill>
                </a:ln>
                <a:solidFill>
                  <a:schemeClr val="accent6">
                    <a:lumMod val="20000"/>
                    <a:lumOff val="80000"/>
                  </a:schemeClr>
                </a:solidFill>
                <a:latin typeface="Calibri" pitchFamily="34" charset="0"/>
                <a:ea typeface="+mj-ea"/>
                <a:cs typeface="Calibri" pitchFamily="34" charset="0"/>
              </a:rPr>
              <a:t>Ph.D.</a:t>
            </a:r>
            <a:endParaRPr kumimoji="0" lang="es-MX" sz="1100" b="0" i="0" u="none" strike="noStrike" kern="1200" cap="none" spc="0" normalizeH="0" baseline="0" noProof="0" dirty="0">
              <a:ln w="0">
                <a:solidFill>
                  <a:schemeClr val="accent1">
                    <a:lumMod val="75000"/>
                  </a:schemeClr>
                </a:solidFill>
              </a:ln>
              <a:solidFill>
                <a:schemeClr val="accent6">
                  <a:lumMod val="20000"/>
                  <a:lumOff val="80000"/>
                </a:schemeClr>
              </a:solidFill>
              <a:uLnTx/>
              <a:uFillTx/>
              <a:latin typeface="Calibri" pitchFamily="34" charset="0"/>
              <a:ea typeface="+mj-ea"/>
              <a:cs typeface="Calibri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1119352" y="740979"/>
            <a:ext cx="10562897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80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¿Administramos </a:t>
            </a:r>
          </a:p>
          <a:p>
            <a:pPr algn="ctr"/>
            <a:r>
              <a:rPr lang="es-MX" sz="80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sin interés </a:t>
            </a:r>
          </a:p>
          <a:p>
            <a:pPr algn="ctr"/>
            <a:r>
              <a:rPr lang="es-MX" sz="8000" b="1" dirty="0" smtClean="0">
                <a:solidFill>
                  <a:schemeClr val="bg1"/>
                </a:solidFill>
                <a:latin typeface="Calibri" pitchFamily="34" charset="0"/>
                <a:cs typeface="Calibri" pitchFamily="34" charset="0"/>
              </a:rPr>
              <a:t>en el desarrollo sostenible?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hirligig design template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2">
          <a:schemeClr val="accent4">
            <a:shade val="50000"/>
          </a:schemeClr>
        </a:lnRef>
        <a:fillRef idx="1">
          <a:schemeClr val="accent4"/>
        </a:fillRef>
        <a:effectRef idx="0">
          <a:schemeClr val="accent4"/>
        </a:effectRef>
        <a:fontRef idx="minor">
          <a:schemeClr val="lt1"/>
        </a:fontRef>
      </a:style>
    </a:spDef>
    <a:lnDef>
      <a:spPr/>
      <a:bodyPr/>
      <a:lstStyle/>
      <a:style>
        <a:lnRef idx="1">
          <a:schemeClr val="accent4"/>
        </a:lnRef>
        <a:fillRef idx="0">
          <a:schemeClr val="accent4"/>
        </a:fillRef>
        <a:effectRef idx="0">
          <a:schemeClr val="accent4"/>
        </a:effectRef>
        <a:fontRef idx="minor">
          <a:schemeClr val="tx1"/>
        </a:fontRef>
      </a:style>
    </a:lnDef>
    <a:txDef>
      <a:spPr>
        <a:noFill/>
        <a:ln>
          <a:solidFill>
            <a:schemeClr val="accent4">
              <a:lumMod val="50000"/>
            </a:schemeClr>
          </a:solidFill>
        </a:ln>
      </a:spPr>
      <a:bodyPr wrap="square" rtlCol="0" anchor="ctr" anchorCtr="1">
        <a:spAutoFit/>
      </a:bodyPr>
      <a:lstStyle>
        <a:defPPr>
          <a:defRPr dirty="0"/>
        </a:defPPr>
      </a:lstStyle>
    </a:txDef>
  </a:objectDefaults>
  <a:extraClrSchemeLst/>
  <a:extLst>
    <a:ext uri="{05A4C25C-085E-4340-85A3-A5531E510DB2}">
      <thm15:themeFamily xmlns:thm15="http://schemas.microsoft.com/office/thememl/2012/main" xmlns="" name="Whirligig design template" id="{C20C433A-93F8-478B-AC4D-DD4E52A28B92}" vid="{C901235C-D99E-4DA4-B3B6-5E8DC515C8A8}"/>
    </a:ext>
  </a:extLst>
</a:theme>
</file>

<file path=ppt/theme/theme2.xml><?xml version="1.0" encoding="utf-8"?>
<a:theme xmlns:a="http://schemas.openxmlformats.org/drawingml/2006/main" name="Office Theme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Aspect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FF9C49E1-11F2-4EB9-9390-F2D155C1AA2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Whirligig design slides</Template>
  <TotalTime>0</TotalTime>
  <Words>312</Words>
  <Application>Microsoft Office PowerPoint</Application>
  <PresentationFormat>Personalizado</PresentationFormat>
  <Paragraphs>75</Paragraphs>
  <Slides>12</Slides>
  <Notes>11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3" baseType="lpstr">
      <vt:lpstr>Whirligig design template</vt:lpstr>
      <vt:lpstr>35</vt:lpstr>
      <vt:lpstr>U. 12 Reflexiones Teológicas L. 2 Desarrollo Sustentable o Sostenido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  <vt:lpstr>   Tarea  No. 35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2017-09-28T15:38:10Z</dcterms:created>
  <dcterms:modified xsi:type="dcterms:W3CDTF">2018-02-20T21:04:47Z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TC034606169991</vt:lpwstr>
  </property>
</Properties>
</file>