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Image"/>
          <p:cNvSpPr/>
          <p:nvPr>
            <p:ph type="pic" sz="half" idx="13"/>
          </p:nvPr>
        </p:nvSpPr>
        <p:spPr>
          <a:xfrm>
            <a:off x="1854200" y="1441449"/>
            <a:ext cx="9612314" cy="48895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8" name="Title Text"/>
          <p:cNvSpPr txBox="1"/>
          <p:nvPr>
            <p:ph type="title"/>
          </p:nvPr>
        </p:nvSpPr>
        <p:spPr>
          <a:xfrm>
            <a:off x="1079500" y="6515100"/>
            <a:ext cx="11176000" cy="1625600"/>
          </a:xfrm>
          <a:prstGeom prst="rect">
            <a:avLst/>
          </a:prstGeom>
        </p:spPr>
        <p:txBody>
          <a:bodyPr anchor="b"/>
          <a:lstStyle>
            <a:lvl1pPr>
              <a:def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9" name="Body Level One…"/>
          <p:cNvSpPr txBox="1"/>
          <p:nvPr>
            <p:ph type="body" sz="quarter" idx="1"/>
          </p:nvPr>
        </p:nvSpPr>
        <p:spPr>
          <a:xfrm>
            <a:off x="1079500" y="8166100"/>
            <a:ext cx="11176000" cy="130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Slide Number"/>
          <p:cNvSpPr txBox="1"/>
          <p:nvPr>
            <p:ph type="sldNum" sz="quarter" idx="2"/>
          </p:nvPr>
        </p:nvSpPr>
        <p:spPr>
          <a:xfrm>
            <a:off x="6324599" y="9118599"/>
            <a:ext cx="342901" cy="355601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rgbClr val="8C8C8C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Text"/>
          <p:cNvSpPr txBox="1"/>
          <p:nvPr>
            <p:ph type="title"/>
          </p:nvPr>
        </p:nvSpPr>
        <p:spPr>
          <a:xfrm>
            <a:off x="1079500" y="3416300"/>
            <a:ext cx="11176000" cy="2921000"/>
          </a:xfrm>
          <a:prstGeom prst="rect">
            <a:avLst/>
          </a:prstGeom>
        </p:spPr>
        <p:txBody>
          <a:bodyPr/>
          <a:lstStyle>
            <a:lvl1pPr>
              <a:def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xfrm>
            <a:off x="6324599" y="9118599"/>
            <a:ext cx="342901" cy="355601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rgbClr val="8C8C8C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759742" y="768348"/>
            <a:ext cx="9815516" cy="5080003"/>
          </a:xfrm>
          <a:prstGeom prst="rect">
            <a:avLst/>
          </a:prstGeom>
        </p:spPr>
      </p:pic>
      <p:sp>
        <p:nvSpPr>
          <p:cNvPr id="138" name="III. Procesos de comprensión lectora (I)"/>
          <p:cNvSpPr txBox="1"/>
          <p:nvPr>
            <p:ph type="title"/>
          </p:nvPr>
        </p:nvSpPr>
        <p:spPr>
          <a:xfrm>
            <a:off x="914400" y="5778500"/>
            <a:ext cx="11176000" cy="1625600"/>
          </a:xfrm>
          <a:prstGeom prst="rect">
            <a:avLst/>
          </a:prstGeom>
        </p:spPr>
        <p:txBody>
          <a:bodyPr/>
          <a:lstStyle>
            <a:lvl1pPr defTabSz="508254">
              <a:defRPr b="1" spc="200" sz="5000">
                <a:effectLst>
                  <a:outerShdw sx="100000" sy="100000" kx="0" ky="0" algn="b" rotWithShape="0" blurRad="25400" dist="22098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III. Sub-procesos</a:t>
            </a:r>
          </a:p>
        </p:txBody>
      </p:sp>
      <p:sp>
        <p:nvSpPr>
          <p:cNvPr id="139" name="Lección 8. Reconocimiento de Palabras"/>
          <p:cNvSpPr txBox="1"/>
          <p:nvPr/>
        </p:nvSpPr>
        <p:spPr>
          <a:xfrm>
            <a:off x="1079500" y="7461250"/>
            <a:ext cx="11176000" cy="1308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spc="100" sz="3600">
                <a:solidFill>
                  <a:srgbClr val="D4FB79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r>
              <a:t>Lección 3. Sub-Proceso de Aprender o Aprendizaje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El reconocimiento de palabras al que se llega a través del desarrollo fonológico que permite distinguir sonidos, combinarlos en sílabas y estas en palabras, tras lo cual se busca el significado en la  memoria. En efecto, si la información recibida se considera pertinente, es retenida en la memoria."/>
          <p:cNvSpPr txBox="1"/>
          <p:nvPr/>
        </p:nvSpPr>
        <p:spPr>
          <a:xfrm>
            <a:off x="849559" y="406399"/>
            <a:ext cx="11305682" cy="830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93370" indent="-293370" algn="l" defTabSz="457200">
              <a:buSzPct val="100000"/>
              <a:buChar char="•"/>
              <a:defRPr b="0" sz="3500">
                <a:solidFill>
                  <a:srgbClr val="D4FB79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Proceso de Comprensión de Lectura</a:t>
            </a:r>
          </a:p>
          <a:p>
            <a:pPr algn="l" defTabSz="457200">
              <a:defRPr b="0" sz="3500">
                <a:solidFill>
                  <a:srgbClr val="D4FB79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lvl="3" marL="228599" indent="-228599" algn="l" defTabSz="457200">
              <a:buSzPct val="55000"/>
              <a:buBlip>
                <a:blip r:embed="rId2"/>
              </a:buBlip>
              <a:defRPr b="0" sz="3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Sub-Proceso de Leer o Lectura</a:t>
            </a:r>
          </a:p>
          <a:p>
            <a:pPr lvl="1" marL="915669" indent="-293369" algn="l" defTabSz="457200">
              <a:buSzPct val="100000"/>
              <a:buChar char="•"/>
              <a:defRPr b="0" sz="3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Fijando la vista</a:t>
            </a:r>
          </a:p>
          <a:p>
            <a:pPr lvl="1" marL="915669" indent="-293369" algn="l" defTabSz="457200">
              <a:buSzPct val="100000"/>
              <a:buChar char="•"/>
              <a:defRPr b="0" sz="3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Reconociendo patrones</a:t>
            </a:r>
          </a:p>
          <a:p>
            <a:pPr lvl="1" marL="915669" indent="-293369" algn="l" defTabSz="457200">
              <a:buSzPct val="100000"/>
              <a:buChar char="•"/>
              <a:defRPr b="0" sz="3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Identificando </a:t>
            </a:r>
            <a:r>
              <a:t>significados</a:t>
            </a:r>
          </a:p>
          <a:p>
            <a:pPr algn="l" defTabSz="457200">
              <a:defRPr b="0" sz="3000"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lvl="3" marL="228599" indent="-228599" algn="l" defTabSz="457200">
              <a:buSzPct val="55000"/>
              <a:buBlip>
                <a:blip r:embed="rId2"/>
              </a:buBlip>
              <a:defRPr b="0" sz="3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Sub-Proceso de Comprender o Comprensión  </a:t>
            </a:r>
          </a:p>
          <a:p>
            <a:pPr lvl="1" marL="915669" indent="-293369" algn="l" defTabSz="457200">
              <a:buSzPct val="100000"/>
              <a:buChar char="•"/>
              <a:defRPr b="0" sz="3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</a:t>
            </a:r>
            <a:r>
              <a:t>Reconociendo significados </a:t>
            </a:r>
          </a:p>
          <a:p>
            <a:pPr lvl="1" indent="622300" algn="l" defTabSz="457200">
              <a:defRPr b="0" sz="3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almacenados</a:t>
            </a:r>
          </a:p>
          <a:p>
            <a:pPr lvl="1" indent="622300" algn="l" defTabSz="457200">
              <a:defRPr b="0" sz="3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en la memoria</a:t>
            </a:r>
          </a:p>
          <a:p>
            <a:pPr algn="l" defTabSz="457200">
              <a:defRPr b="0" sz="3000">
                <a:latin typeface="Arial Black"/>
                <a:ea typeface="Arial Black"/>
                <a:cs typeface="Arial Black"/>
                <a:sym typeface="Arial Black"/>
              </a:defRPr>
            </a:pPr>
            <a:endParaRPr>
              <a:solidFill>
                <a:srgbClr val="FF2600"/>
              </a:solidFill>
            </a:endParaRPr>
          </a:p>
          <a:p>
            <a:pPr lvl="3" marL="228599" indent="-228599" algn="l" defTabSz="457200">
              <a:buSzPct val="55000"/>
              <a:buBlip>
                <a:blip r:embed="rId2"/>
              </a:buBlip>
              <a:defRPr b="0" sz="3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>
                <a:solidFill>
                  <a:srgbClr val="FF2600"/>
                </a:solidFill>
              </a:rPr>
              <a:t> </a:t>
            </a:r>
            <a:r>
              <a:t>Sub-Proceso de Aprender o Aprendizaje </a:t>
            </a:r>
          </a:p>
          <a:p>
            <a:pPr lvl="1" marL="915669" indent="-293369" algn="l" defTabSz="457200">
              <a:buSzPct val="100000"/>
              <a:buChar char="•"/>
              <a:defRPr b="0" sz="3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</a:t>
            </a:r>
            <a:r>
              <a:rPr>
                <a:solidFill>
                  <a:srgbClr val="FF2600"/>
                </a:solidFill>
              </a:rPr>
              <a:t>Almacenando en memoria a corto plazo</a:t>
            </a:r>
            <a:endParaRPr>
              <a:solidFill>
                <a:srgbClr val="FF2600"/>
              </a:solidFill>
            </a:endParaRPr>
          </a:p>
          <a:p>
            <a:pPr lvl="1" marL="915669" indent="-293369" algn="l" defTabSz="457200">
              <a:buSzPct val="100000"/>
              <a:buChar char="•"/>
              <a:defRPr b="0" sz="3000">
                <a:solidFill>
                  <a:srgbClr val="FF260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 Almacenando en memoria a largo plazo</a:t>
            </a:r>
          </a:p>
        </p:txBody>
      </p:sp>
      <p:sp>
        <p:nvSpPr>
          <p:cNvPr id="142" name="Dingbat Check"/>
          <p:cNvSpPr/>
          <p:nvPr/>
        </p:nvSpPr>
        <p:spPr>
          <a:xfrm>
            <a:off x="7743928" y="1400895"/>
            <a:ext cx="2244946" cy="21332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fill="norm" stroke="1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b="0" sz="3600">
                <a:solidFill>
                  <a:srgbClr val="72675A"/>
                </a:solidFill>
                <a:latin typeface="Cochin"/>
                <a:ea typeface="Cochin"/>
                <a:cs typeface="Cochin"/>
                <a:sym typeface="Cochin"/>
              </a:defRPr>
            </a:pPr>
          </a:p>
        </p:txBody>
      </p:sp>
      <p:sp>
        <p:nvSpPr>
          <p:cNvPr id="143" name="Dingbat Check"/>
          <p:cNvSpPr/>
          <p:nvPr/>
        </p:nvSpPr>
        <p:spPr>
          <a:xfrm>
            <a:off x="9229828" y="4051455"/>
            <a:ext cx="2244946" cy="21332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fill="norm" stroke="1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b="0" sz="3600">
                <a:solidFill>
                  <a:srgbClr val="72675A"/>
                </a:solidFill>
                <a:latin typeface="Cochin"/>
                <a:ea typeface="Cochin"/>
                <a:cs typeface="Cochin"/>
                <a:sym typeface="Cochin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El reconocimiento de palabras al que se llega a través del desarrollo fonológico que permite distinguir sonidos, combinarlos en sílabas y estas en palabras, tras lo cual se busca el significado en la  memoria. En efecto, si la información recibida se considera pertinente, es retenida en la memoria."/>
          <p:cNvSpPr txBox="1"/>
          <p:nvPr/>
        </p:nvSpPr>
        <p:spPr>
          <a:xfrm>
            <a:off x="849559" y="355599"/>
            <a:ext cx="4379866" cy="840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93370" indent="-293370" algn="l" defTabSz="457200">
              <a:buSzPct val="100000"/>
              <a:buChar char="•"/>
              <a:defRPr b="0" sz="3500">
                <a:solidFill>
                  <a:srgbClr val="D4FB79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Proceso de Comprensión de Lectura</a:t>
            </a:r>
          </a:p>
          <a:p>
            <a:pPr algn="l" defTabSz="457200">
              <a:defRPr b="0" sz="3000">
                <a:latin typeface="Arial Black"/>
                <a:ea typeface="Arial Black"/>
                <a:cs typeface="Arial Black"/>
                <a:sym typeface="Arial Black"/>
              </a:defRPr>
            </a:pPr>
            <a:endParaRPr>
              <a:solidFill>
                <a:srgbClr val="FF2600"/>
              </a:solidFill>
            </a:endParaRPr>
          </a:p>
          <a:p>
            <a:pPr lvl="3" marL="228599" indent="-228599" algn="l" defTabSz="457200">
              <a:buSzPct val="55000"/>
              <a:buBlip>
                <a:blip r:embed="rId2"/>
              </a:buBlip>
              <a:defRPr b="0" sz="3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>
                <a:solidFill>
                  <a:srgbClr val="FF2600"/>
                </a:solidFill>
              </a:rPr>
              <a:t> </a:t>
            </a:r>
            <a:r>
              <a:t>Sub-Proceso de Aprender o Aprendizaje </a:t>
            </a:r>
          </a:p>
          <a:p>
            <a:pPr lvl="1" marL="915669" indent="-293369" algn="l" defTabSz="457200">
              <a:buSzPct val="100000"/>
              <a:buChar char="•"/>
              <a:defRPr b="0" sz="3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>
                <a:solidFill>
                  <a:srgbClr val="FF2600"/>
                </a:solidFill>
              </a:rPr>
              <a:t>Almacenando en memoria a corto plazo (MCP)</a:t>
            </a:r>
            <a:endParaRPr>
              <a:solidFill>
                <a:srgbClr val="FF2600"/>
              </a:solidFill>
            </a:endParaRPr>
          </a:p>
          <a:p>
            <a:pPr lvl="1" marL="915669" indent="-293369" algn="l" defTabSz="457200">
              <a:buSzPct val="100000"/>
              <a:buChar char="•"/>
              <a:defRPr b="0" sz="3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>
                <a:solidFill>
                  <a:srgbClr val="FF2600"/>
                </a:solidFill>
              </a:rPr>
              <a:t>Almacenando en Memoria a largo plazo (MLP)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Leer = Reconocer…"/>
          <p:cNvSpPr txBox="1"/>
          <p:nvPr/>
        </p:nvSpPr>
        <p:spPr>
          <a:xfrm>
            <a:off x="959681" y="3130550"/>
            <a:ext cx="11085438" cy="349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28600" indent="-228600">
              <a:buSzPct val="80000"/>
              <a:buBlip>
                <a:blip r:embed="rId2"/>
              </a:buBlip>
              <a:defRPr b="0" sz="6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Leer = Reconocer</a:t>
            </a:r>
          </a:p>
          <a:p>
            <a:pPr marL="228600" indent="-228600">
              <a:buSzPct val="80000"/>
              <a:buBlip>
                <a:blip r:embed="rId2"/>
              </a:buBlip>
              <a:defRPr b="0" sz="6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Comprender = Buscar </a:t>
            </a:r>
          </a:p>
          <a:p>
            <a:pPr marL="228600" indent="-228600">
              <a:buSzPct val="80000"/>
              <a:buBlip>
                <a:blip r:embed="rId2"/>
              </a:buBlip>
              <a:defRPr b="0" sz="6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Aprender = Almacenar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0986" y="1566790"/>
            <a:ext cx="11768923" cy="6620020"/>
          </a:xfrm>
          <a:prstGeom prst="rect">
            <a:avLst/>
          </a:prstGeom>
          <a:ln w="25400">
            <a:solidFill>
              <a:srgbClr val="D4FB79"/>
            </a:solidFill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Leer = Reconocer…"/>
          <p:cNvSpPr txBox="1"/>
          <p:nvPr/>
        </p:nvSpPr>
        <p:spPr>
          <a:xfrm>
            <a:off x="959681" y="3130550"/>
            <a:ext cx="11085438" cy="349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28600" indent="-228600">
              <a:buSzPct val="80000"/>
              <a:buBlip>
                <a:blip r:embed="rId2"/>
              </a:buBlip>
              <a:defRPr b="0" sz="6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Leer = Reconocer</a:t>
            </a:r>
          </a:p>
          <a:p>
            <a:pPr marL="228600" indent="-228600">
              <a:buSzPct val="80000"/>
              <a:buBlip>
                <a:blip r:embed="rId2"/>
              </a:buBlip>
              <a:defRPr b="0" sz="6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Comprender = Buscar </a:t>
            </a:r>
          </a:p>
          <a:p>
            <a:pPr marL="228600" indent="-228600">
              <a:buSzPct val="80000"/>
              <a:buBlip>
                <a:blip r:embed="rId2"/>
              </a:buBlip>
              <a:defRPr b="0" sz="6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Aprender = Almacenar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Examen II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200">
                <a:solidFill>
                  <a:srgbClr val="D4FB79"/>
                </a:solidFill>
              </a:defRPr>
            </a:lvl1pPr>
          </a:lstStyle>
          <a:p>
            <a:pPr/>
            <a:r>
              <a:t>Examen III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