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III. Procesos de comprensión lectora (I)"/>
          <p:cNvSpPr txBox="1"/>
          <p:nvPr>
            <p:ph type="title"/>
          </p:nvPr>
        </p:nvSpPr>
        <p:spPr>
          <a:xfrm>
            <a:off x="914400" y="5778500"/>
            <a:ext cx="11176000" cy="1625600"/>
          </a:xfrm>
          <a:prstGeom prst="rect">
            <a:avLst/>
          </a:prstGeom>
        </p:spPr>
        <p:txBody>
          <a:bodyPr/>
          <a:lstStyle>
            <a:lvl1pPr defTabSz="508254">
              <a:defRPr b="1" spc="200" sz="5000">
                <a:effectLst>
                  <a:outerShdw sx="100000" sy="100000" kx="0" ky="0" algn="b" rotWithShape="0" blurRad="25400" dist="22098" dir="162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III. Sub-procesos</a:t>
            </a:r>
          </a:p>
        </p:txBody>
      </p:sp>
      <p:sp>
        <p:nvSpPr>
          <p:cNvPr id="139" name="Lección 8. Reconocimiento de Palabras"/>
          <p:cNvSpPr txBox="1"/>
          <p:nvPr/>
        </p:nvSpPr>
        <p:spPr>
          <a:xfrm>
            <a:off x="1079500" y="7461250"/>
            <a:ext cx="11176000" cy="1308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pc="100" sz="3600">
                <a:solidFill>
                  <a:srgbClr val="D4FB79"/>
                </a:solidFill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Lección 3. Sub-Proceso de Aprender o Aprendizaje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849559" y="406399"/>
            <a:ext cx="11305682" cy="830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69" indent="-293369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69" indent="-293369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69" indent="-293369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69" indent="-293369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Reconociendo significados </a:t>
            </a:r>
          </a:p>
          <a:p>
            <a:pPr lvl="1" indent="622300" algn="l" defTabSz="457200"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almacenados</a:t>
            </a:r>
          </a:p>
          <a:p>
            <a:pPr lvl="1" indent="622300" algn="l" defTabSz="457200"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algn="l" defTabSz="457200"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2600"/>
              </a:solidFill>
            </a:endParaR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</a:t>
            </a:r>
            <a:r>
              <a:t>Sub-Proceso de Aprender o Aprendizaje </a:t>
            </a:r>
          </a:p>
          <a:p>
            <a:pPr lvl="1" marL="915669" indent="-293369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solidFill>
                  <a:srgbClr val="FF2600"/>
                </a:solidFill>
              </a:rPr>
              <a:t>Almacenando en memoria a corto plazo</a:t>
            </a:r>
            <a:endParaRPr>
              <a:solidFill>
                <a:srgbClr val="FF2600"/>
              </a:solidFill>
            </a:endParaRPr>
          </a:p>
          <a:p>
            <a:pPr lvl="1" marL="915669" indent="-293369" algn="l" defTabSz="457200">
              <a:buSzPct val="100000"/>
              <a:buChar char="•"/>
              <a:defRPr b="0" sz="3000">
                <a:solidFill>
                  <a:srgbClr val="FF26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</p:txBody>
      </p:sp>
      <p:sp>
        <p:nvSpPr>
          <p:cNvPr id="142" name="Dingbat Check"/>
          <p:cNvSpPr/>
          <p:nvPr/>
        </p:nvSpPr>
        <p:spPr>
          <a:xfrm>
            <a:off x="7743928" y="1400895"/>
            <a:ext cx="2244946" cy="2133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  <p:sp>
        <p:nvSpPr>
          <p:cNvPr id="143" name="Dingbat Check"/>
          <p:cNvSpPr/>
          <p:nvPr/>
        </p:nvSpPr>
        <p:spPr>
          <a:xfrm>
            <a:off x="9229828" y="4051455"/>
            <a:ext cx="2244946" cy="2133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849559" y="355599"/>
            <a:ext cx="4379866" cy="840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2600"/>
              </a:solidFill>
            </a:endParaR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</a:t>
            </a:r>
            <a:r>
              <a:t>Sub-Proceso de Aprender o Aprendizaje </a:t>
            </a:r>
          </a:p>
          <a:p>
            <a:pPr lvl="1" marL="915669" indent="-293369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Almacenando en memoria a corto plazo (MCP)</a:t>
            </a:r>
            <a:endParaRPr>
              <a:solidFill>
                <a:srgbClr val="FF2600"/>
              </a:solidFill>
            </a:endParaRPr>
          </a:p>
          <a:p>
            <a:pPr lvl="1" marL="915669" indent="-293369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Almacenando en Memoria a largo plazo (MLP)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Leer = Reconocer…"/>
          <p:cNvSpPr txBox="1"/>
          <p:nvPr/>
        </p:nvSpPr>
        <p:spPr>
          <a:xfrm>
            <a:off x="959681" y="3130550"/>
            <a:ext cx="11085438" cy="349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>
              <a:buSzPct val="80000"/>
              <a:buBlip>
                <a:blip r:embed="rId2"/>
              </a:buBlip>
              <a:defRPr b="0" sz="6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Leer = Reconocer</a:t>
            </a:r>
          </a:p>
          <a:p>
            <a:pPr marL="228600" indent="-228600">
              <a:buSzPct val="80000"/>
              <a:buBlip>
                <a:blip r:embed="rId2"/>
              </a:buBlip>
              <a:defRPr b="0" sz="6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Comprender = Buscar </a:t>
            </a:r>
          </a:p>
          <a:p>
            <a:pPr marL="228600" indent="-228600">
              <a:buSzPct val="80000"/>
              <a:buBlip>
                <a:blip r:embed="rId2"/>
              </a:buBlip>
              <a:defRPr b="0" sz="6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Aprender = Almacenar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0986" y="1566790"/>
            <a:ext cx="11768923" cy="6620020"/>
          </a:xfrm>
          <a:prstGeom prst="rect">
            <a:avLst/>
          </a:prstGeom>
          <a:ln w="25400">
            <a:solidFill>
              <a:srgbClr val="D4FB79"/>
            </a:solidFill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Leer = Reconocer…"/>
          <p:cNvSpPr txBox="1"/>
          <p:nvPr/>
        </p:nvSpPr>
        <p:spPr>
          <a:xfrm>
            <a:off x="959681" y="3130550"/>
            <a:ext cx="11085438" cy="349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>
              <a:buSzPct val="80000"/>
              <a:buBlip>
                <a:blip r:embed="rId2"/>
              </a:buBlip>
              <a:defRPr b="0" sz="6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Leer = Reconocer</a:t>
            </a:r>
          </a:p>
          <a:p>
            <a:pPr marL="228600" indent="-228600">
              <a:buSzPct val="80000"/>
              <a:buBlip>
                <a:blip r:embed="rId2"/>
              </a:buBlip>
              <a:defRPr b="0" sz="6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Comprender = Buscar </a:t>
            </a:r>
          </a:p>
          <a:p>
            <a:pPr marL="228600" indent="-228600">
              <a:buSzPct val="80000"/>
              <a:buBlip>
                <a:blip r:embed="rId2"/>
              </a:buBlip>
              <a:defRPr b="0" sz="6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Aprender = Almacenar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Examen II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200">
                <a:solidFill>
                  <a:srgbClr val="D4FB79"/>
                </a:solidFill>
              </a:defRPr>
            </a:lvl1pPr>
          </a:lstStyle>
          <a:p>
            <a:pPr/>
            <a:r>
              <a:t>Examen III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