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2"/>
  </p:sldMasterIdLst>
  <p:notesMasterIdLst>
    <p:notesMasterId r:id="rId16"/>
  </p:notesMasterIdLst>
  <p:handoutMasterIdLst>
    <p:handoutMasterId r:id="rId17"/>
  </p:handoutMasterIdLst>
  <p:sldIdLst>
    <p:sldId id="498" r:id="rId3"/>
    <p:sldId id="499" r:id="rId4"/>
    <p:sldId id="491" r:id="rId5"/>
    <p:sldId id="494" r:id="rId6"/>
    <p:sldId id="492" r:id="rId7"/>
    <p:sldId id="493" r:id="rId8"/>
    <p:sldId id="560" r:id="rId9"/>
    <p:sldId id="561" r:id="rId10"/>
    <p:sldId id="559" r:id="rId11"/>
    <p:sldId id="495" r:id="rId12"/>
    <p:sldId id="496" r:id="rId13"/>
    <p:sldId id="497" r:id="rId14"/>
    <p:sldId id="562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1219" autoAdjust="0"/>
  </p:normalViewPr>
  <p:slideViewPr>
    <p:cSldViewPr snapToGrid="0" showGuides="1">
      <p:cViewPr>
        <p:scale>
          <a:sx n="60" d="100"/>
          <a:sy n="60" d="100"/>
        </p:scale>
        <p:origin x="-1062" y="-2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586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99BDA-BD19-4064-BF2C-14D89FF3C190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28E8E-C91D-44A0-93D6-1E4294D2C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1808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DF147-A9B1-468D-860B-052CCDB90DB6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8310F-3F7A-4A9C-892D-242CD6C3803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6054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3B0C-DDAB-42F4-8C24-B1FE6CABC65D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45932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C6A-E15D-42F1-AAF6-839123805FB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01699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44DB9-A473-442C-B086-D1F93506A4BE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566978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99991-E95B-472C-BB57-B5B9032A924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7266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7AFD-ABC7-4364-90EF-95B15C8A323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4589463"/>
            <a:ext cx="1012825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709738"/>
            <a:ext cx="1012825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416071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AE068-E05A-439C-97F8-45AC8119FCD5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111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4296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825" y="365125"/>
            <a:ext cx="10134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27899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03B3-DEE5-43F8-925B-912AA65DCD81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9832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9832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4454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4454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454" y="274638"/>
            <a:ext cx="1012299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790350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0C9F-8B7D-49D2-9820-A92EA66BAD4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307343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059C-4DF7-43AB-9953-A9E9C32BDFA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0387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3EC7-B7A8-467B-A043-A6BA6621D45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1619" y="987425"/>
            <a:ext cx="59436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913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13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141104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56EBB-3674-4C80-A7FF-3B979F5315DA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96249" y="987425"/>
            <a:ext cx="59436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2767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2767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260131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1">
          <a:blip r:embed="rId1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248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79F0484A-F300-4B64-A3A1-4509DE43DA60}" type="datetime1">
              <a:rPr lang="en-US" smtClean="0"/>
              <a:pPr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7644" y="6356350"/>
            <a:ext cx="5926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85938" y="6356350"/>
            <a:ext cx="767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825625"/>
            <a:ext cx="10134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31899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b="0" kern="1200" cap="none" spc="0">
          <a:ln w="0">
            <a:solidFill>
              <a:schemeClr val="accent1">
                <a:lumMod val="75000"/>
              </a:schemeClr>
            </a:solidFill>
          </a:ln>
          <a:solidFill>
            <a:schemeClr val="accent6"/>
          </a:solidFill>
          <a:effectLst>
            <a:outerShdw blurRad="38100" dist="25400" dir="5400000" algn="ctr" rotWithShape="0">
              <a:srgbClr val="6E747A">
                <a:alpha val="43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4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0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0" orient="horz" pos="2160" userDrawn="1">
          <p15:clr>
            <a:srgbClr val="F26B43"/>
          </p15:clr>
        </p15:guide>
        <p15:guide id="1" pos="768" userDrawn="1">
          <p15:clr>
            <a:srgbClr val="F26B43"/>
          </p15:clr>
        </p15:guide>
        <p15:guide id="2" pos="7152" userDrawn="1">
          <p15:clr>
            <a:srgbClr val="F26B43"/>
          </p15:clr>
        </p15:guide>
        <p15:guide id="3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467068"/>
            <a:ext cx="12192000" cy="3791857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30000" b="1" dirty="0" smtClean="0">
                <a:solidFill>
                  <a:schemeClr val="accent4">
                    <a:lumMod val="75000"/>
                  </a:schemeClr>
                </a:solidFill>
                <a:latin typeface="Wide Latin" pitchFamily="18" charset="0"/>
              </a:rPr>
              <a:t>12</a:t>
            </a:r>
            <a:endParaRPr lang="en-US" sz="30000" b="1" dirty="0">
              <a:solidFill>
                <a:schemeClr val="accent4">
                  <a:lumMod val="75000"/>
                </a:schemeClr>
              </a:solidFill>
              <a:latin typeface="Wide Latin" pitchFamily="18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>EXTRAS…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159874" y="1135117"/>
            <a:ext cx="805618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endParaRPr lang="es-MX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Estrategias: </a:t>
            </a:r>
          </a:p>
          <a:p>
            <a:pPr marL="457200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i. Cada miembro del grupo de alabanza coopera.</a:t>
            </a:r>
            <a:endParaRPr lang="es-MX" sz="2400" dirty="0" smtClean="0">
              <a:solidFill>
                <a:schemeClr val="bg2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/>
            <a:r>
              <a:rPr lang="es-MX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ii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 Buscar fondos para la compra de comentarios.</a:t>
            </a:r>
          </a:p>
          <a:p>
            <a:pPr marL="457200" indent="-457200"/>
            <a:r>
              <a:rPr lang="es-MX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iii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 Los ensayos duran 2 horas: 1 hora para práctica musical y 1 hora para estudio bíblico.</a:t>
            </a:r>
          </a:p>
          <a:p>
            <a:pPr marL="457200" indent="-457200"/>
            <a:r>
              <a:rPr lang="es-MX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iv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 Hablar con el Pastor y la junta de finanzas para definir el día de la próxima ofrenda de amor para el ministerio de alabanza.</a:t>
            </a:r>
          </a:p>
          <a:p>
            <a:pPr marL="457200" indent="-457200"/>
            <a:endParaRPr lang="es-MX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 rot="16200000">
            <a:off x="-819807" y="3197037"/>
            <a:ext cx="2743200" cy="36933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s-MX" b="1" dirty="0" smtClean="0">
                <a:solidFill>
                  <a:schemeClr val="bg2">
                    <a:lumMod val="25000"/>
                  </a:schemeClr>
                </a:solidFill>
              </a:rPr>
              <a:t>Ejemplo</a:t>
            </a:r>
            <a:endParaRPr lang="es-MX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81601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Plan para conseguir lo que se necesita</a:t>
            </a: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970689" y="488731"/>
            <a:ext cx="1083091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endParaRPr lang="es-MX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Estrategias: </a:t>
            </a:r>
          </a:p>
          <a:p>
            <a:pPr marL="457200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i. Cada miembro del grupo de alabanza coopera semana.</a:t>
            </a:r>
          </a:p>
          <a:p>
            <a:pPr marL="1371600" lvl="2" indent="-457200">
              <a:buClr>
                <a:schemeClr val="bg1">
                  <a:lumMod val="95000"/>
                </a:schemeClr>
              </a:buClr>
              <a:buFont typeface="Arial" pitchFamily="34" charset="0"/>
              <a:buChar char="•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Mario es el tesorero</a:t>
            </a:r>
          </a:p>
          <a:p>
            <a:pPr marL="1371600" lvl="2" indent="-457200">
              <a:buClr>
                <a:schemeClr val="bg1">
                  <a:lumMod val="95000"/>
                </a:schemeClr>
              </a:buClr>
              <a:buFont typeface="Arial" pitchFamily="34" charset="0"/>
              <a:buChar char="•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Dentro de tres meses se hará la compra</a:t>
            </a:r>
          </a:p>
          <a:p>
            <a:pPr marL="1371600" lvl="2" indent="-457200">
              <a:buClr>
                <a:schemeClr val="bg1">
                  <a:lumMod val="95000"/>
                </a:schemeClr>
              </a:buClr>
              <a:buFont typeface="Arial" pitchFamily="34" charset="0"/>
              <a:buChar char="•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Alberto hace la compra de los himnarios</a:t>
            </a:r>
          </a:p>
          <a:p>
            <a:pPr marL="1371600" lvl="2" indent="-457200">
              <a:buClr>
                <a:schemeClr val="bg1">
                  <a:lumMod val="95000"/>
                </a:schemeClr>
              </a:buClr>
              <a:buFont typeface="Arial" pitchFamily="34" charset="0"/>
              <a:buChar char="•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Los himnarios quedan como pertenencia de la iglesia</a:t>
            </a:r>
          </a:p>
          <a:p>
            <a:pPr marL="1371600" lvl="2" indent="-457200">
              <a:buClr>
                <a:schemeClr val="bg2">
                  <a:lumMod val="90000"/>
                </a:schemeClr>
              </a:buClr>
              <a:buFont typeface="Arial" pitchFamily="34" charset="0"/>
              <a:buChar char="•"/>
            </a:pPr>
            <a:endParaRPr lang="es-MX" sz="2400" dirty="0" smtClean="0">
              <a:solidFill>
                <a:schemeClr val="bg2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/>
            <a:r>
              <a:rPr lang="es-MX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ii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 Acudir al seminario XX para solicitar una donación de comentarios.</a:t>
            </a:r>
          </a:p>
          <a:p>
            <a:pPr marL="1371600" lvl="2" indent="-457200">
              <a:buFont typeface="Arial" pitchFamily="34" charset="0"/>
              <a:buChar char="•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La segunda semana del mes se hace la petición por escrito</a:t>
            </a:r>
          </a:p>
          <a:p>
            <a:pPr marL="1371600" lvl="2" indent="-457200">
              <a:buFont typeface="Arial" pitchFamily="34" charset="0"/>
              <a:buChar char="•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Aurelio la lleva</a:t>
            </a:r>
          </a:p>
          <a:p>
            <a:pPr marL="1371600" lvl="2" indent="-457200">
              <a:buFont typeface="Arial" pitchFamily="34" charset="0"/>
              <a:buChar char="•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Si no hay respuesta positiva se revisan las opciones B1, B2, B3</a:t>
            </a:r>
          </a:p>
          <a:p>
            <a:pPr marL="1371600" lvl="2" indent="-457200">
              <a:buFont typeface="Arial" pitchFamily="34" charset="0"/>
              <a:buChar char="•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Los comentarios quedan como pertenencia de la iglesia</a:t>
            </a:r>
          </a:p>
        </p:txBody>
      </p:sp>
      <p:sp>
        <p:nvSpPr>
          <p:cNvPr id="7" name="6 CuadroTexto"/>
          <p:cNvSpPr txBox="1"/>
          <p:nvPr/>
        </p:nvSpPr>
        <p:spPr>
          <a:xfrm rot="16200000">
            <a:off x="-819807" y="3197037"/>
            <a:ext cx="2743200" cy="36933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s-MX" b="1" dirty="0" smtClean="0">
                <a:solidFill>
                  <a:schemeClr val="bg2">
                    <a:lumMod val="25000"/>
                  </a:schemeClr>
                </a:solidFill>
              </a:rPr>
              <a:t>Ejemplo</a:t>
            </a:r>
            <a:endParaRPr lang="es-MX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81601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Plan para conseguir lo que se necesita</a:t>
            </a: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90096" y="835587"/>
            <a:ext cx="8435866" cy="4745421"/>
          </a:xfrm>
          <a:solidFill>
            <a:schemeClr val="bg2">
              <a:lumMod val="25000"/>
            </a:schemeClr>
          </a:solidFill>
          <a:ln>
            <a:noFill/>
          </a:ln>
        </p:spPr>
        <p:txBody>
          <a:bodyPr anchor="t">
            <a:noAutofit/>
          </a:bodyPr>
          <a:lstStyle/>
          <a:p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>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8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Tarea</a:t>
            </a:r>
            <a:r>
              <a:rPr lang="en-US" sz="48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  No. 12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endParaRPr lang="en-US" sz="4000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853561" y="2422643"/>
            <a:ext cx="7409819" cy="1126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spcBef>
                <a:spcPct val="0"/>
              </a:spcBef>
            </a:pPr>
            <a:endParaRPr lang="en-US" sz="24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r>
              <a:rPr lang="en-US" sz="32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1. </a:t>
            </a:r>
            <a:r>
              <a:rPr lang="es-MX" sz="32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Escribir 5 Estrategias de cada Objetivo que propuse en la Tarea #11.</a:t>
            </a:r>
          </a:p>
          <a:p>
            <a:pPr lvl="0">
              <a:spcBef>
                <a:spcPct val="0"/>
              </a:spcBef>
            </a:pPr>
            <a:endParaRPr lang="es-MX" sz="32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endParaRPr lang="es-MX" sz="32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endParaRPr lang="es-MX" sz="40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266496" y="302359"/>
            <a:ext cx="1092550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MX" sz="2800" b="1" dirty="0" smtClean="0">
                <a:solidFill>
                  <a:schemeClr val="bg1"/>
                </a:solidFill>
              </a:rPr>
              <a:t>TODOS</a:t>
            </a:r>
            <a:r>
              <a:rPr lang="es-MX" sz="2800" dirty="0" smtClean="0">
                <a:solidFill>
                  <a:schemeClr val="bg1"/>
                </a:solidFill>
              </a:rPr>
              <a:t> sabía que </a:t>
            </a:r>
            <a:r>
              <a:rPr lang="es-MX" sz="2800" b="1" dirty="0" smtClean="0">
                <a:solidFill>
                  <a:schemeClr val="bg1"/>
                </a:solidFill>
              </a:rPr>
              <a:t>ALGUIEN </a:t>
            </a:r>
            <a:r>
              <a:rPr lang="es-MX" sz="2800" dirty="0" smtClean="0">
                <a:solidFill>
                  <a:schemeClr val="bg1"/>
                </a:solidFill>
              </a:rPr>
              <a:t>lo haría.</a:t>
            </a:r>
            <a:br>
              <a:rPr lang="es-MX" sz="2800" dirty="0" smtClean="0">
                <a:solidFill>
                  <a:schemeClr val="bg1"/>
                </a:solidFill>
              </a:rPr>
            </a:br>
            <a:r>
              <a:rPr lang="es-MX" sz="2800" b="1" dirty="0" smtClean="0">
                <a:solidFill>
                  <a:schemeClr val="bg1"/>
                </a:solidFill>
              </a:rPr>
              <a:t>CUALQUIERA </a:t>
            </a:r>
            <a:r>
              <a:rPr lang="es-MX" sz="2800" dirty="0" smtClean="0">
                <a:solidFill>
                  <a:schemeClr val="bg1"/>
                </a:solidFill>
              </a:rPr>
              <a:t>podría haberlo hecho, pero en realidad </a:t>
            </a:r>
            <a:r>
              <a:rPr lang="es-MX" sz="2800" b="1" dirty="0" smtClean="0">
                <a:solidFill>
                  <a:schemeClr val="bg1"/>
                </a:solidFill>
              </a:rPr>
              <a:t>NADIE</a:t>
            </a:r>
            <a:r>
              <a:rPr lang="es-MX" sz="2800" dirty="0" smtClean="0">
                <a:solidFill>
                  <a:schemeClr val="bg1"/>
                </a:solidFill>
              </a:rPr>
              <a:t> lo hizo.</a:t>
            </a:r>
            <a:br>
              <a:rPr lang="es-MX" sz="2800" dirty="0" smtClean="0">
                <a:solidFill>
                  <a:schemeClr val="bg1"/>
                </a:solidFill>
              </a:rPr>
            </a:br>
            <a:r>
              <a:rPr lang="es-MX" sz="2800" b="1" dirty="0" smtClean="0">
                <a:solidFill>
                  <a:schemeClr val="bg1"/>
                </a:solidFill>
              </a:rPr>
              <a:t>ALGUIEN </a:t>
            </a:r>
            <a:r>
              <a:rPr lang="es-MX" sz="2800" dirty="0" smtClean="0">
                <a:solidFill>
                  <a:schemeClr val="bg1"/>
                </a:solidFill>
              </a:rPr>
              <a:t>se enojó cuando se enteró de lo sucedido,</a:t>
            </a:r>
            <a:br>
              <a:rPr lang="es-MX" sz="2800" dirty="0" smtClean="0">
                <a:solidFill>
                  <a:schemeClr val="bg1"/>
                </a:solidFill>
              </a:rPr>
            </a:br>
            <a:r>
              <a:rPr lang="es-MX" sz="2800" dirty="0" smtClean="0">
                <a:solidFill>
                  <a:schemeClr val="bg1"/>
                </a:solidFill>
              </a:rPr>
              <a:t>porque le hubiera correspondido hacerlo a </a:t>
            </a:r>
            <a:r>
              <a:rPr lang="es-MX" sz="2800" b="1" dirty="0" smtClean="0">
                <a:solidFill>
                  <a:schemeClr val="bg1"/>
                </a:solidFill>
              </a:rPr>
              <a:t>TODOS</a:t>
            </a:r>
            <a:r>
              <a:rPr lang="es-MX" sz="2800" dirty="0" smtClean="0">
                <a:solidFill>
                  <a:schemeClr val="bg1"/>
                </a:solidFill>
              </a:rPr>
              <a:t>.</a:t>
            </a:r>
            <a:br>
              <a:rPr lang="es-MX" sz="2800" dirty="0" smtClean="0">
                <a:solidFill>
                  <a:schemeClr val="bg1"/>
                </a:solidFill>
              </a:rPr>
            </a:br>
            <a:r>
              <a:rPr lang="es-MX" sz="2800" dirty="0" smtClean="0">
                <a:solidFill>
                  <a:schemeClr val="bg1"/>
                </a:solidFill>
              </a:rPr>
              <a:t>El resultado fue que </a:t>
            </a:r>
            <a:r>
              <a:rPr lang="es-MX" sz="2800" b="1" dirty="0" smtClean="0">
                <a:solidFill>
                  <a:schemeClr val="bg1"/>
                </a:solidFill>
              </a:rPr>
              <a:t>TODOS </a:t>
            </a:r>
            <a:r>
              <a:rPr lang="es-MX" sz="2800" dirty="0" smtClean="0">
                <a:solidFill>
                  <a:schemeClr val="bg1"/>
                </a:solidFill>
              </a:rPr>
              <a:t>creía que lo haría </a:t>
            </a:r>
            <a:r>
              <a:rPr lang="es-MX" sz="2800" b="1" dirty="0" smtClean="0">
                <a:solidFill>
                  <a:schemeClr val="bg1"/>
                </a:solidFill>
              </a:rPr>
              <a:t>CUALQUIERA </a:t>
            </a:r>
            <a:r>
              <a:rPr lang="es-MX" sz="2800" dirty="0" smtClean="0">
                <a:solidFill>
                  <a:schemeClr val="bg1"/>
                </a:solidFill>
              </a:rPr>
              <a:t>y</a:t>
            </a:r>
            <a:br>
              <a:rPr lang="es-MX" sz="2800" dirty="0" smtClean="0">
                <a:solidFill>
                  <a:schemeClr val="bg1"/>
                </a:solidFill>
              </a:rPr>
            </a:br>
            <a:r>
              <a:rPr lang="es-MX" sz="2800" b="1" dirty="0" smtClean="0">
                <a:solidFill>
                  <a:schemeClr val="bg1"/>
                </a:solidFill>
              </a:rPr>
              <a:t>NADIE </a:t>
            </a:r>
            <a:r>
              <a:rPr lang="es-MX" sz="2800" dirty="0" smtClean="0">
                <a:solidFill>
                  <a:schemeClr val="bg1"/>
                </a:solidFill>
              </a:rPr>
              <a:t>se dio cuenta de que </a:t>
            </a:r>
            <a:r>
              <a:rPr lang="es-MX" sz="2800" b="1" dirty="0" smtClean="0">
                <a:solidFill>
                  <a:schemeClr val="bg1"/>
                </a:solidFill>
              </a:rPr>
              <a:t>ALGUIEN </a:t>
            </a:r>
            <a:r>
              <a:rPr lang="es-MX" sz="2800" dirty="0" smtClean="0">
                <a:solidFill>
                  <a:schemeClr val="bg1"/>
                </a:solidFill>
              </a:rPr>
              <a:t>no lo haría.</a:t>
            </a:r>
            <a:br>
              <a:rPr lang="es-MX" sz="2800" dirty="0" smtClean="0">
                <a:solidFill>
                  <a:schemeClr val="bg1"/>
                </a:solidFill>
              </a:rPr>
            </a:br>
            <a:r>
              <a:rPr lang="es-MX" sz="2800" dirty="0" smtClean="0">
                <a:solidFill>
                  <a:schemeClr val="bg1"/>
                </a:solidFill>
              </a:rPr>
              <a:t>¿Quieren saber cómo termina esta historia?</a:t>
            </a:r>
            <a:br>
              <a:rPr lang="es-MX" sz="2800" dirty="0" smtClean="0">
                <a:solidFill>
                  <a:schemeClr val="bg1"/>
                </a:solidFill>
              </a:rPr>
            </a:br>
            <a:r>
              <a:rPr lang="es-MX" sz="2800" b="1" dirty="0" smtClean="0">
                <a:solidFill>
                  <a:schemeClr val="bg1"/>
                </a:solidFill>
              </a:rPr>
              <a:t>ALGUIEN </a:t>
            </a:r>
            <a:r>
              <a:rPr lang="es-MX" sz="2800" dirty="0" smtClean="0">
                <a:solidFill>
                  <a:schemeClr val="bg1"/>
                </a:solidFill>
              </a:rPr>
              <a:t>reprochó a </a:t>
            </a:r>
            <a:r>
              <a:rPr lang="es-MX" sz="2800" b="1" dirty="0" smtClean="0">
                <a:solidFill>
                  <a:schemeClr val="bg1"/>
                </a:solidFill>
              </a:rPr>
              <a:t>TODOS </a:t>
            </a:r>
            <a:r>
              <a:rPr lang="es-MX" sz="2800" dirty="0" smtClean="0">
                <a:solidFill>
                  <a:schemeClr val="bg1"/>
                </a:solidFill>
              </a:rPr>
              <a:t>porque en realidad</a:t>
            </a:r>
            <a:br>
              <a:rPr lang="es-MX" sz="2800" dirty="0" smtClean="0">
                <a:solidFill>
                  <a:schemeClr val="bg1"/>
                </a:solidFill>
              </a:rPr>
            </a:br>
            <a:r>
              <a:rPr lang="es-MX" sz="2800" b="1" dirty="0" smtClean="0">
                <a:solidFill>
                  <a:schemeClr val="bg1"/>
                </a:solidFill>
              </a:rPr>
              <a:t>NADIE </a:t>
            </a:r>
            <a:r>
              <a:rPr lang="es-MX" sz="2800" dirty="0" smtClean="0">
                <a:solidFill>
                  <a:schemeClr val="bg1"/>
                </a:solidFill>
              </a:rPr>
              <a:t>hizo lo que hubiera podido hacer </a:t>
            </a:r>
            <a:r>
              <a:rPr lang="es-MX" sz="2800" b="1" dirty="0" smtClean="0">
                <a:solidFill>
                  <a:schemeClr val="bg1"/>
                </a:solidFill>
              </a:rPr>
              <a:t>CUALQUIERA.</a:t>
            </a:r>
            <a:endParaRPr lang="es-MX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>U. 4  Planeación I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b="1" dirty="0" smtClean="0">
                <a:solidFill>
                  <a:schemeClr val="bg1"/>
                </a:solidFill>
                <a:effectLst/>
              </a:rPr>
              <a:t>L. 3 Estrategias</a:t>
            </a: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34207" y="541094"/>
            <a:ext cx="9995338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PLANEACIÓN </a:t>
            </a:r>
          </a:p>
          <a:p>
            <a:r>
              <a:rPr lang="es-MX" sz="28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Visión: </a:t>
            </a:r>
          </a:p>
          <a:p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¿Qué hago que Dios quiere que haga?</a:t>
            </a:r>
          </a:p>
          <a:p>
            <a:endParaRPr lang="es-MX" sz="28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8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Misión: </a:t>
            </a:r>
          </a:p>
          <a:p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¿Cómo hago lo que hago?</a:t>
            </a:r>
          </a:p>
          <a:p>
            <a:endParaRPr lang="es-MX" sz="28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8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Metas: </a:t>
            </a:r>
          </a:p>
          <a:p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¿Qué se necesita suceder para lograr la </a:t>
            </a:r>
            <a:r>
              <a:rPr lang="es-MX" sz="28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Visión</a:t>
            </a: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mediante la </a:t>
            </a:r>
            <a:r>
              <a:rPr lang="es-MX" sz="28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Misión</a:t>
            </a: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?</a:t>
            </a:r>
          </a:p>
          <a:p>
            <a:endParaRPr lang="es-MX" sz="28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8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Objetivos:</a:t>
            </a:r>
          </a:p>
          <a:p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¿Qué se necesita hacer para que suceda la </a:t>
            </a:r>
            <a:r>
              <a:rPr lang="es-MX" sz="28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Meta</a:t>
            </a: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434663" y="793342"/>
            <a:ext cx="10457793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s-MX" sz="8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Estrategias</a:t>
            </a:r>
          </a:p>
          <a:p>
            <a:pPr marL="514350" indent="-514350" algn="ctr"/>
            <a:endParaRPr lang="es-MX" sz="7200" b="1" u="sng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514350" indent="-514350" algn="ctr"/>
            <a:r>
              <a:rPr lang="es-MX" sz="7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Plan para conseguir </a:t>
            </a:r>
          </a:p>
          <a:p>
            <a:pPr marL="514350" indent="-514350" algn="ctr"/>
            <a:r>
              <a:rPr lang="es-MX" sz="7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lo que se necesita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529256" y="651452"/>
            <a:ext cx="10457793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es-MX" sz="4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Estrategias</a:t>
            </a:r>
          </a:p>
          <a:p>
            <a:pPr marL="514350" indent="-514350"/>
            <a:endParaRPr lang="es-MX" sz="1400" b="1" u="sng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514350" indent="-514350"/>
            <a:r>
              <a:rPr lang="es-MX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Son desarrollos, procesos, procedimientos.</a:t>
            </a:r>
          </a:p>
          <a:p>
            <a:pPr marL="514350" indent="-514350">
              <a:buFont typeface="Arial" pitchFamily="34" charset="0"/>
              <a:buChar char="•"/>
            </a:pPr>
            <a:r>
              <a:rPr lang="es-MX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¿Qué hay disponible para alcanzar los objetivos?</a:t>
            </a:r>
          </a:p>
          <a:p>
            <a:pPr marL="514350" indent="-514350">
              <a:buFont typeface="Arial" pitchFamily="34" charset="0"/>
              <a:buChar char="•"/>
            </a:pPr>
            <a:r>
              <a:rPr lang="es-MX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¿Qué se necesita para cumplir los objetivos?</a:t>
            </a:r>
          </a:p>
          <a:p>
            <a:pPr marL="514350" indent="-514350">
              <a:buFont typeface="Arial" pitchFamily="34" charset="0"/>
              <a:buChar char="•"/>
            </a:pPr>
            <a:r>
              <a:rPr lang="es-MX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¿Cómo se consigue lo que se necesita?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072054" y="-128528"/>
            <a:ext cx="10830911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sz="16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Visión: </a:t>
            </a: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Adorar a Jesucristo en Espíritu y en Verdad</a:t>
            </a:r>
          </a:p>
          <a:p>
            <a:endParaRPr lang="es-MX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Misión: </a:t>
            </a: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Proveer adoración con música contemporánea y con contenido bíblico</a:t>
            </a:r>
          </a:p>
          <a:p>
            <a:endParaRPr lang="es-MX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Metas: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Tener un estudio bíblico en todo el libro de los Salmos con todo el grupo de alabanza iniciando en el mes de XXX</a:t>
            </a:r>
          </a:p>
          <a:p>
            <a:pPr marL="914400" lvl="1" indent="-457200"/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Objetivos:</a:t>
            </a:r>
          </a:p>
          <a:p>
            <a:pPr marL="1371600" lvl="2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a.  Reducir el tiempo de alabanza para dedicar tiempo al estudio bíblico</a:t>
            </a:r>
          </a:p>
          <a:p>
            <a:pPr marL="1371600" lvl="2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b.  Asignar el maestro del estudio bíblico</a:t>
            </a:r>
          </a:p>
          <a:p>
            <a:pPr marL="1371600" lvl="2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c.  Asignar el suplente del maestro de estudio bíblico</a:t>
            </a:r>
          </a:p>
          <a:p>
            <a:pPr marL="914400" lvl="1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457200" indent="-457200">
              <a:buAutoNum type="arabicPeriod" startAt="2"/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Adaptar 30 himnos de la Iglesia con arreglos contemporáneos</a:t>
            </a:r>
          </a:p>
          <a:p>
            <a:pPr marL="914400" lvl="1" indent="-457200"/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Objetivos:</a:t>
            </a:r>
          </a:p>
          <a:p>
            <a:pPr marL="1371600" lvl="2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a.  Cada miembro del grupo propone 5 himnos en la fecha XXXX</a:t>
            </a:r>
          </a:p>
          <a:p>
            <a:pPr marL="1371600" lvl="2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b. Asignar los responsables de los arreglos</a:t>
            </a:r>
          </a:p>
          <a:p>
            <a:pPr marL="1371600" lvl="2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c. Cada primer domingo del mes se introducen 2 himnos nuevo a la congregación. </a:t>
            </a:r>
          </a:p>
        </p:txBody>
      </p:sp>
      <p:sp>
        <p:nvSpPr>
          <p:cNvPr id="7" name="6 CuadroTexto"/>
          <p:cNvSpPr txBox="1"/>
          <p:nvPr/>
        </p:nvSpPr>
        <p:spPr>
          <a:xfrm rot="16200000">
            <a:off x="-819807" y="3197037"/>
            <a:ext cx="2743200" cy="36933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s-MX" b="1" dirty="0" smtClean="0">
                <a:solidFill>
                  <a:schemeClr val="bg2">
                    <a:lumMod val="25000"/>
                  </a:schemeClr>
                </a:solidFill>
              </a:rPr>
              <a:t>Ejemplo</a:t>
            </a:r>
            <a:endParaRPr lang="es-MX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81601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Plan para conseguir lo que se necesita</a:t>
            </a: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087820" y="328672"/>
            <a:ext cx="10830911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sz="16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Metas: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Tener un estudio bíblico en todo el libro de los Salmos con todo el grupo de alabanza iniciando en el mes de XXX</a:t>
            </a:r>
          </a:p>
          <a:p>
            <a:pPr marL="914400" lvl="1" indent="-457200"/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Objetivos:</a:t>
            </a:r>
          </a:p>
          <a:p>
            <a:pPr marL="1371600" lvl="2" indent="-457200">
              <a:buAutoNum type="alpha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Reducir el tiempo de alabanza para dedicar tiempo al estudio bíblico</a:t>
            </a:r>
          </a:p>
          <a:p>
            <a:pPr marL="1371600" lvl="2" indent="-457200"/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Estrategias</a:t>
            </a:r>
          </a:p>
          <a:p>
            <a:pPr marL="1885950" lvl="3" indent="-514350">
              <a:buAutoNum type="roman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Anunciar al los responsables del lugar</a:t>
            </a:r>
          </a:p>
          <a:p>
            <a:pPr marL="1885950" lvl="3" indent="-514350">
              <a:buAutoNum type="romanLcPeriod" startAt="2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Asignar el responsable de marcar el tiempo</a:t>
            </a:r>
          </a:p>
          <a:p>
            <a:pPr marL="1885950" lvl="3" indent="-514350"/>
            <a:r>
              <a:rPr lang="es-MX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iii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 	Enfatizar la puntualidad en el grupo</a:t>
            </a:r>
          </a:p>
          <a:p>
            <a:pPr marL="1371600" lvl="2" indent="-457200">
              <a:buAutoNum type="alphaLcPeriod" startAt="2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Asignar el maestro del estudio bíblico</a:t>
            </a:r>
          </a:p>
          <a:p>
            <a:pPr marL="1371600" lvl="2" indent="-457200"/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Estrategias</a:t>
            </a:r>
          </a:p>
          <a:p>
            <a:pPr marL="1371600" lvl="2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i. Proponer nombres del maestro</a:t>
            </a:r>
          </a:p>
          <a:p>
            <a:pPr marL="1828800" lvl="3" indent="-457200"/>
            <a:r>
              <a:rPr lang="es-MX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ii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 Someter a votación</a:t>
            </a:r>
          </a:p>
          <a:p>
            <a:pPr marL="1828800" lvl="3" indent="-457200"/>
            <a:r>
              <a:rPr lang="es-MX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iii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 Anunciar la responsabilidad</a:t>
            </a:r>
          </a:p>
          <a:p>
            <a:pPr marL="914400" lvl="1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</a:p>
        </p:txBody>
      </p:sp>
      <p:sp>
        <p:nvSpPr>
          <p:cNvPr id="7" name="6 CuadroTexto"/>
          <p:cNvSpPr txBox="1"/>
          <p:nvPr/>
        </p:nvSpPr>
        <p:spPr>
          <a:xfrm rot="16200000">
            <a:off x="-819807" y="3197037"/>
            <a:ext cx="2743200" cy="36933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s-MX" b="1" dirty="0" smtClean="0">
                <a:solidFill>
                  <a:schemeClr val="bg2">
                    <a:lumMod val="25000"/>
                  </a:schemeClr>
                </a:solidFill>
              </a:rPr>
              <a:t>Ejemplo</a:t>
            </a:r>
            <a:endParaRPr lang="es-MX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81601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Plan para conseguir lo que se necesita</a:t>
            </a: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072054" y="-128528"/>
            <a:ext cx="10830911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sz="16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Metas: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457200" indent="-457200">
              <a:buAutoNum type="arabicPeriod" startAt="2"/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Adaptar 30 himnos de la Iglesia con arreglos contemporáneos</a:t>
            </a:r>
          </a:p>
          <a:p>
            <a:pPr marL="914400" lvl="1" indent="-457200"/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Objetivos:</a:t>
            </a:r>
          </a:p>
          <a:p>
            <a:pPr marL="1371600" lvl="2" indent="-457200">
              <a:buAutoNum type="alpha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Cada miembro del grupo propone 5 himnos en la fecha XXXX</a:t>
            </a:r>
          </a:p>
          <a:p>
            <a:pPr marL="1371600" lvl="2" indent="-457200"/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Estrategias:</a:t>
            </a:r>
          </a:p>
          <a:p>
            <a:pPr marL="1828800" lvl="3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i. Asignar época de himnos</a:t>
            </a:r>
          </a:p>
          <a:p>
            <a:pPr marL="1828800" lvl="3" indent="-457200"/>
            <a:r>
              <a:rPr lang="es-MX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ii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 Preguntar a los ancianos de la congregación</a:t>
            </a:r>
          </a:p>
          <a:p>
            <a:pPr marL="1828800" lvl="3" indent="-457200"/>
            <a:r>
              <a:rPr lang="es-MX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iii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 Buscar en Internet</a:t>
            </a:r>
          </a:p>
          <a:p>
            <a:pPr marL="1371600" lvl="2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b. Asignar los responsables de los arreglos</a:t>
            </a:r>
          </a:p>
          <a:p>
            <a:pPr marL="1371600" lvl="2" indent="-457200"/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Estrategias:</a:t>
            </a:r>
          </a:p>
          <a:p>
            <a:pPr marL="1885950" lvl="3" indent="-514350">
              <a:buAutoNum type="roman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Los arreglos los hace el que toque piano</a:t>
            </a:r>
          </a:p>
          <a:p>
            <a:pPr marL="1885950" lvl="3" indent="-514350">
              <a:buAutoNum type="roman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Los arreglos sólo incluyen instrumentos vigentes</a:t>
            </a:r>
          </a:p>
          <a:p>
            <a:pPr marL="1885950" lvl="3" indent="-514350">
              <a:buAutoNum type="roman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Se incluye un ensayo al mes para practicar los arreglos </a:t>
            </a:r>
          </a:p>
          <a:p>
            <a:pPr marL="1371600" lvl="2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c. Cada primer domingo del mes se introducen 2 himnos nuevos a la congregación. </a:t>
            </a:r>
          </a:p>
          <a:p>
            <a:pPr marL="1371600" lvl="2" indent="-457200"/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Estrategias:</a:t>
            </a:r>
          </a:p>
          <a:p>
            <a:pPr marL="1885950" lvl="3" indent="-514350">
              <a:buAutoNum type="roman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Se le avisa al pastor y director de culto</a:t>
            </a:r>
          </a:p>
          <a:p>
            <a:pPr marL="1885950" lvl="3" indent="-514350">
              <a:buAutoNum type="roman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Se  imprime la letra y se publica</a:t>
            </a:r>
          </a:p>
        </p:txBody>
      </p:sp>
      <p:sp>
        <p:nvSpPr>
          <p:cNvPr id="7" name="6 CuadroTexto"/>
          <p:cNvSpPr txBox="1"/>
          <p:nvPr/>
        </p:nvSpPr>
        <p:spPr>
          <a:xfrm rot="16200000">
            <a:off x="-819807" y="3197037"/>
            <a:ext cx="2743200" cy="36933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s-MX" b="1" dirty="0" smtClean="0">
                <a:solidFill>
                  <a:schemeClr val="bg2">
                    <a:lumMod val="25000"/>
                  </a:schemeClr>
                </a:solidFill>
              </a:rPr>
              <a:t>Ejemplo</a:t>
            </a:r>
            <a:endParaRPr lang="es-MX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81601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Plan para conseguir lo que se necesita</a:t>
            </a: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813034" y="189186"/>
            <a:ext cx="980615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Visión: </a:t>
            </a:r>
          </a:p>
          <a:p>
            <a:pPr lvl="1">
              <a:buFont typeface="Arial" pitchFamily="34" charset="0"/>
              <a:buChar char="•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Ser obedientes a Jesucristo.</a:t>
            </a:r>
          </a:p>
          <a:p>
            <a:pPr lvl="1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/ Ser obedientes a Jesucristo en su último mandamiento.</a:t>
            </a:r>
          </a:p>
          <a:p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Misión: </a:t>
            </a:r>
          </a:p>
          <a:p>
            <a:pPr lvl="1">
              <a:buFont typeface="Arial" pitchFamily="34" charset="0"/>
              <a:buChar char="•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Hacer discípulos en la región de </a:t>
            </a:r>
            <a:r>
              <a:rPr lang="es-MX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Ozulchipec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lvl="1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/ Hacer 200 discípulos en la región de </a:t>
            </a:r>
            <a:r>
              <a:rPr lang="es-MX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Ozulchipec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Metas: </a:t>
            </a:r>
          </a:p>
          <a:p>
            <a:pPr marL="914400" lvl="1" indent="-457200">
              <a:buFont typeface="+mj-lt"/>
              <a:buAutoNum type="arabi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Abrir 20 grupos de estudio bíblico en Casa </a:t>
            </a:r>
          </a:p>
          <a:p>
            <a:pPr marL="1828800" lvl="3" indent="-457200"/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Objetivos: </a:t>
            </a:r>
          </a:p>
          <a:p>
            <a:pPr marL="1828800" lvl="3" indent="-457200">
              <a:buAutoNum type="alpha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Otorgar capacitación de maestros los domingos a las 10:00 am durante 4 meses</a:t>
            </a:r>
          </a:p>
          <a:p>
            <a:pPr marL="1828800" lvl="3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</a:t>
            </a: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Estrategias:</a:t>
            </a:r>
          </a:p>
          <a:p>
            <a:pPr marL="1828800" lvl="3" indent="-457200"/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i. Anunciar la capacitación con convocatoria</a:t>
            </a:r>
            <a:endParaRPr lang="es-MX" sz="24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2286000" lvl="4" indent="-457200"/>
            <a:r>
              <a:rPr lang="es-MX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ii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 Publicar el temario</a:t>
            </a:r>
          </a:p>
          <a:p>
            <a:pPr marL="2286000" lvl="4" indent="-457200"/>
            <a:r>
              <a:rPr lang="es-MX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iii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 Vender el manual de capacitación</a:t>
            </a:r>
          </a:p>
          <a:p>
            <a:pPr marL="2286000" lvl="4" indent="-457200"/>
            <a:r>
              <a:rPr lang="es-MX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iv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 Asignar maestros de capacitación</a:t>
            </a:r>
          </a:p>
        </p:txBody>
      </p:sp>
      <p:sp>
        <p:nvSpPr>
          <p:cNvPr id="7" name="6 CuadroTexto"/>
          <p:cNvSpPr txBox="1"/>
          <p:nvPr/>
        </p:nvSpPr>
        <p:spPr>
          <a:xfrm rot="16200000">
            <a:off x="-173421" y="2881727"/>
            <a:ext cx="2743200" cy="36933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s-MX" b="1" dirty="0" smtClean="0">
                <a:solidFill>
                  <a:schemeClr val="bg2">
                    <a:lumMod val="25000"/>
                  </a:schemeClr>
                </a:solidFill>
              </a:rPr>
              <a:t>Ejemplo</a:t>
            </a:r>
            <a:endParaRPr lang="es-MX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rligig design templat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a:style>
    </a:lnDef>
    <a:txDef>
      <a:spPr>
        <a:noFill/>
        <a:ln>
          <a:solidFill>
            <a:schemeClr val="accent4">
              <a:lumMod val="50000"/>
            </a:schemeClr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Whirligig design template" id="{C20C433A-93F8-478B-AC4D-DD4E52A28B92}" vid="{C901235C-D99E-4DA4-B3B6-5E8DC515C8A8}"/>
    </a:ext>
  </a:extLst>
</a:theme>
</file>

<file path=ppt/theme/theme2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F9C49E1-11F2-4EB9-9390-F2D155C1AA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Whirligig design slides</Template>
  <TotalTime>0</TotalTime>
  <Words>863</Words>
  <Application>Microsoft Office PowerPoint</Application>
  <PresentationFormat>Personalizado</PresentationFormat>
  <Paragraphs>180</Paragraphs>
  <Slides>13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Whirligig design template</vt:lpstr>
      <vt:lpstr>12</vt:lpstr>
      <vt:lpstr>U. 4  Planeación I L. 3 Estrategias </vt:lpstr>
      <vt:lpstr>  </vt:lpstr>
      <vt:lpstr>  </vt:lpstr>
      <vt:lpstr>  </vt:lpstr>
      <vt:lpstr>  </vt:lpstr>
      <vt:lpstr>  </vt:lpstr>
      <vt:lpstr>  </vt:lpstr>
      <vt:lpstr>  </vt:lpstr>
      <vt:lpstr>EXTRAS…  </vt:lpstr>
      <vt:lpstr>  </vt:lpstr>
      <vt:lpstr>   Tarea  No. 12  </vt:lpstr>
      <vt:lpstr>Diapositiva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2017-09-28T15:38:10Z</dcterms:created>
  <dcterms:modified xsi:type="dcterms:W3CDTF">2018-02-20T20:23:42Z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TC034606169991</vt:lpwstr>
  </property>
</Properties>
</file>