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6"/>
  </p:notesMasterIdLst>
  <p:handoutMasterIdLst>
    <p:handoutMasterId r:id="rId17"/>
  </p:handoutMasterIdLst>
  <p:sldIdLst>
    <p:sldId id="498" r:id="rId3"/>
    <p:sldId id="499" r:id="rId4"/>
    <p:sldId id="491" r:id="rId5"/>
    <p:sldId id="494" r:id="rId6"/>
    <p:sldId id="492" r:id="rId7"/>
    <p:sldId id="493" r:id="rId8"/>
    <p:sldId id="560" r:id="rId9"/>
    <p:sldId id="561" r:id="rId10"/>
    <p:sldId id="559" r:id="rId11"/>
    <p:sldId id="495" r:id="rId12"/>
    <p:sldId id="496" r:id="rId13"/>
    <p:sldId id="497" r:id="rId14"/>
    <p:sldId id="5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67068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12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EXTRAS…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59874" y="1135117"/>
            <a:ext cx="80561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 </a:t>
            </a: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i. Cada miembro del grupo de alabanza coopera.</a:t>
            </a:r>
            <a:endParaRPr lang="es-MX" sz="24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Buscar fondos para la compra de comentarios.</a:t>
            </a:r>
          </a:p>
          <a:p>
            <a:pPr marL="457200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Los ensayos duran 2 horas: 1 hora para práctica musical y 1 hora para estudio bíblico.</a:t>
            </a:r>
          </a:p>
          <a:p>
            <a:pPr marL="457200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iv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Hablar con el Pastor y la junta de finanzas para definir el día de la próxima ofrenda de amor para el ministerio de alabanza.</a:t>
            </a:r>
          </a:p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0689" y="488731"/>
            <a:ext cx="108309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 </a:t>
            </a: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i. Cada miembro del grupo de alabanza coopera semana.</a:t>
            </a:r>
          </a:p>
          <a:p>
            <a:pPr marL="1371600" lvl="2" indent="-457200">
              <a:buClr>
                <a:schemeClr val="bg1">
                  <a:lumMod val="95000"/>
                </a:schemeClr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Mario es el tesorero</a:t>
            </a:r>
          </a:p>
          <a:p>
            <a:pPr marL="1371600" lvl="2" indent="-457200">
              <a:buClr>
                <a:schemeClr val="bg1">
                  <a:lumMod val="95000"/>
                </a:schemeClr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Dentro de tres meses se hará la compra</a:t>
            </a:r>
          </a:p>
          <a:p>
            <a:pPr marL="1371600" lvl="2" indent="-457200">
              <a:buClr>
                <a:schemeClr val="bg1">
                  <a:lumMod val="95000"/>
                </a:schemeClr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Alberto hace la compra de los himnarios</a:t>
            </a:r>
          </a:p>
          <a:p>
            <a:pPr marL="1371600" lvl="2" indent="-457200">
              <a:buClr>
                <a:schemeClr val="bg1">
                  <a:lumMod val="95000"/>
                </a:schemeClr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himnarios quedan como pertenencia de la iglesia</a:t>
            </a:r>
          </a:p>
          <a:p>
            <a:pPr marL="1371600" lvl="2" indent="-457200">
              <a:buClr>
                <a:schemeClr val="bg2">
                  <a:lumMod val="90000"/>
                </a:schemeClr>
              </a:buClr>
              <a:buFont typeface="Arial" pitchFamily="34" charset="0"/>
              <a:buChar char="•"/>
            </a:pPr>
            <a:endParaRPr lang="es-MX" sz="24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Acudir al seminario XX para solicitar una donación de comentarios.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segunda semana del mes se hace la petición por escrito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Aurelio la lleva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 no hay respuesta positiva se revisan las opciones B1, B2, B3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comentarios quedan como pertenencia de la iglesia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096" y="835587"/>
            <a:ext cx="8435866" cy="474542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12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3561" y="2422643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Escribir 5 Estrategias de cada Objetivo que propuse en la Tarea #11.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66496" y="302359"/>
            <a:ext cx="109255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b="1" dirty="0" smtClean="0">
                <a:solidFill>
                  <a:schemeClr val="bg1"/>
                </a:solidFill>
              </a:rPr>
              <a:t>TODOS</a:t>
            </a:r>
            <a:r>
              <a:rPr lang="es-MX" sz="2800" dirty="0" smtClean="0">
                <a:solidFill>
                  <a:schemeClr val="bg1"/>
                </a:solidFill>
              </a:rPr>
              <a:t> sabía que </a:t>
            </a:r>
            <a:r>
              <a:rPr lang="es-MX" sz="2800" b="1" dirty="0" smtClean="0">
                <a:solidFill>
                  <a:schemeClr val="bg1"/>
                </a:solidFill>
              </a:rPr>
              <a:t>ALGUIEN </a:t>
            </a:r>
            <a:r>
              <a:rPr lang="es-MX" sz="2800" dirty="0" smtClean="0">
                <a:solidFill>
                  <a:schemeClr val="bg1"/>
                </a:solidFill>
              </a:rPr>
              <a:t>lo haría.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CUALQUIERA </a:t>
            </a:r>
            <a:r>
              <a:rPr lang="es-MX" sz="2800" dirty="0" smtClean="0">
                <a:solidFill>
                  <a:schemeClr val="bg1"/>
                </a:solidFill>
              </a:rPr>
              <a:t>podría haberlo hecho, pero en realidad </a:t>
            </a:r>
            <a:r>
              <a:rPr lang="es-MX" sz="2800" b="1" dirty="0" smtClean="0">
                <a:solidFill>
                  <a:schemeClr val="bg1"/>
                </a:solidFill>
              </a:rPr>
              <a:t>NADIE</a:t>
            </a:r>
            <a:r>
              <a:rPr lang="es-MX" sz="2800" dirty="0" smtClean="0">
                <a:solidFill>
                  <a:schemeClr val="bg1"/>
                </a:solidFill>
              </a:rPr>
              <a:t> lo hizo.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ALGUIEN </a:t>
            </a:r>
            <a:r>
              <a:rPr lang="es-MX" sz="2800" dirty="0" smtClean="0">
                <a:solidFill>
                  <a:schemeClr val="bg1"/>
                </a:solidFill>
              </a:rPr>
              <a:t>se enojó cuando se enteró de lo sucedido,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dirty="0" smtClean="0">
                <a:solidFill>
                  <a:schemeClr val="bg1"/>
                </a:solidFill>
              </a:rPr>
              <a:t>porque le hubiera correspondido hacerlo a </a:t>
            </a:r>
            <a:r>
              <a:rPr lang="es-MX" sz="2800" b="1" dirty="0" smtClean="0">
                <a:solidFill>
                  <a:schemeClr val="bg1"/>
                </a:solidFill>
              </a:rPr>
              <a:t>TODOS</a:t>
            </a:r>
            <a:r>
              <a:rPr lang="es-MX" sz="2800" dirty="0" smtClean="0">
                <a:solidFill>
                  <a:schemeClr val="bg1"/>
                </a:solidFill>
              </a:rPr>
              <a:t>.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dirty="0" smtClean="0">
                <a:solidFill>
                  <a:schemeClr val="bg1"/>
                </a:solidFill>
              </a:rPr>
              <a:t>El resultado fue que </a:t>
            </a:r>
            <a:r>
              <a:rPr lang="es-MX" sz="2800" b="1" dirty="0" smtClean="0">
                <a:solidFill>
                  <a:schemeClr val="bg1"/>
                </a:solidFill>
              </a:rPr>
              <a:t>TODOS </a:t>
            </a:r>
            <a:r>
              <a:rPr lang="es-MX" sz="2800" dirty="0" smtClean="0">
                <a:solidFill>
                  <a:schemeClr val="bg1"/>
                </a:solidFill>
              </a:rPr>
              <a:t>creía que lo haría </a:t>
            </a:r>
            <a:r>
              <a:rPr lang="es-MX" sz="2800" b="1" dirty="0" smtClean="0">
                <a:solidFill>
                  <a:schemeClr val="bg1"/>
                </a:solidFill>
              </a:rPr>
              <a:t>CUALQUIERA </a:t>
            </a:r>
            <a:r>
              <a:rPr lang="es-MX" sz="2800" dirty="0" smtClean="0">
                <a:solidFill>
                  <a:schemeClr val="bg1"/>
                </a:solidFill>
              </a:rPr>
              <a:t>y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NADIE </a:t>
            </a:r>
            <a:r>
              <a:rPr lang="es-MX" sz="2800" dirty="0" smtClean="0">
                <a:solidFill>
                  <a:schemeClr val="bg1"/>
                </a:solidFill>
              </a:rPr>
              <a:t>se dio cuenta de que </a:t>
            </a:r>
            <a:r>
              <a:rPr lang="es-MX" sz="2800" b="1" dirty="0" smtClean="0">
                <a:solidFill>
                  <a:schemeClr val="bg1"/>
                </a:solidFill>
              </a:rPr>
              <a:t>ALGUIEN </a:t>
            </a:r>
            <a:r>
              <a:rPr lang="es-MX" sz="2800" dirty="0" smtClean="0">
                <a:solidFill>
                  <a:schemeClr val="bg1"/>
                </a:solidFill>
              </a:rPr>
              <a:t>no lo haría.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dirty="0" smtClean="0">
                <a:solidFill>
                  <a:schemeClr val="bg1"/>
                </a:solidFill>
              </a:rPr>
              <a:t>¿Quieren saber cómo termina esta historia?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ALGUIEN </a:t>
            </a:r>
            <a:r>
              <a:rPr lang="es-MX" sz="2800" dirty="0" smtClean="0">
                <a:solidFill>
                  <a:schemeClr val="bg1"/>
                </a:solidFill>
              </a:rPr>
              <a:t>reprochó a </a:t>
            </a:r>
            <a:r>
              <a:rPr lang="es-MX" sz="2800" b="1" dirty="0" smtClean="0">
                <a:solidFill>
                  <a:schemeClr val="bg1"/>
                </a:solidFill>
              </a:rPr>
              <a:t>TODOS </a:t>
            </a:r>
            <a:r>
              <a:rPr lang="es-MX" sz="2800" dirty="0" smtClean="0">
                <a:solidFill>
                  <a:schemeClr val="bg1"/>
                </a:solidFill>
              </a:rPr>
              <a:t>porque en realidad</a:t>
            </a:r>
            <a:br>
              <a:rPr lang="es-MX" sz="2800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NADIE </a:t>
            </a:r>
            <a:r>
              <a:rPr lang="es-MX" sz="2800" dirty="0" smtClean="0">
                <a:solidFill>
                  <a:schemeClr val="bg1"/>
                </a:solidFill>
              </a:rPr>
              <a:t>hizo lo que hubiera podido hacer </a:t>
            </a:r>
            <a:r>
              <a:rPr lang="es-MX" sz="2800" b="1" dirty="0" smtClean="0">
                <a:solidFill>
                  <a:schemeClr val="bg1"/>
                </a:solidFill>
              </a:rPr>
              <a:t>CUALQUIERA.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4  Planeación 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Estrategias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34207" y="541094"/>
            <a:ext cx="999533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 </a:t>
            </a:r>
          </a:p>
          <a:p>
            <a:r>
              <a:rPr lang="es-MX" sz="2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 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hago que Dios quiere que haga?</a:t>
            </a:r>
          </a:p>
          <a:p>
            <a:endParaRPr lang="es-MX" sz="2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 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hago lo que hago?</a:t>
            </a:r>
          </a:p>
          <a:p>
            <a:endParaRPr lang="es-MX" sz="2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 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se necesita suceder para lograr la </a:t>
            </a:r>
            <a:r>
              <a:rPr lang="es-MX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Visión</a:t>
            </a: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mediante la </a:t>
            </a:r>
            <a:r>
              <a:rPr lang="es-MX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Misión</a:t>
            </a: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endParaRPr lang="es-MX" sz="2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se necesita hacer para que suceda la </a:t>
            </a:r>
            <a:r>
              <a:rPr lang="es-MX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Meta</a:t>
            </a: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34663" y="793342"/>
            <a:ext cx="104577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</a:t>
            </a:r>
          </a:p>
          <a:p>
            <a:pPr marL="514350" indent="-514350" algn="ctr"/>
            <a:endParaRPr lang="es-MX" sz="72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 para conseguir </a:t>
            </a: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 que se necesita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29256" y="651452"/>
            <a:ext cx="1045779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</a:t>
            </a:r>
          </a:p>
          <a:p>
            <a:pPr marL="514350" indent="-514350"/>
            <a:endParaRPr lang="es-MX" sz="14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Son desarrollos, procesos, procedimientos.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hay disponible para alcanzar los objetivos?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se necesita para cumplir los objetivos?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se consigue lo que se necesita?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2054" y="-128528"/>
            <a:ext cx="1083091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Adorar a Jesucristo en Espíritu y en Verdad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Proveer adoración con música contemporánea y con contenido bíblico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Tener un estudio bíblico en todo el libro de los Salmos con todo el grupo de alabanza iniciando en el mes de XXX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 Reducir el tiempo de alabanza para dedicar tiempo al estudio bíblico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 Asignar el maestro del estudio bíblico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  Asignar el suplente del maestro de estudio bíblico</a:t>
            </a:r>
          </a:p>
          <a:p>
            <a:pPr marL="914400" lvl="1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AutoNum type="arabicPeriod" startAt="2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Adaptar 30 himnos de la Iglesia con arreglos contemporáneos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 Cada miembro del grupo propone 5 himnos en la fecha XXXX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Asignar los responsables de los arreglos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 Cada primer domingo del mes se introducen 2 himnos nuevo a la congregación. 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87820" y="328672"/>
            <a:ext cx="1083091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Tener un estudio bíblico en todo el libro de los Salmos con todo el grupo de alabanza iniciando en el mes de XXX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Reducir el tiempo de alabanza para dedicar tiempo al estudio bíblico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Anunciar al los responsables del lugar</a:t>
            </a:r>
          </a:p>
          <a:p>
            <a:pPr marL="1885950" lvl="3" indent="-514350">
              <a:buAutoNum type="romanLcPeriod" startAt="2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Asignar el responsable de marcar el tiempo</a:t>
            </a:r>
          </a:p>
          <a:p>
            <a:pPr marL="1885950" lvl="3" indent="-51435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	Enfatizar la puntualidad en el grupo</a:t>
            </a:r>
          </a:p>
          <a:p>
            <a:pPr marL="1371600" lvl="2" indent="-457200">
              <a:buAutoNum type="alphaLcPeriod" startAt="2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Asignar el maestro del estudio bíblico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i. Proponer nombres del maestro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Someter a votación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Anunciar la responsabilidad</a:t>
            </a:r>
          </a:p>
          <a:p>
            <a:pPr marL="914400" lvl="1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2054" y="-128528"/>
            <a:ext cx="1083091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AutoNum type="arabicPeriod" startAt="2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Adaptar 30 himnos de la Iglesia con arreglos contemporáneos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Cada miembro del grupo propone 5 himnos en la fecha XXXX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28800" lvl="3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i. Asignar época de himnos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Preguntar a los ancianos de la congregación</a:t>
            </a:r>
          </a:p>
          <a:p>
            <a:pPr marL="1828800" lvl="3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Buscar en Internet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Asignar los responsables de los arreglos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arreglos los hace el que toque piano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arreglos sólo incluyen instrumentos vigentes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incluye un ensayo al mes para practicar los arreglos 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 Cada primer domingo del mes se introducen 2 himnos nuevos a la congregación. </a:t>
            </a:r>
          </a:p>
          <a:p>
            <a:pPr marL="1371600" lvl="2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le avisa al pastor y director de culto</a:t>
            </a:r>
          </a:p>
          <a:p>
            <a:pPr marL="1885950" lvl="3" indent="-514350">
              <a:buAutoNum type="roman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 imprime la letra y se publica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13034" y="189186"/>
            <a:ext cx="98061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 </a:t>
            </a:r>
          </a:p>
          <a:p>
            <a:pPr lvl="1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Ser obedientes a Jesucristo.</a:t>
            </a:r>
          </a:p>
          <a:p>
            <a:pPr lvl="1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 Ser obedientes a Jesucristo en su último mandamiento.</a:t>
            </a: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 </a:t>
            </a:r>
          </a:p>
          <a:p>
            <a:pPr lvl="1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Hacer discípulos en la región de </a:t>
            </a:r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Ozulchipec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 Hacer 200 discípulos en la región de </a:t>
            </a:r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Ozulchipec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Abrir 20 grupos de estudio bíblico en Casa </a:t>
            </a:r>
          </a:p>
          <a:p>
            <a:pPr marL="1828800" lvl="3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 </a:t>
            </a:r>
          </a:p>
          <a:p>
            <a:pPr marL="1828800" lvl="3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Otorgar capacitación de maestros los domingos a las 10:00 am durante 4 meses</a:t>
            </a:r>
          </a:p>
          <a:p>
            <a:pPr marL="1828800" lvl="3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Estrategias:</a:t>
            </a:r>
          </a:p>
          <a:p>
            <a:pPr marL="1828800" lvl="3" indent="-457200"/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i. Anunciar la capacitación con convocatoria</a:t>
            </a:r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286000" lvl="4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Publicar el temario</a:t>
            </a:r>
          </a:p>
          <a:p>
            <a:pPr marL="2286000" lvl="4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Vender el manual de capacitación</a:t>
            </a:r>
          </a:p>
          <a:p>
            <a:pPr marL="2286000" lvl="4" indent="-457200"/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iv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Asignar maestros de capacitación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173421" y="288172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863</Words>
  <Application>Microsoft Office PowerPoint</Application>
  <PresentationFormat>Personalizado</PresentationFormat>
  <Paragraphs>180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Whirligig design template</vt:lpstr>
      <vt:lpstr>12</vt:lpstr>
      <vt:lpstr>U. 4  Planeación I L. 3 Estrategias </vt:lpstr>
      <vt:lpstr>  </vt:lpstr>
      <vt:lpstr>  </vt:lpstr>
      <vt:lpstr>  </vt:lpstr>
      <vt:lpstr>  </vt:lpstr>
      <vt:lpstr>  </vt:lpstr>
      <vt:lpstr>  </vt:lpstr>
      <vt:lpstr>  </vt:lpstr>
      <vt:lpstr>EXTRAS…  </vt:lpstr>
      <vt:lpstr>  </vt:lpstr>
      <vt:lpstr>   Tarea  No. 12  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2018-02-20T20:23:42Z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