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9C014-D09C-4BEF-8505-F5719CC4093A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3DA368-5815-4B39-BEBC-7D7D801BF5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123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3DA368-5815-4B39-BEBC-7D7D801BF5B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9431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3DA368-5815-4B39-BEBC-7D7D801BF5B2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0948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3DA368-5815-4B39-BEBC-7D7D801BF5B2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0948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3DA368-5815-4B39-BEBC-7D7D801BF5B2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094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3DA368-5815-4B39-BEBC-7D7D801BF5B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9431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3DA368-5815-4B39-BEBC-7D7D801BF5B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9431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3DA368-5815-4B39-BEBC-7D7D801BF5B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9431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3DA368-5815-4B39-BEBC-7D7D801BF5B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9431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3DA368-5815-4B39-BEBC-7D7D801BF5B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9431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3DA368-5815-4B39-BEBC-7D7D801BF5B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0948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3DA368-5815-4B39-BEBC-7D7D801BF5B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0948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3DA368-5815-4B39-BEBC-7D7D801BF5B2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094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3A25-60D5-4AB9-90A7-4B6BD940CD49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8B4FE-5EC8-48D8-9A14-304AA04B2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764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3A25-60D5-4AB9-90A7-4B6BD940CD49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8B4FE-5EC8-48D8-9A14-304AA04B2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947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3A25-60D5-4AB9-90A7-4B6BD940CD49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8B4FE-5EC8-48D8-9A14-304AA04B2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74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3A25-60D5-4AB9-90A7-4B6BD940CD49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8B4FE-5EC8-48D8-9A14-304AA04B2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82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3A25-60D5-4AB9-90A7-4B6BD940CD49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8B4FE-5EC8-48D8-9A14-304AA04B2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218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3A25-60D5-4AB9-90A7-4B6BD940CD49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8B4FE-5EC8-48D8-9A14-304AA04B2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73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3A25-60D5-4AB9-90A7-4B6BD940CD49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8B4FE-5EC8-48D8-9A14-304AA04B2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465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3A25-60D5-4AB9-90A7-4B6BD940CD49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8B4FE-5EC8-48D8-9A14-304AA04B2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953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3A25-60D5-4AB9-90A7-4B6BD940CD49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8B4FE-5EC8-48D8-9A14-304AA04B2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579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3A25-60D5-4AB9-90A7-4B6BD940CD49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8B4FE-5EC8-48D8-9A14-304AA04B2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721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3A25-60D5-4AB9-90A7-4B6BD940CD49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8B4FE-5EC8-48D8-9A14-304AA04B2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814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033A25-60D5-4AB9-90A7-4B6BD940CD49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68B4FE-5EC8-48D8-9A14-304AA04B2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069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171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9629" y="116632"/>
            <a:ext cx="7772400" cy="1470025"/>
          </a:xfrm>
        </p:spPr>
        <p:txBody>
          <a:bodyPr/>
          <a:lstStyle/>
          <a:p>
            <a:r>
              <a:rPr lang="ru-RU" dirty="0"/>
              <a:t>Иллюстрации мировоззрения.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496" y="2276872"/>
            <a:ext cx="8856984" cy="4464496"/>
          </a:xfrm>
        </p:spPr>
        <p:txBody>
          <a:bodyPr>
            <a:normAutofit/>
          </a:bodyPr>
          <a:lstStyle/>
          <a:p>
            <a:pPr marL="971550" lvl="1" indent="-514350" algn="l">
              <a:buFont typeface="+mj-lt"/>
              <a:buAutoNum type="arabicPeriod"/>
            </a:pPr>
            <a:r>
              <a:rPr lang="ru-RU" sz="3000" dirty="0">
                <a:solidFill>
                  <a:schemeClr val="tx1"/>
                </a:solidFill>
              </a:rPr>
              <a:t>Карта – определяет, где (или что) счастье, а также и путь к нему. </a:t>
            </a:r>
            <a:r>
              <a:rPr lang="ru-RU" sz="3200" dirty="0">
                <a:solidFill>
                  <a:schemeClr val="tx1"/>
                </a:solidFill>
              </a:rPr>
              <a:t/>
            </a:r>
            <a:br>
              <a:rPr lang="ru-RU" sz="3200" dirty="0">
                <a:solidFill>
                  <a:schemeClr val="tx1"/>
                </a:solidFill>
              </a:rPr>
            </a:br>
            <a:endParaRPr lang="en-US" sz="3200" dirty="0" smtClean="0">
              <a:solidFill>
                <a:schemeClr val="tx1"/>
              </a:solidFill>
            </a:endParaRPr>
          </a:p>
          <a:p>
            <a:pPr lvl="1" algn="l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979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ru-RU" dirty="0"/>
              <a:t>Иллюстрации мировоззрения.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5516" y="2276872"/>
            <a:ext cx="8712968" cy="3528392"/>
          </a:xfrm>
        </p:spPr>
        <p:txBody>
          <a:bodyPr>
            <a:noAutofit/>
          </a:bodyPr>
          <a:lstStyle/>
          <a:p>
            <a:endParaRPr lang="en-US" sz="2200" dirty="0" smtClean="0"/>
          </a:p>
          <a:p>
            <a:r>
              <a:rPr lang="ru-RU" sz="2200" dirty="0"/>
              <a:t/>
            </a:r>
            <a:br>
              <a:rPr lang="ru-RU" sz="2200" dirty="0"/>
            </a:br>
            <a:r>
              <a:rPr lang="ru-RU" sz="2000" dirty="0"/>
              <a:t/>
            </a:r>
            <a:br>
              <a:rPr lang="ru-RU" sz="2000" dirty="0"/>
            </a:b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547664" y="2781656"/>
            <a:ext cx="2999136" cy="273557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2843808" y="2781656"/>
            <a:ext cx="2808312" cy="273557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95684" y="2564904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809165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ru-RU" dirty="0"/>
              <a:t>Иллюстрации мировоззрения.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5516" y="2276872"/>
            <a:ext cx="8712968" cy="3528392"/>
          </a:xfrm>
        </p:spPr>
        <p:txBody>
          <a:bodyPr>
            <a:noAutofit/>
          </a:bodyPr>
          <a:lstStyle/>
          <a:p>
            <a:endParaRPr lang="en-US" sz="2200" dirty="0" smtClean="0"/>
          </a:p>
          <a:p>
            <a:r>
              <a:rPr lang="ru-RU" sz="2200" dirty="0"/>
              <a:t/>
            </a:r>
            <a:br>
              <a:rPr lang="ru-RU" sz="2200" dirty="0"/>
            </a:br>
            <a:r>
              <a:rPr lang="ru-RU" sz="2000" dirty="0"/>
              <a:t/>
            </a:r>
            <a:br>
              <a:rPr lang="ru-RU" sz="2000" dirty="0"/>
            </a:b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547664" y="2781656"/>
            <a:ext cx="2999136" cy="273557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3995936" y="2781656"/>
            <a:ext cx="2808312" cy="273557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95684" y="2564904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2</a:t>
            </a:r>
            <a:r>
              <a:rPr lang="en-US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3122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ru-RU" dirty="0"/>
              <a:t>Иллюстрации мировоззрения.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5516" y="2276872"/>
            <a:ext cx="8712968" cy="3528392"/>
          </a:xfrm>
        </p:spPr>
        <p:txBody>
          <a:bodyPr>
            <a:noAutofit/>
          </a:bodyPr>
          <a:lstStyle/>
          <a:p>
            <a:endParaRPr lang="en-US" sz="2200" dirty="0" smtClean="0"/>
          </a:p>
          <a:p>
            <a:r>
              <a:rPr lang="ru-RU" sz="2200" dirty="0"/>
              <a:t/>
            </a:r>
            <a:br>
              <a:rPr lang="ru-RU" sz="2200" dirty="0"/>
            </a:br>
            <a:r>
              <a:rPr lang="ru-RU" sz="2000" dirty="0"/>
              <a:t/>
            </a:r>
            <a:br>
              <a:rPr lang="ru-RU" sz="2000" dirty="0"/>
            </a:b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547664" y="2781656"/>
            <a:ext cx="2999136" cy="273557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5148064" y="2781656"/>
            <a:ext cx="2808312" cy="273557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95684" y="2564904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3.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292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171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9629" y="116632"/>
            <a:ext cx="7772400" cy="1470025"/>
          </a:xfrm>
        </p:spPr>
        <p:txBody>
          <a:bodyPr/>
          <a:lstStyle/>
          <a:p>
            <a:r>
              <a:rPr lang="ru-RU" dirty="0"/>
              <a:t>Иллюстрации мировоззрения.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496" y="2276872"/>
            <a:ext cx="8856984" cy="4464496"/>
          </a:xfrm>
        </p:spPr>
        <p:txBody>
          <a:bodyPr>
            <a:normAutofit/>
          </a:bodyPr>
          <a:lstStyle/>
          <a:p>
            <a:pPr marL="971550" lvl="1" indent="-514350" algn="l">
              <a:buFont typeface="+mj-lt"/>
              <a:buAutoNum type="arabicPeriod"/>
            </a:pPr>
            <a:r>
              <a:rPr lang="ru-RU" sz="3000" dirty="0">
                <a:solidFill>
                  <a:schemeClr val="tx1"/>
                </a:solidFill>
              </a:rPr>
              <a:t>Карта – определяет, где (или что) счастье, а также и путь к нему. </a:t>
            </a:r>
            <a:br>
              <a:rPr lang="ru-RU" sz="3000" dirty="0">
                <a:solidFill>
                  <a:schemeClr val="tx1"/>
                </a:solidFill>
              </a:rPr>
            </a:br>
            <a:endParaRPr lang="en-US" sz="3000" dirty="0" smtClean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3000" dirty="0" smtClean="0">
                <a:solidFill>
                  <a:schemeClr val="tx1"/>
                </a:solidFill>
              </a:rPr>
              <a:t>Линза </a:t>
            </a:r>
            <a:r>
              <a:rPr lang="ru-RU" sz="3000" dirty="0">
                <a:solidFill>
                  <a:schemeClr val="tx1"/>
                </a:solidFill>
              </a:rPr>
              <a:t>– «смотреть на мир сквозь розовые очки».</a:t>
            </a:r>
            <a:br>
              <a:rPr lang="ru-RU" sz="3000" dirty="0">
                <a:solidFill>
                  <a:schemeClr val="tx1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897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171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9629" y="116632"/>
            <a:ext cx="7772400" cy="1470025"/>
          </a:xfrm>
        </p:spPr>
        <p:txBody>
          <a:bodyPr/>
          <a:lstStyle/>
          <a:p>
            <a:r>
              <a:rPr lang="ru-RU" dirty="0"/>
              <a:t>Иллюстрации мировоззрения.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496" y="2276872"/>
            <a:ext cx="8856984" cy="4464496"/>
          </a:xfrm>
        </p:spPr>
        <p:txBody>
          <a:bodyPr>
            <a:normAutofit fontScale="92500" lnSpcReduction="20000"/>
          </a:bodyPr>
          <a:lstStyle/>
          <a:p>
            <a:pPr marL="971550" lvl="1" indent="-514350" algn="l">
              <a:buFont typeface="+mj-lt"/>
              <a:buAutoNum type="arabicPeriod"/>
            </a:pPr>
            <a:r>
              <a:rPr lang="ru-RU" sz="3200" dirty="0">
                <a:solidFill>
                  <a:schemeClr val="tx1"/>
                </a:solidFill>
              </a:rPr>
              <a:t>Карта – определяет, где (или что) счастье, а также и путь к нему. </a:t>
            </a:r>
            <a:br>
              <a:rPr lang="ru-RU" sz="3200" dirty="0">
                <a:solidFill>
                  <a:schemeClr val="tx1"/>
                </a:solidFill>
              </a:rPr>
            </a:br>
            <a:endParaRPr lang="en-US" sz="3200" dirty="0" smtClean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3200" dirty="0" smtClean="0">
                <a:solidFill>
                  <a:schemeClr val="tx1"/>
                </a:solidFill>
              </a:rPr>
              <a:t>Линза </a:t>
            </a:r>
            <a:r>
              <a:rPr lang="ru-RU" sz="3200" dirty="0">
                <a:solidFill>
                  <a:schemeClr val="tx1"/>
                </a:solidFill>
              </a:rPr>
              <a:t>– «смотреть на мир сквозь розовые очки».</a:t>
            </a:r>
            <a:br>
              <a:rPr lang="ru-RU" sz="3200" dirty="0">
                <a:solidFill>
                  <a:schemeClr val="tx1"/>
                </a:solidFill>
              </a:rPr>
            </a:br>
            <a:endParaRPr lang="ru-RU" sz="3200" dirty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3.   </a:t>
            </a:r>
            <a:r>
              <a:rPr lang="ru-RU" dirty="0" smtClean="0">
                <a:solidFill>
                  <a:schemeClr val="tx1"/>
                </a:solidFill>
              </a:rPr>
              <a:t>Рисунок-основа пазла – дает вес и оценку </a:t>
            </a:r>
            <a:r>
              <a:rPr lang="en-US" dirty="0" smtClean="0">
                <a:solidFill>
                  <a:schemeClr val="tx1"/>
                </a:solidFill>
              </a:rPr>
              <a:t>     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       </a:t>
            </a:r>
            <a:r>
              <a:rPr lang="ru-RU" dirty="0" smtClean="0">
                <a:solidFill>
                  <a:schemeClr val="tx1"/>
                </a:solidFill>
              </a:rPr>
              <a:t>всем составляющим жизни и располагает 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       </a:t>
            </a:r>
            <a:r>
              <a:rPr lang="ru-RU" dirty="0" smtClean="0">
                <a:solidFill>
                  <a:schemeClr val="tx1"/>
                </a:solidFill>
              </a:rPr>
              <a:t>их на поле ценности и приоритетов.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707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171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9629" y="116632"/>
            <a:ext cx="7772400" cy="1470025"/>
          </a:xfrm>
        </p:spPr>
        <p:txBody>
          <a:bodyPr/>
          <a:lstStyle/>
          <a:p>
            <a:r>
              <a:rPr lang="ru-RU" dirty="0"/>
              <a:t>Иллюстрации мировоззрения.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760" y="2492896"/>
            <a:ext cx="3960440" cy="3382315"/>
          </a:xfrm>
        </p:spPr>
        <p:txBody>
          <a:bodyPr>
            <a:normAutofit/>
          </a:bodyPr>
          <a:lstStyle/>
          <a:p>
            <a:pPr lvl="1" algn="l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967" y="2235167"/>
            <a:ext cx="7200800" cy="42881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911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171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9629" y="116632"/>
            <a:ext cx="7772400" cy="1470025"/>
          </a:xfrm>
        </p:spPr>
        <p:txBody>
          <a:bodyPr/>
          <a:lstStyle/>
          <a:p>
            <a:r>
              <a:rPr lang="ru-RU" dirty="0"/>
              <a:t>Иллюстрации мировоззрения.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252536" y="2204864"/>
            <a:ext cx="7560840" cy="4392488"/>
          </a:xfrm>
        </p:spPr>
        <p:txBody>
          <a:bodyPr>
            <a:normAutofit fontScale="92500" lnSpcReduction="20000"/>
          </a:bodyPr>
          <a:lstStyle/>
          <a:p>
            <a:pPr lvl="1" algn="l"/>
            <a:r>
              <a:rPr lang="ru-RU" dirty="0" smtClean="0">
                <a:solidFill>
                  <a:schemeClr val="tx1"/>
                </a:solidFill>
              </a:rPr>
              <a:t>1.  Атеизм</a:t>
            </a:r>
            <a:r>
              <a:rPr lang="ru-RU" dirty="0">
                <a:solidFill>
                  <a:schemeClr val="tx1"/>
                </a:solidFill>
              </a:rPr>
              <a:t>. Материализм.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lvl="1" algn="l"/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   </a:t>
            </a:r>
            <a:r>
              <a:rPr lang="ru-RU" i="1" u="sng" dirty="0" smtClean="0">
                <a:solidFill>
                  <a:schemeClr val="tx1"/>
                </a:solidFill>
              </a:rPr>
              <a:t>Закрытая </a:t>
            </a:r>
            <a:r>
              <a:rPr lang="ru-RU" i="1" u="sng" dirty="0">
                <a:solidFill>
                  <a:schemeClr val="tx1"/>
                </a:solidFill>
              </a:rPr>
              <a:t>коробка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     Существует </a:t>
            </a:r>
            <a:r>
              <a:rPr lang="ru-RU" dirty="0">
                <a:solidFill>
                  <a:schemeClr val="tx1"/>
                </a:solidFill>
              </a:rPr>
              <a:t>только физический, </a:t>
            </a:r>
            <a:r>
              <a:rPr lang="ru-RU" dirty="0" smtClean="0">
                <a:solidFill>
                  <a:schemeClr val="tx1"/>
                </a:solidFill>
              </a:rPr>
              <a:t>   </a:t>
            </a:r>
          </a:p>
          <a:p>
            <a:pPr lvl="1" algn="l"/>
            <a:r>
              <a:rPr lang="ru-RU" dirty="0" smtClean="0">
                <a:solidFill>
                  <a:schemeClr val="tx1"/>
                </a:solidFill>
              </a:rPr>
              <a:t>     материальный </a:t>
            </a:r>
            <a:r>
              <a:rPr lang="ru-RU" dirty="0">
                <a:solidFill>
                  <a:schemeClr val="tx1"/>
                </a:solidFill>
              </a:rPr>
              <a:t>мир, и за пределами его </a:t>
            </a:r>
            <a:r>
              <a:rPr lang="ru-RU" dirty="0" smtClean="0">
                <a:solidFill>
                  <a:schemeClr val="tx1"/>
                </a:solidFill>
              </a:rPr>
              <a:t>   </a:t>
            </a:r>
          </a:p>
          <a:p>
            <a:pPr lvl="1" algn="l"/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   нет </a:t>
            </a:r>
            <a:r>
              <a:rPr lang="ru-RU" dirty="0">
                <a:solidFill>
                  <a:schemeClr val="tx1"/>
                </a:solidFill>
              </a:rPr>
              <a:t>ничего.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     Чудеса </a:t>
            </a:r>
            <a:r>
              <a:rPr lang="ru-RU" dirty="0">
                <a:solidFill>
                  <a:schemeClr val="tx1"/>
                </a:solidFill>
              </a:rPr>
              <a:t>невозможны, все эволюционирует </a:t>
            </a:r>
            <a:r>
              <a:rPr lang="ru-RU" dirty="0" smtClean="0">
                <a:solidFill>
                  <a:schemeClr val="tx1"/>
                </a:solidFill>
              </a:rPr>
              <a:t>  </a:t>
            </a:r>
          </a:p>
          <a:p>
            <a:pPr lvl="1" algn="l"/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   согласно </a:t>
            </a:r>
            <a:r>
              <a:rPr lang="ru-RU" dirty="0">
                <a:solidFill>
                  <a:schemeClr val="tx1"/>
                </a:solidFill>
              </a:rPr>
              <a:t>естественным законам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     Позиция </a:t>
            </a:r>
            <a:r>
              <a:rPr lang="ru-RU" dirty="0">
                <a:solidFill>
                  <a:schemeClr val="tx1"/>
                </a:solidFill>
              </a:rPr>
              <a:t>марксизма, гуманизма.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2060848"/>
            <a:ext cx="2457597" cy="24575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9199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171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9629" y="116632"/>
            <a:ext cx="7772400" cy="1470025"/>
          </a:xfrm>
        </p:spPr>
        <p:txBody>
          <a:bodyPr/>
          <a:lstStyle/>
          <a:p>
            <a:r>
              <a:rPr lang="ru-RU" dirty="0"/>
              <a:t>Иллюстрации мировоззрения.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324544" y="2348880"/>
            <a:ext cx="7992888" cy="4392488"/>
          </a:xfrm>
        </p:spPr>
        <p:txBody>
          <a:bodyPr>
            <a:normAutofit fontScale="92500" lnSpcReduction="20000"/>
          </a:bodyPr>
          <a:lstStyle/>
          <a:p>
            <a:pPr lvl="1" algn="l"/>
            <a:r>
              <a:rPr lang="ru-RU" dirty="0" smtClean="0">
                <a:solidFill>
                  <a:schemeClr val="tx1"/>
                </a:solidFill>
              </a:rPr>
              <a:t>2.  Христианский </a:t>
            </a:r>
            <a:r>
              <a:rPr lang="ru-RU" dirty="0">
                <a:solidFill>
                  <a:schemeClr val="tx1"/>
                </a:solidFill>
              </a:rPr>
              <a:t>теизм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     </a:t>
            </a:r>
            <a:r>
              <a:rPr lang="ru-RU" i="1" u="sng" dirty="0" smtClean="0">
                <a:solidFill>
                  <a:schemeClr val="tx1"/>
                </a:solidFill>
              </a:rPr>
              <a:t>Открытая </a:t>
            </a:r>
            <a:r>
              <a:rPr lang="ru-RU" i="1" u="sng" dirty="0">
                <a:solidFill>
                  <a:schemeClr val="tx1"/>
                </a:solidFill>
              </a:rPr>
              <a:t>коробка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     Бог </a:t>
            </a:r>
            <a:r>
              <a:rPr lang="ru-RU" dirty="0">
                <a:solidFill>
                  <a:schemeClr val="tx1"/>
                </a:solidFill>
              </a:rPr>
              <a:t>существует за пределами </a:t>
            </a:r>
            <a:r>
              <a:rPr lang="ru-RU" dirty="0" smtClean="0">
                <a:solidFill>
                  <a:schemeClr val="tx1"/>
                </a:solidFill>
              </a:rPr>
              <a:t>коробки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     Бог </a:t>
            </a:r>
            <a:r>
              <a:rPr lang="ru-RU" dirty="0">
                <a:solidFill>
                  <a:schemeClr val="tx1"/>
                </a:solidFill>
              </a:rPr>
              <a:t>сотворил коробку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     Бог </a:t>
            </a:r>
            <a:r>
              <a:rPr lang="ru-RU" dirty="0">
                <a:solidFill>
                  <a:schemeClr val="tx1"/>
                </a:solidFill>
              </a:rPr>
              <a:t>действует внутри коробки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    </a:t>
            </a:r>
          </a:p>
          <a:p>
            <a:pPr lvl="1" algn="l"/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   Чудеса </a:t>
            </a:r>
            <a:r>
              <a:rPr lang="ru-RU" dirty="0">
                <a:solidFill>
                  <a:schemeClr val="tx1"/>
                </a:solidFill>
              </a:rPr>
              <a:t>возможны (воплощение, </a:t>
            </a:r>
            <a:r>
              <a:rPr lang="ru-RU" dirty="0" smtClean="0">
                <a:solidFill>
                  <a:schemeClr val="tx1"/>
                </a:solidFill>
              </a:rPr>
              <a:t>воскресение</a:t>
            </a:r>
            <a:r>
              <a:rPr lang="ru-RU" dirty="0">
                <a:solidFill>
                  <a:schemeClr val="tx1"/>
                </a:solidFill>
              </a:rPr>
              <a:t>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2132856"/>
            <a:ext cx="2143125" cy="2143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75859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ru-RU" dirty="0"/>
              <a:t>Иллюстрации мировоззрения.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5516" y="2276872"/>
            <a:ext cx="8712968" cy="3528392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Три теста проверки мировоззрения на </a:t>
            </a:r>
            <a:r>
              <a:rPr lang="ru-RU" sz="2800" dirty="0" smtClean="0">
                <a:solidFill>
                  <a:schemeClr val="tx1"/>
                </a:solidFill>
              </a:rPr>
              <a:t>истинность :</a:t>
            </a:r>
            <a:r>
              <a:rPr lang="ru-RU" sz="2200" dirty="0">
                <a:solidFill>
                  <a:schemeClr val="tx1"/>
                </a:solidFill>
              </a:rPr>
              <a:t/>
            </a:r>
            <a:br>
              <a:rPr lang="ru-RU" sz="2200" dirty="0">
                <a:solidFill>
                  <a:schemeClr val="tx1"/>
                </a:solidFill>
              </a:rPr>
            </a:br>
            <a:endParaRPr lang="ru-RU" sz="2200" dirty="0">
              <a:solidFill>
                <a:schemeClr val="tx1"/>
              </a:solidFill>
            </a:endParaRPr>
          </a:p>
          <a:p>
            <a:pPr marL="742950" indent="-742950" algn="l">
              <a:buFont typeface="+mj-lt"/>
              <a:buAutoNum type="arabicPeriod"/>
            </a:pPr>
            <a:r>
              <a:rPr lang="ru-RU" sz="2200" i="1" u="sng" dirty="0">
                <a:solidFill>
                  <a:schemeClr val="tx1"/>
                </a:solidFill>
              </a:rPr>
              <a:t>Законы логики. </a:t>
            </a:r>
            <a:r>
              <a:rPr lang="ru-RU" sz="2200" dirty="0">
                <a:solidFill>
                  <a:schemeClr val="tx1"/>
                </a:solidFill>
              </a:rPr>
              <a:t/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>Внутренняя </a:t>
            </a:r>
            <a:r>
              <a:rPr lang="ru-RU" sz="2200" dirty="0">
                <a:solidFill>
                  <a:schemeClr val="tx1"/>
                </a:solidFill>
              </a:rPr>
              <a:t>непротиворечивость. </a:t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2200" dirty="0">
                <a:solidFill>
                  <a:schemeClr val="tx1"/>
                </a:solidFill>
              </a:rPr>
              <a:t>Нарушают ли утверждения мировоззрения основные законы мышления и тем самым имеют противоречие в своей основе</a:t>
            </a:r>
            <a:r>
              <a:rPr lang="ru-RU" sz="2200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ru-RU" sz="2200" dirty="0"/>
              <a:t/>
            </a:r>
            <a:br>
              <a:rPr lang="ru-RU" sz="2200" dirty="0"/>
            </a:br>
            <a:r>
              <a:rPr lang="ru-RU" sz="2000" dirty="0"/>
              <a:t/>
            </a:r>
            <a:br>
              <a:rPr lang="ru-RU" sz="2000" dirty="0"/>
            </a:b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37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ru-RU" dirty="0"/>
              <a:t>Иллюстрации мировоззрения.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5516" y="2276872"/>
            <a:ext cx="8712968" cy="3528392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Три теста проверки мировоззрения на </a:t>
            </a:r>
            <a:r>
              <a:rPr lang="ru-RU" sz="2800" dirty="0" smtClean="0">
                <a:solidFill>
                  <a:schemeClr val="tx1"/>
                </a:solidFill>
              </a:rPr>
              <a:t>истинность :</a:t>
            </a:r>
            <a:r>
              <a:rPr lang="ru-RU" sz="2200" dirty="0">
                <a:solidFill>
                  <a:schemeClr val="tx1"/>
                </a:solidFill>
              </a:rPr>
              <a:t/>
            </a:r>
            <a:br>
              <a:rPr lang="ru-RU" sz="2200" dirty="0">
                <a:solidFill>
                  <a:schemeClr val="tx1"/>
                </a:solidFill>
              </a:rPr>
            </a:br>
            <a:endParaRPr lang="ru-RU" sz="2200" dirty="0">
              <a:solidFill>
                <a:schemeClr val="tx1"/>
              </a:solidFill>
            </a:endParaRPr>
          </a:p>
          <a:p>
            <a:pPr marL="742950" indent="-742950" algn="l">
              <a:buFont typeface="+mj-lt"/>
              <a:buAutoNum type="arabicPeriod"/>
            </a:pPr>
            <a:r>
              <a:rPr lang="ru-RU" sz="2200" i="1" u="sng" dirty="0">
                <a:solidFill>
                  <a:schemeClr val="tx1"/>
                </a:solidFill>
              </a:rPr>
              <a:t>Законы логики. </a:t>
            </a:r>
            <a:r>
              <a:rPr lang="ru-RU" sz="2200" dirty="0">
                <a:solidFill>
                  <a:schemeClr val="tx1"/>
                </a:solidFill>
              </a:rPr>
              <a:t/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>Внутренняя </a:t>
            </a:r>
            <a:r>
              <a:rPr lang="ru-RU" sz="2200" dirty="0">
                <a:solidFill>
                  <a:schemeClr val="tx1"/>
                </a:solidFill>
              </a:rPr>
              <a:t>непротиворечивость. </a:t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2200" dirty="0">
                <a:solidFill>
                  <a:schemeClr val="tx1"/>
                </a:solidFill>
              </a:rPr>
              <a:t>Нарушают ли утверждения мировоззрения основные законы мышления и тем самым имеют противоречие в своей основе</a:t>
            </a:r>
            <a:r>
              <a:rPr lang="ru-RU" sz="2200" dirty="0" smtClean="0">
                <a:solidFill>
                  <a:schemeClr val="tx1"/>
                </a:solidFill>
              </a:rPr>
              <a:t>.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sz="2200" i="1" u="sng" dirty="0">
                <a:solidFill>
                  <a:schemeClr val="tx1"/>
                </a:solidFill>
              </a:rPr>
              <a:t>Соответствие внешней действительности.</a:t>
            </a:r>
            <a:br>
              <a:rPr lang="ru-RU" sz="2200" i="1" u="sng" dirty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>Можем </a:t>
            </a:r>
            <a:r>
              <a:rPr lang="ru-RU" sz="2200" dirty="0">
                <a:solidFill>
                  <a:schemeClr val="tx1"/>
                </a:solidFill>
              </a:rPr>
              <a:t>ли мы познавать окружающую нас действительность и соответствуют ли утверждения мировоззрения этим познаниям</a:t>
            </a:r>
            <a:r>
              <a:rPr lang="ru-RU" sz="2200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ru-RU" sz="2200" dirty="0"/>
              <a:t/>
            </a:r>
            <a:br>
              <a:rPr lang="ru-RU" sz="2200" dirty="0"/>
            </a:br>
            <a:r>
              <a:rPr lang="ru-RU" sz="2000" dirty="0"/>
              <a:t/>
            </a:r>
            <a:br>
              <a:rPr lang="ru-RU" sz="2000" dirty="0"/>
            </a:b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222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ru-RU" dirty="0"/>
              <a:t>Иллюстрации мировоззрения.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5516" y="2276872"/>
            <a:ext cx="8712968" cy="3528392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Три теста проверки мировоззрения на </a:t>
            </a:r>
            <a:r>
              <a:rPr lang="ru-RU" sz="2800" dirty="0" smtClean="0">
                <a:solidFill>
                  <a:schemeClr val="tx1"/>
                </a:solidFill>
              </a:rPr>
              <a:t>истинность :</a:t>
            </a:r>
            <a:r>
              <a:rPr lang="ru-RU" sz="2200" dirty="0">
                <a:solidFill>
                  <a:schemeClr val="tx1"/>
                </a:solidFill>
              </a:rPr>
              <a:t/>
            </a:r>
            <a:br>
              <a:rPr lang="ru-RU" sz="2200" dirty="0">
                <a:solidFill>
                  <a:schemeClr val="tx1"/>
                </a:solidFill>
              </a:rPr>
            </a:br>
            <a:endParaRPr lang="ru-RU" sz="2200" dirty="0">
              <a:solidFill>
                <a:schemeClr val="tx1"/>
              </a:solidFill>
            </a:endParaRPr>
          </a:p>
          <a:p>
            <a:pPr marL="742950" indent="-742950" algn="l">
              <a:buFont typeface="+mj-lt"/>
              <a:buAutoNum type="arabicPeriod"/>
            </a:pPr>
            <a:r>
              <a:rPr lang="ru-RU" sz="2200" i="1" u="sng" dirty="0">
                <a:solidFill>
                  <a:schemeClr val="tx1"/>
                </a:solidFill>
              </a:rPr>
              <a:t>Законы логики. </a:t>
            </a:r>
            <a:r>
              <a:rPr lang="ru-RU" sz="2200" dirty="0">
                <a:solidFill>
                  <a:schemeClr val="tx1"/>
                </a:solidFill>
              </a:rPr>
              <a:t/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>Внутренняя </a:t>
            </a:r>
            <a:r>
              <a:rPr lang="ru-RU" sz="2200" dirty="0">
                <a:solidFill>
                  <a:schemeClr val="tx1"/>
                </a:solidFill>
              </a:rPr>
              <a:t>непротиворечивость. </a:t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2200" dirty="0">
                <a:solidFill>
                  <a:schemeClr val="tx1"/>
                </a:solidFill>
              </a:rPr>
              <a:t>Нарушают ли утверждения мировоззрения основные законы мышления и тем самым имеют противоречие в своей основе</a:t>
            </a:r>
            <a:r>
              <a:rPr lang="ru-RU" sz="2200" dirty="0" smtClean="0">
                <a:solidFill>
                  <a:schemeClr val="tx1"/>
                </a:solidFill>
              </a:rPr>
              <a:t>.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sz="2200" i="1" u="sng" dirty="0">
                <a:solidFill>
                  <a:schemeClr val="tx1"/>
                </a:solidFill>
              </a:rPr>
              <a:t>Соответствие внешней действительности.</a:t>
            </a:r>
            <a:br>
              <a:rPr lang="ru-RU" sz="2200" i="1" u="sng" dirty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>Можем </a:t>
            </a:r>
            <a:r>
              <a:rPr lang="ru-RU" sz="2200" dirty="0">
                <a:solidFill>
                  <a:schemeClr val="tx1"/>
                </a:solidFill>
              </a:rPr>
              <a:t>ли мы познавать окружающую нас действительность и соответствуют ли утверждения мировоззрения этим познаниям</a:t>
            </a:r>
            <a:r>
              <a:rPr lang="ru-RU" sz="2200" dirty="0" smtClean="0">
                <a:solidFill>
                  <a:schemeClr val="tx1"/>
                </a:solidFill>
              </a:rPr>
              <a:t>.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sz="2200" i="1" u="sng" dirty="0">
                <a:solidFill>
                  <a:schemeClr val="tx1"/>
                </a:solidFill>
              </a:rPr>
              <a:t>Практика. </a:t>
            </a:r>
            <a:r>
              <a:rPr lang="ru-RU" sz="2200" dirty="0">
                <a:solidFill>
                  <a:schemeClr val="tx1"/>
                </a:solidFill>
              </a:rPr>
              <a:t/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>Хотим </a:t>
            </a:r>
            <a:r>
              <a:rPr lang="ru-RU" sz="2200" dirty="0">
                <a:solidFill>
                  <a:schemeClr val="tx1"/>
                </a:solidFill>
              </a:rPr>
              <a:t>ли мы повторить жизнь последователей данного мировоззрения.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000" dirty="0"/>
              <a:t/>
            </a:r>
            <a:br>
              <a:rPr lang="ru-RU" sz="2000" dirty="0"/>
            </a:b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08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926</TotalTime>
  <Words>139</Words>
  <Application>Microsoft Office PowerPoint</Application>
  <PresentationFormat>Экран (4:3)</PresentationFormat>
  <Paragraphs>60</Paragraphs>
  <Slides>12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Иллюстрации мировоззрения.</vt:lpstr>
      <vt:lpstr>Иллюстрации мировоззрения.</vt:lpstr>
      <vt:lpstr>Иллюстрации мировоззрения.</vt:lpstr>
      <vt:lpstr>Иллюстрации мировоззрения.</vt:lpstr>
      <vt:lpstr>Иллюстрации мировоззрения.</vt:lpstr>
      <vt:lpstr>Иллюстрации мировоззрения.</vt:lpstr>
      <vt:lpstr>Иллюстрации мировоззрения.</vt:lpstr>
      <vt:lpstr>Иллюстрации мировоззрения.</vt:lpstr>
      <vt:lpstr>Иллюстрации мировоззрения.</vt:lpstr>
      <vt:lpstr>Иллюстрации мировоззрения.</vt:lpstr>
      <vt:lpstr>Иллюстрации мировоззрения.</vt:lpstr>
      <vt:lpstr>Иллюстрации мировоззрения.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10</cp:revision>
  <dcterms:created xsi:type="dcterms:W3CDTF">2020-06-08T14:09:22Z</dcterms:created>
  <dcterms:modified xsi:type="dcterms:W3CDTF">2020-06-17T10:08:40Z</dcterms:modified>
</cp:coreProperties>
</file>