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9C014-D09C-4BEF-8505-F5719CC4093A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DA368-5815-4B39-BEBC-7D7D801BF5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12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764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94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7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18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21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46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95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57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72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1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33A25-60D5-4AB9-90A7-4B6BD940CD49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69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276872"/>
            <a:ext cx="8856984" cy="4464496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3000" dirty="0">
                <a:solidFill>
                  <a:schemeClr val="tx1"/>
                </a:solidFill>
              </a:rPr>
              <a:t>Карта – определяет, где (или что) счастье, а также и путь к нему. 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endParaRPr lang="en-US" sz="3200" dirty="0" smtClean="0">
              <a:solidFill>
                <a:schemeClr val="tx1"/>
              </a:solidFill>
            </a:endParaRPr>
          </a:p>
          <a:p>
            <a:pPr lvl="1" algn="l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7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endParaRPr lang="en-US" sz="2200" dirty="0" smtClean="0"/>
          </a:p>
          <a:p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47664" y="2781656"/>
            <a:ext cx="2999136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843808" y="2781656"/>
            <a:ext cx="2808312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95684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0916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endParaRPr lang="en-US" sz="2200" dirty="0" smtClean="0"/>
          </a:p>
          <a:p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47664" y="2781656"/>
            <a:ext cx="2999136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95936" y="2781656"/>
            <a:ext cx="2808312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95684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122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endParaRPr lang="en-US" sz="2200" dirty="0" smtClean="0"/>
          </a:p>
          <a:p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47664" y="2781656"/>
            <a:ext cx="2999136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148064" y="2781656"/>
            <a:ext cx="2808312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95684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92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276872"/>
            <a:ext cx="8856984" cy="4464496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3000" dirty="0">
                <a:solidFill>
                  <a:schemeClr val="tx1"/>
                </a:solidFill>
              </a:rPr>
              <a:t>Карта – определяет, где (или что) счастье, а также и путь к нему. </a:t>
            </a:r>
            <a:br>
              <a:rPr lang="ru-RU" sz="3000" dirty="0">
                <a:solidFill>
                  <a:schemeClr val="tx1"/>
                </a:solidFill>
              </a:rPr>
            </a:br>
            <a:endParaRPr lang="en-US" sz="30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000" dirty="0" smtClean="0">
                <a:solidFill>
                  <a:schemeClr val="tx1"/>
                </a:solidFill>
              </a:rPr>
              <a:t>Линза </a:t>
            </a:r>
            <a:r>
              <a:rPr lang="ru-RU" sz="3000" dirty="0">
                <a:solidFill>
                  <a:schemeClr val="tx1"/>
                </a:solidFill>
              </a:rPr>
              <a:t>– «смотреть на мир сквозь розовые очки».</a:t>
            </a:r>
            <a:br>
              <a:rPr lang="ru-RU" sz="3000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97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276872"/>
            <a:ext cx="8856984" cy="4464496"/>
          </a:xfrm>
        </p:spPr>
        <p:txBody>
          <a:bodyPr>
            <a:normAutofit fontScale="92500" lnSpcReduction="20000"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Карта – определяет, где (или что) счастье, а также и путь к нему. </a:t>
            </a:r>
            <a:br>
              <a:rPr lang="ru-RU" sz="3200" dirty="0">
                <a:solidFill>
                  <a:schemeClr val="tx1"/>
                </a:solidFill>
              </a:rPr>
            </a:br>
            <a:endParaRPr lang="en-US" sz="32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</a:rPr>
              <a:t>Линза </a:t>
            </a:r>
            <a:r>
              <a:rPr lang="ru-RU" sz="3200" dirty="0">
                <a:solidFill>
                  <a:schemeClr val="tx1"/>
                </a:solidFill>
              </a:rPr>
              <a:t>– «смотреть на мир сквозь розовые очки».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3.   </a:t>
            </a:r>
            <a:r>
              <a:rPr lang="ru-RU" dirty="0" smtClean="0">
                <a:solidFill>
                  <a:schemeClr val="tx1"/>
                </a:solidFill>
              </a:rPr>
              <a:t>Рисунок-основа пазла – дает вес и оценку 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       </a:t>
            </a:r>
            <a:r>
              <a:rPr lang="ru-RU" dirty="0" smtClean="0">
                <a:solidFill>
                  <a:schemeClr val="tx1"/>
                </a:solidFill>
              </a:rPr>
              <a:t>всем составляющим жизни и располагает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       </a:t>
            </a:r>
            <a:r>
              <a:rPr lang="ru-RU" dirty="0" smtClean="0">
                <a:solidFill>
                  <a:schemeClr val="tx1"/>
                </a:solidFill>
              </a:rPr>
              <a:t>их на поле ценности и приоритетов.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07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2492896"/>
            <a:ext cx="3960440" cy="3382315"/>
          </a:xfrm>
        </p:spPr>
        <p:txBody>
          <a:bodyPr>
            <a:normAutofit/>
          </a:bodyPr>
          <a:lstStyle/>
          <a:p>
            <a:pPr lvl="1" algn="l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67" y="2235167"/>
            <a:ext cx="7200800" cy="42881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11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252536" y="2204864"/>
            <a:ext cx="7560840" cy="4392488"/>
          </a:xfrm>
        </p:spPr>
        <p:txBody>
          <a:bodyPr>
            <a:normAutofit fontScale="92500" lnSpcReduction="20000"/>
          </a:bodyPr>
          <a:lstStyle/>
          <a:p>
            <a:pPr lvl="1" algn="l"/>
            <a:r>
              <a:rPr lang="ru-RU" dirty="0" smtClean="0">
                <a:solidFill>
                  <a:schemeClr val="tx1"/>
                </a:solidFill>
              </a:rPr>
              <a:t>1.  Атеизм</a:t>
            </a:r>
            <a:r>
              <a:rPr lang="ru-RU" dirty="0">
                <a:solidFill>
                  <a:schemeClr val="tx1"/>
                </a:solidFill>
              </a:rPr>
              <a:t>. Материализм.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i="1" u="sng" dirty="0" smtClean="0">
                <a:solidFill>
                  <a:schemeClr val="tx1"/>
                </a:solidFill>
              </a:rPr>
              <a:t>Закрытая </a:t>
            </a:r>
            <a:r>
              <a:rPr lang="ru-RU" i="1" u="sng" dirty="0">
                <a:solidFill>
                  <a:schemeClr val="tx1"/>
                </a:solidFill>
              </a:rPr>
              <a:t>коробка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Существует </a:t>
            </a:r>
            <a:r>
              <a:rPr lang="ru-RU" dirty="0">
                <a:solidFill>
                  <a:schemeClr val="tx1"/>
                </a:solidFill>
              </a:rPr>
              <a:t>только физический, </a:t>
            </a:r>
            <a:r>
              <a:rPr lang="ru-RU" dirty="0" smtClean="0">
                <a:solidFill>
                  <a:schemeClr val="tx1"/>
                </a:solidFill>
              </a:rPr>
              <a:t>   </a:t>
            </a:r>
          </a:p>
          <a:p>
            <a:pPr lvl="1" algn="l"/>
            <a:r>
              <a:rPr lang="ru-RU" dirty="0" smtClean="0">
                <a:solidFill>
                  <a:schemeClr val="tx1"/>
                </a:solidFill>
              </a:rPr>
              <a:t>     материальный </a:t>
            </a:r>
            <a:r>
              <a:rPr lang="ru-RU" dirty="0">
                <a:solidFill>
                  <a:schemeClr val="tx1"/>
                </a:solidFill>
              </a:rPr>
              <a:t>мир, и за пределами его </a:t>
            </a:r>
            <a:r>
              <a:rPr lang="ru-RU" dirty="0" smtClean="0">
                <a:solidFill>
                  <a:schemeClr val="tx1"/>
                </a:solidFill>
              </a:rPr>
              <a:t>   </a:t>
            </a: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нет </a:t>
            </a:r>
            <a:r>
              <a:rPr lang="ru-RU" dirty="0">
                <a:solidFill>
                  <a:schemeClr val="tx1"/>
                </a:solidFill>
              </a:rPr>
              <a:t>ничего.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Чудеса </a:t>
            </a:r>
            <a:r>
              <a:rPr lang="ru-RU" dirty="0">
                <a:solidFill>
                  <a:schemeClr val="tx1"/>
                </a:solidFill>
              </a:rPr>
              <a:t>невозможны, все эволюционирует 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согласно </a:t>
            </a:r>
            <a:r>
              <a:rPr lang="ru-RU" dirty="0">
                <a:solidFill>
                  <a:schemeClr val="tx1"/>
                </a:solidFill>
              </a:rPr>
              <a:t>естественным законам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Позиция </a:t>
            </a:r>
            <a:r>
              <a:rPr lang="ru-RU" dirty="0">
                <a:solidFill>
                  <a:schemeClr val="tx1"/>
                </a:solidFill>
              </a:rPr>
              <a:t>марксизма, гуманизма.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060848"/>
            <a:ext cx="2457597" cy="2457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199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24544" y="2348880"/>
            <a:ext cx="7992888" cy="4392488"/>
          </a:xfrm>
        </p:spPr>
        <p:txBody>
          <a:bodyPr>
            <a:normAutofit fontScale="92500" lnSpcReduction="20000"/>
          </a:bodyPr>
          <a:lstStyle/>
          <a:p>
            <a:pPr lvl="1" algn="l"/>
            <a:r>
              <a:rPr lang="ru-RU" dirty="0" smtClean="0">
                <a:solidFill>
                  <a:schemeClr val="tx1"/>
                </a:solidFill>
              </a:rPr>
              <a:t>2.  Христианский </a:t>
            </a:r>
            <a:r>
              <a:rPr lang="ru-RU" dirty="0">
                <a:solidFill>
                  <a:schemeClr val="tx1"/>
                </a:solidFill>
              </a:rPr>
              <a:t>теизм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i="1" u="sng" dirty="0" smtClean="0">
                <a:solidFill>
                  <a:schemeClr val="tx1"/>
                </a:solidFill>
              </a:rPr>
              <a:t>Открытая </a:t>
            </a:r>
            <a:r>
              <a:rPr lang="ru-RU" i="1" u="sng" dirty="0">
                <a:solidFill>
                  <a:schemeClr val="tx1"/>
                </a:solidFill>
              </a:rPr>
              <a:t>коробка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Бог </a:t>
            </a:r>
            <a:r>
              <a:rPr lang="ru-RU" dirty="0">
                <a:solidFill>
                  <a:schemeClr val="tx1"/>
                </a:solidFill>
              </a:rPr>
              <a:t>существует за пределами </a:t>
            </a:r>
            <a:r>
              <a:rPr lang="ru-RU" dirty="0" smtClean="0">
                <a:solidFill>
                  <a:schemeClr val="tx1"/>
                </a:solidFill>
              </a:rPr>
              <a:t>коробки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Бог </a:t>
            </a:r>
            <a:r>
              <a:rPr lang="ru-RU" dirty="0">
                <a:solidFill>
                  <a:schemeClr val="tx1"/>
                </a:solidFill>
              </a:rPr>
              <a:t>сотворил коробку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Бог </a:t>
            </a:r>
            <a:r>
              <a:rPr lang="ru-RU" dirty="0">
                <a:solidFill>
                  <a:schemeClr val="tx1"/>
                </a:solidFill>
              </a:rPr>
              <a:t>действует внутри коробки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</a:t>
            </a: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Чудеса </a:t>
            </a:r>
            <a:r>
              <a:rPr lang="ru-RU" dirty="0">
                <a:solidFill>
                  <a:schemeClr val="tx1"/>
                </a:solidFill>
              </a:rPr>
              <a:t>возможны (воплощение, </a:t>
            </a:r>
            <a:r>
              <a:rPr lang="ru-RU" dirty="0" smtClean="0">
                <a:solidFill>
                  <a:schemeClr val="tx1"/>
                </a:solidFill>
              </a:rPr>
              <a:t>воскресение</a:t>
            </a:r>
            <a:r>
              <a:rPr lang="ru-RU" dirty="0">
                <a:solidFill>
                  <a:schemeClr val="tx1"/>
                </a:solidFill>
              </a:rPr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132856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7585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Три теста проверки мировоззрения на </a:t>
            </a:r>
            <a:r>
              <a:rPr lang="ru-RU" sz="2800" dirty="0" smtClean="0">
                <a:solidFill>
                  <a:schemeClr val="tx1"/>
                </a:solidFill>
              </a:rPr>
              <a:t>истинность :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2200" i="1" u="sng" dirty="0">
                <a:solidFill>
                  <a:schemeClr val="tx1"/>
                </a:solidFill>
              </a:rPr>
              <a:t>Законы логики. 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Внутренняя </a:t>
            </a:r>
            <a:r>
              <a:rPr lang="ru-RU" sz="2200" dirty="0">
                <a:solidFill>
                  <a:schemeClr val="tx1"/>
                </a:solidFill>
              </a:rPr>
              <a:t>непротиворечивость.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Нарушают ли утверждения мировоззрения основные законы мышления и тем самым имеют противоречие в своей основе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Три теста проверки мировоззрения на </a:t>
            </a:r>
            <a:r>
              <a:rPr lang="ru-RU" sz="2800" dirty="0" smtClean="0">
                <a:solidFill>
                  <a:schemeClr val="tx1"/>
                </a:solidFill>
              </a:rPr>
              <a:t>истинность :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2200" i="1" u="sng" dirty="0">
                <a:solidFill>
                  <a:schemeClr val="tx1"/>
                </a:solidFill>
              </a:rPr>
              <a:t>Законы логики. 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Внутренняя </a:t>
            </a:r>
            <a:r>
              <a:rPr lang="ru-RU" sz="2200" dirty="0">
                <a:solidFill>
                  <a:schemeClr val="tx1"/>
                </a:solidFill>
              </a:rPr>
              <a:t>непротиворечивость.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Нарушают ли утверждения мировоззрения основные законы мышления и тем самым имеют противоречие в своей основе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200" i="1" u="sng" dirty="0">
                <a:solidFill>
                  <a:schemeClr val="tx1"/>
                </a:solidFill>
              </a:rPr>
              <a:t>Соответствие внешней действительности.</a:t>
            </a:r>
            <a:br>
              <a:rPr lang="ru-RU" sz="2200" i="1" u="sng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Можем </a:t>
            </a:r>
            <a:r>
              <a:rPr lang="ru-RU" sz="2200" dirty="0">
                <a:solidFill>
                  <a:schemeClr val="tx1"/>
                </a:solidFill>
              </a:rPr>
              <a:t>ли мы познавать окружающую нас действительность и соответствуют ли утверждения мировоззрения этим познаниям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22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Иллюстрации мировоззрения.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Три теста проверки мировоззрения на </a:t>
            </a:r>
            <a:r>
              <a:rPr lang="ru-RU" sz="2800" dirty="0" smtClean="0">
                <a:solidFill>
                  <a:schemeClr val="tx1"/>
                </a:solidFill>
              </a:rPr>
              <a:t>истинность :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2200" i="1" u="sng" dirty="0">
                <a:solidFill>
                  <a:schemeClr val="tx1"/>
                </a:solidFill>
              </a:rPr>
              <a:t>Законы логики. 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Внутренняя </a:t>
            </a:r>
            <a:r>
              <a:rPr lang="ru-RU" sz="2200" dirty="0">
                <a:solidFill>
                  <a:schemeClr val="tx1"/>
                </a:solidFill>
              </a:rPr>
              <a:t>непротиворечивость.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Нарушают ли утверждения мировоззрения основные законы мышления и тем самым имеют противоречие в своей основе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200" i="1" u="sng" dirty="0">
                <a:solidFill>
                  <a:schemeClr val="tx1"/>
                </a:solidFill>
              </a:rPr>
              <a:t>Соответствие внешней действительности.</a:t>
            </a:r>
            <a:br>
              <a:rPr lang="ru-RU" sz="2200" i="1" u="sng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Можем </a:t>
            </a:r>
            <a:r>
              <a:rPr lang="ru-RU" sz="2200" dirty="0">
                <a:solidFill>
                  <a:schemeClr val="tx1"/>
                </a:solidFill>
              </a:rPr>
              <a:t>ли мы познавать окружающую нас действительность и соответствуют ли утверждения мировоззрения этим познаниям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200" i="1" u="sng" dirty="0">
                <a:solidFill>
                  <a:schemeClr val="tx1"/>
                </a:solidFill>
              </a:rPr>
              <a:t>Практика. 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Хотим </a:t>
            </a:r>
            <a:r>
              <a:rPr lang="ru-RU" sz="2200" dirty="0">
                <a:solidFill>
                  <a:schemeClr val="tx1"/>
                </a:solidFill>
              </a:rPr>
              <a:t>ли мы повторить жизнь последователей данного мировоззрения.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139</Words>
  <Application>Microsoft Office PowerPoint</Application>
  <PresentationFormat>Экран (4:3)</PresentationFormat>
  <Paragraphs>60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  <vt:lpstr>Иллюстрации мировоззрения.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10</cp:revision>
  <dcterms:created xsi:type="dcterms:W3CDTF">2020-06-08T14:09:22Z</dcterms:created>
  <dcterms:modified xsi:type="dcterms:W3CDTF">2020-06-17T10:08:40Z</dcterms:modified>
</cp:coreProperties>
</file>