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61" r:id="rId20"/>
    <p:sldId id="262" r:id="rId2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4ED6061A-1F29-44D1-8EB1-519D336D1F80}"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2202581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ED6061A-1F29-44D1-8EB1-519D336D1F80}"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3502431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ED6061A-1F29-44D1-8EB1-519D336D1F80}"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3982810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ED6061A-1F29-44D1-8EB1-519D336D1F80}"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14289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ED6061A-1F29-44D1-8EB1-519D336D1F80}"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289577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4ED6061A-1F29-44D1-8EB1-519D336D1F80}"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1061679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4ED6061A-1F29-44D1-8EB1-519D336D1F80}"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3118368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4ED6061A-1F29-44D1-8EB1-519D336D1F80}"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2126635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ED6061A-1F29-44D1-8EB1-519D336D1F80}"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422208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ED6061A-1F29-44D1-8EB1-519D336D1F80}"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3569901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ED6061A-1F29-44D1-8EB1-519D336D1F80}"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B224B48E-1DDC-4FF3-B5EE-144B81FCB25B}" type="slidenum">
              <a:rPr lang="es-MX" smtClean="0"/>
              <a:t>‹Nº›</a:t>
            </a:fld>
            <a:endParaRPr lang="es-MX"/>
          </a:p>
        </p:txBody>
      </p:sp>
    </p:spTree>
    <p:extLst>
      <p:ext uri="{BB962C8B-B14F-4D97-AF65-F5344CB8AC3E}">
        <p14:creationId xmlns:p14="http://schemas.microsoft.com/office/powerpoint/2010/main" val="309657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D6061A-1F29-44D1-8EB1-519D336D1F80}"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24B48E-1DDC-4FF3-B5EE-144B81FCB25B}" type="slidenum">
              <a:rPr lang="es-MX" smtClean="0"/>
              <a:t>‹Nº›</a:t>
            </a:fld>
            <a:endParaRPr lang="es-MX"/>
          </a:p>
        </p:txBody>
      </p:sp>
    </p:spTree>
    <p:extLst>
      <p:ext uri="{BB962C8B-B14F-4D97-AF65-F5344CB8AC3E}">
        <p14:creationId xmlns:p14="http://schemas.microsoft.com/office/powerpoint/2010/main" val="2473550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11: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ESPIRITISMO</a:t>
            </a:r>
          </a:p>
        </p:txBody>
      </p:sp>
    </p:spTree>
    <p:extLst>
      <p:ext uri="{BB962C8B-B14F-4D97-AF65-F5344CB8AC3E}">
        <p14:creationId xmlns:p14="http://schemas.microsoft.com/office/powerpoint/2010/main" val="1793930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pPr algn="ctr"/>
            <a:r>
              <a:rPr lang="es-ES" dirty="0">
                <a:latin typeface="Times New Roman" panose="02020603050405020304" pitchFamily="18" charset="0"/>
                <a:cs typeface="Times New Roman" panose="02020603050405020304" pitchFamily="18" charset="0"/>
              </a:rPr>
              <a:t>Espiritismo en América latina</a:t>
            </a:r>
          </a:p>
        </p:txBody>
      </p:sp>
      <p:sp>
        <p:nvSpPr>
          <p:cNvPr id="3" name="2 Marcador de contenido"/>
          <p:cNvSpPr>
            <a:spLocks noGrp="1"/>
          </p:cNvSpPr>
          <p:nvPr>
            <p:ph idx="1"/>
          </p:nvPr>
        </p:nvSpPr>
        <p:spPr>
          <a:xfrm>
            <a:off x="4277580" y="1690688"/>
            <a:ext cx="6048672" cy="3912548"/>
          </a:xfrm>
        </p:spPr>
        <p:txBody>
          <a:bodyPr>
            <a:normAutofit lnSpcReduction="10000"/>
          </a:bodyPr>
          <a:lstStyle/>
          <a:p>
            <a:r>
              <a:rPr lang="es-ES" sz="2400" dirty="0">
                <a:latin typeface="Times New Roman" panose="02020603050405020304" pitchFamily="18" charset="0"/>
                <a:cs typeface="Times New Roman" panose="02020603050405020304" pitchFamily="18" charset="0"/>
              </a:rPr>
              <a:t>La práctica del espiritismo y otras formas de ocultismo está bien establecida en algunos países de América Latina.</a:t>
            </a:r>
          </a:p>
          <a:p>
            <a:r>
              <a:rPr lang="es-ES" sz="2400" dirty="0">
                <a:latin typeface="Times New Roman" panose="02020603050405020304" pitchFamily="18" charset="0"/>
                <a:cs typeface="Times New Roman" panose="02020603050405020304" pitchFamily="18" charset="0"/>
              </a:rPr>
              <a:t>Walter Martin, calcula que sólo en América del Sur hay más de cuatro millones de espiritistas,8 sin incluir a los que son de otras religiones, pero frecuentan las actividades de ésos. En 1975 se celebró en Bogotá el primer congreso mundial de brujos.</a:t>
            </a:r>
          </a:p>
          <a:p>
            <a:r>
              <a:rPr lang="es-ES" sz="2400" dirty="0">
                <a:latin typeface="Times New Roman" panose="02020603050405020304" pitchFamily="18" charset="0"/>
                <a:cs typeface="Times New Roman" panose="02020603050405020304" pitchFamily="18" charset="0"/>
              </a:rPr>
              <a:t>Especialmente en Brasil, el espiritismo es muy fuerte y está profundamente arraigado.</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618" y="1946757"/>
            <a:ext cx="2447925"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3934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pPr algn="ctr"/>
            <a:r>
              <a:rPr lang="es-ES" dirty="0">
                <a:latin typeface="Times New Roman" panose="02020603050405020304" pitchFamily="18" charset="0"/>
                <a:cs typeface="Times New Roman" panose="02020603050405020304" pitchFamily="18" charset="0"/>
              </a:rPr>
              <a:t>¿Qué doctrinas tienen?</a:t>
            </a:r>
          </a:p>
        </p:txBody>
      </p:sp>
      <p:sp>
        <p:nvSpPr>
          <p:cNvPr id="3" name="2 Marcador de contenido"/>
          <p:cNvSpPr>
            <a:spLocks noGrp="1"/>
          </p:cNvSpPr>
          <p:nvPr>
            <p:ph idx="1"/>
          </p:nvPr>
        </p:nvSpPr>
        <p:spPr>
          <a:xfrm>
            <a:off x="1883532" y="1878650"/>
            <a:ext cx="8424936" cy="3672408"/>
          </a:xfrm>
        </p:spPr>
        <p:txBody>
          <a:bodyPr>
            <a:noAutofit/>
          </a:bodyPr>
          <a:lstStyle/>
          <a:p>
            <a:r>
              <a:rPr lang="es-ES" sz="2400" dirty="0">
                <a:latin typeface="Times New Roman" panose="02020603050405020304" pitchFamily="18" charset="0"/>
                <a:cs typeface="Times New Roman" panose="02020603050405020304" pitchFamily="18" charset="0"/>
              </a:rPr>
              <a:t>Hay una variedad de doctrinas entre los espiritistas. El espiritismo se divide en varias formas: </a:t>
            </a:r>
          </a:p>
          <a:p>
            <a:pPr>
              <a:buFont typeface="Arial" pitchFamily="34" charset="0"/>
              <a:buChar char="•"/>
            </a:pPr>
            <a:r>
              <a:rPr lang="es-ES" sz="2400" i="1" dirty="0">
                <a:latin typeface="Times New Roman" panose="02020603050405020304" pitchFamily="18" charset="0"/>
                <a:cs typeface="Times New Roman" panose="02020603050405020304" pitchFamily="18" charset="0"/>
              </a:rPr>
              <a:t>El espiritismo común </a:t>
            </a:r>
            <a:r>
              <a:rPr lang="es-ES" sz="2400" dirty="0">
                <a:latin typeface="Times New Roman" panose="02020603050405020304" pitchFamily="18" charset="0"/>
                <a:cs typeface="Times New Roman" panose="02020603050405020304" pitchFamily="18" charset="0"/>
              </a:rPr>
              <a:t>(quiromancia, cartomancia, hidromancia y astrología)¡ </a:t>
            </a:r>
          </a:p>
          <a:p>
            <a:pPr>
              <a:buFont typeface="Arial" pitchFamily="34" charset="0"/>
              <a:buChar char="•"/>
            </a:pPr>
            <a:r>
              <a:rPr lang="es-ES" sz="2400" i="1" dirty="0">
                <a:latin typeface="Times New Roman" panose="02020603050405020304" pitchFamily="18" charset="0"/>
                <a:cs typeface="Times New Roman" panose="02020603050405020304" pitchFamily="18" charset="0"/>
              </a:rPr>
              <a:t>El bajo espiritismo </a:t>
            </a:r>
            <a:r>
              <a:rPr lang="es-ES" sz="2400" dirty="0">
                <a:latin typeface="Times New Roman" panose="02020603050405020304" pitchFamily="18" charset="0"/>
                <a:cs typeface="Times New Roman" panose="02020603050405020304" pitchFamily="18" charset="0"/>
              </a:rPr>
              <a:t>(el inculto o paganismo sin disfraz, tales como las índoles africanas practicadas en Brasil y </a:t>
            </a:r>
            <a:r>
              <a:rPr lang="es-ES" sz="2400" dirty="0" err="1">
                <a:latin typeface="Times New Roman" panose="02020603050405020304" pitchFamily="18" charset="0"/>
                <a:cs typeface="Times New Roman" panose="02020603050405020304" pitchFamily="18" charset="0"/>
              </a:rPr>
              <a:t>Haih</a:t>
            </a:r>
            <a:r>
              <a:rPr lang="es-ES" sz="2400" dirty="0">
                <a:latin typeface="Times New Roman" panose="02020603050405020304" pitchFamily="18" charset="0"/>
                <a:cs typeface="Times New Roman" panose="02020603050405020304" pitchFamily="18" charset="0"/>
              </a:rPr>
              <a:t>')¡ </a:t>
            </a:r>
          </a:p>
          <a:p>
            <a:pPr>
              <a:buFont typeface="Arial" pitchFamily="34" charset="0"/>
              <a:buChar char="•"/>
            </a:pPr>
            <a:r>
              <a:rPr lang="es-ES" sz="2400" i="1" dirty="0">
                <a:latin typeface="Times New Roman" panose="02020603050405020304" pitchFamily="18" charset="0"/>
                <a:cs typeface="Times New Roman" panose="02020603050405020304" pitchFamily="18" charset="0"/>
              </a:rPr>
              <a:t>El espiritismo científico, </a:t>
            </a:r>
            <a:r>
              <a:rPr lang="es-ES" sz="2400" dirty="0">
                <a:latin typeface="Times New Roman" panose="02020603050405020304" pitchFamily="18" charset="0"/>
                <a:cs typeface="Times New Roman" panose="02020603050405020304" pitchFamily="18" charset="0"/>
              </a:rPr>
              <a:t>que pretende explicar sus fenómenos como algo racional.</a:t>
            </a:r>
          </a:p>
        </p:txBody>
      </p:sp>
    </p:spTree>
    <p:extLst>
      <p:ext uri="{BB962C8B-B14F-4D97-AF65-F5344CB8AC3E}">
        <p14:creationId xmlns:p14="http://schemas.microsoft.com/office/powerpoint/2010/main" val="1313814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695854" y="1258344"/>
            <a:ext cx="8424936" cy="4104456"/>
          </a:xfrm>
        </p:spPr>
        <p:txBody>
          <a:bodyPr>
            <a:noAutofit/>
          </a:bodyPr>
          <a:lstStyle/>
          <a:p>
            <a:r>
              <a:rPr lang="es-ES" sz="2400" dirty="0">
                <a:latin typeface="Times New Roman" panose="02020603050405020304" pitchFamily="18" charset="0"/>
                <a:cs typeface="Times New Roman" panose="02020603050405020304" pitchFamily="18" charset="0"/>
              </a:rPr>
              <a:t>Los espiritistas organizados extraen muchas de sus enseñanzas de los escritos de Emanuel </a:t>
            </a:r>
            <a:r>
              <a:rPr lang="es-ES" sz="2400" dirty="0" err="1">
                <a:latin typeface="Times New Roman" panose="02020603050405020304" pitchFamily="18" charset="0"/>
                <a:cs typeface="Times New Roman" panose="02020603050405020304" pitchFamily="18" charset="0"/>
              </a:rPr>
              <a:t>Swedenborg</a:t>
            </a:r>
            <a:r>
              <a:rPr lang="es-ES" sz="2400" dirty="0">
                <a:latin typeface="Times New Roman" panose="02020603050405020304" pitchFamily="18" charset="0"/>
                <a:cs typeface="Times New Roman" panose="02020603050405020304" pitchFamily="18" charset="0"/>
              </a:rPr>
              <a:t>, Francisco Mesmer, Allan </a:t>
            </a:r>
            <a:r>
              <a:rPr lang="es-ES" sz="2400" dirty="0" err="1">
                <a:latin typeface="Times New Roman" panose="02020603050405020304" pitchFamily="18" charset="0"/>
                <a:cs typeface="Times New Roman" panose="02020603050405020304" pitchFamily="18" charset="0"/>
              </a:rPr>
              <a:t>Kardec</a:t>
            </a:r>
            <a:r>
              <a:rPr lang="es-ES" sz="2400" dirty="0">
                <a:latin typeface="Times New Roman" panose="02020603050405020304" pitchFamily="18" charset="0"/>
                <a:cs typeface="Times New Roman" panose="02020603050405020304" pitchFamily="18" charset="0"/>
              </a:rPr>
              <a:t> y Andrés Davis. El libro de Davis, </a:t>
            </a:r>
            <a:r>
              <a:rPr lang="es-ES" sz="2400" i="1" dirty="0">
                <a:latin typeface="Times New Roman" panose="02020603050405020304" pitchFamily="18" charset="0"/>
                <a:cs typeface="Times New Roman" panose="02020603050405020304" pitchFamily="18" charset="0"/>
              </a:rPr>
              <a:t>Las relaciones divinas de la naturaleza divina, </a:t>
            </a:r>
            <a:r>
              <a:rPr lang="es-ES" sz="2400" dirty="0">
                <a:latin typeface="Times New Roman" panose="02020603050405020304" pitchFamily="18" charset="0"/>
                <a:cs typeface="Times New Roman" panose="02020603050405020304" pitchFamily="18" charset="0"/>
              </a:rPr>
              <a:t>expresa los fundamentos del espiritismo. Se rechazan todas las principales doctrinas ortodoxas como la inspiración, la autoridad de la Biblia, la Trinidad y deidad de Jesucristo, su expiación por los pecados, su resurrección corporal y la de los creyentes.</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8412" y="3668816"/>
            <a:ext cx="4176464"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3915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797786" y="1096108"/>
            <a:ext cx="8784976" cy="4248472"/>
          </a:xfrm>
        </p:spPr>
        <p:txBody>
          <a:bodyPr>
            <a:normAutofit/>
          </a:bodyPr>
          <a:lstStyle/>
          <a:p>
            <a:pPr>
              <a:buFont typeface="Arial" pitchFamily="34" charset="0"/>
              <a:buChar char="•"/>
            </a:pPr>
            <a:r>
              <a:rPr lang="es-ES" sz="2400" i="1" dirty="0">
                <a:latin typeface="Times New Roman" panose="02020603050405020304" pitchFamily="18" charset="0"/>
                <a:cs typeface="Times New Roman" panose="02020603050405020304" pitchFamily="18" charset="0"/>
              </a:rPr>
              <a:t>La Biblia. </a:t>
            </a:r>
            <a:r>
              <a:rPr lang="es-ES" sz="2400" dirty="0">
                <a:latin typeface="Times New Roman" panose="02020603050405020304" pitchFamily="18" charset="0"/>
                <a:cs typeface="Times New Roman" panose="02020603050405020304" pitchFamily="18" charset="0"/>
              </a:rPr>
              <a:t>Los espiritistas no reconocen la Biblia como autoridad para la fe o doctrina. Basan sus enseñanzas sobre las revelaciones </a:t>
            </a:r>
            <a:r>
              <a:rPr lang="es-ES" sz="2400" dirty="0" err="1">
                <a:latin typeface="Times New Roman" panose="02020603050405020304" pitchFamily="18" charset="0"/>
                <a:cs typeface="Times New Roman" panose="02020603050405020304" pitchFamily="18" charset="0"/>
              </a:rPr>
              <a:t>mediúmicas</a:t>
            </a:r>
            <a:r>
              <a:rPr lang="es-ES" sz="2400" dirty="0">
                <a:latin typeface="Times New Roman" panose="02020603050405020304" pitchFamily="18" charset="0"/>
                <a:cs typeface="Times New Roman" panose="02020603050405020304" pitchFamily="18" charset="0"/>
              </a:rPr>
              <a:t>, pero señalan que la Biblia reconoce la realidad del espiritismo en los relatos acerca de Saúl y la pitonisa de </a:t>
            </a:r>
            <a:r>
              <a:rPr lang="es-ES" sz="2400" dirty="0" err="1">
                <a:latin typeface="Times New Roman" panose="02020603050405020304" pitchFamily="18" charset="0"/>
                <a:cs typeface="Times New Roman" panose="02020603050405020304" pitchFamily="18" charset="0"/>
              </a:rPr>
              <a:t>Endor</a:t>
            </a:r>
            <a:r>
              <a:rPr lang="es-ES" sz="2400" dirty="0">
                <a:latin typeface="Times New Roman" panose="02020603050405020304" pitchFamily="18" charset="0"/>
                <a:cs typeface="Times New Roman" panose="02020603050405020304" pitchFamily="18" charset="0"/>
              </a:rPr>
              <a:t>, y la transfiguración.</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8059" y="2876818"/>
            <a:ext cx="5398144" cy="342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42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296198" y="1921152"/>
            <a:ext cx="8568952" cy="3915773"/>
          </a:xfrm>
        </p:spPr>
        <p:txBody>
          <a:bodyPr>
            <a:noAutofit/>
          </a:bodyPr>
          <a:lstStyle/>
          <a:p>
            <a:pPr>
              <a:buFont typeface="Arial" pitchFamily="34" charset="0"/>
              <a:buChar char="•"/>
            </a:pPr>
            <a:r>
              <a:rPr lang="es-ES" sz="2400" i="1" dirty="0">
                <a:latin typeface="Times New Roman" panose="02020603050405020304" pitchFamily="18" charset="0"/>
                <a:cs typeface="Times New Roman" panose="02020603050405020304" pitchFamily="18" charset="0"/>
              </a:rPr>
              <a:t>Dios. El manual espiritista, </a:t>
            </a:r>
            <a:r>
              <a:rPr lang="es-ES" sz="2400" dirty="0">
                <a:latin typeface="Times New Roman" panose="02020603050405020304" pitchFamily="18" charset="0"/>
                <a:cs typeface="Times New Roman" panose="02020603050405020304" pitchFamily="18" charset="0"/>
              </a:rPr>
              <a:t>1940, le describe como: "Inteligencia infinita que satura y controla el universo¡ es sin forma, impersonal, omnipresente y omnipotente." Recalcan el amor de Dios pero no mencionan su santidad, su justicia y su rol en la salvación del hombre. Para muchos espiritistas, Dios es un ser que si existe pero "se encuentra demasiado lejos y se pierde en la distancia </a:t>
            </a:r>
            <a:r>
              <a:rPr lang="es-ES" sz="2400" dirty="0" err="1">
                <a:latin typeface="Times New Roman" panose="02020603050405020304" pitchFamily="18" charset="0"/>
                <a:cs typeface="Times New Roman" panose="02020603050405020304" pitchFamily="18" charset="0"/>
              </a:rPr>
              <a:t>inconmesurable</a:t>
            </a:r>
            <a:r>
              <a:rPr lang="es-ES" sz="2400" dirty="0">
                <a:latin typeface="Times New Roman" panose="02020603050405020304" pitchFamily="18" charset="0"/>
                <a:cs typeface="Times New Roman" panose="02020603050405020304" pitchFamily="18" charset="0"/>
              </a:rPr>
              <a:t> de un punto espiritual que mal podemos vislumbrar ... Sólo se manifiesta por medio de intermediarios</a:t>
            </a:r>
            <a:r>
              <a:rPr lang="es-ES" sz="2400" dirty="0" smtClean="0">
                <a:latin typeface="Times New Roman" panose="02020603050405020304" pitchFamily="18" charset="0"/>
                <a:cs typeface="Times New Roman" panose="02020603050405020304" pitchFamily="18" charset="0"/>
              </a:rPr>
              <a:t>.</a:t>
            </a:r>
            <a:endParaRPr lang="es-ES" sz="2400" dirty="0">
              <a:latin typeface="Times New Roman" panose="02020603050405020304" pitchFamily="18" charset="0"/>
              <a:cs typeface="Times New Roman" panose="02020603050405020304" pitchFamily="18" charset="0"/>
            </a:endParaRPr>
          </a:p>
          <a:p>
            <a:pPr>
              <a:buFont typeface="Arial" pitchFamily="34" charset="0"/>
              <a:buChar char="•"/>
            </a:pPr>
            <a:endParaRPr lang="es-E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9441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543018" y="2158426"/>
            <a:ext cx="8424936" cy="3987781"/>
          </a:xfrm>
        </p:spPr>
        <p:txBody>
          <a:bodyPr>
            <a:normAutofit/>
          </a:bodyPr>
          <a:lstStyle/>
          <a:p>
            <a:pPr>
              <a:buFont typeface="Arial" pitchFamily="34" charset="0"/>
              <a:buChar char="•"/>
            </a:pPr>
            <a:r>
              <a:rPr lang="es-ES" sz="2400" i="1" dirty="0">
                <a:latin typeface="Times New Roman" panose="02020603050405020304" pitchFamily="18" charset="0"/>
                <a:cs typeface="Times New Roman" panose="02020603050405020304" pitchFamily="18" charset="0"/>
              </a:rPr>
              <a:t>Jesucristo. </a:t>
            </a:r>
            <a:r>
              <a:rPr lang="es-ES" sz="2400" dirty="0">
                <a:latin typeface="Times New Roman" panose="02020603050405020304" pitchFamily="18" charset="0"/>
                <a:cs typeface="Times New Roman" panose="02020603050405020304" pitchFamily="18" charset="0"/>
              </a:rPr>
              <a:t>Lord </a:t>
            </a:r>
            <a:r>
              <a:rPr lang="es-ES" sz="2400" dirty="0" err="1">
                <a:latin typeface="Times New Roman" panose="02020603050405020304" pitchFamily="18" charset="0"/>
                <a:cs typeface="Times New Roman" panose="02020603050405020304" pitchFamily="18" charset="0"/>
              </a:rPr>
              <a:t>Dowding</a:t>
            </a:r>
            <a:r>
              <a:rPr lang="es-ES" sz="2400" dirty="0">
                <a:latin typeface="Times New Roman" panose="02020603050405020304" pitchFamily="18" charset="0"/>
                <a:cs typeface="Times New Roman" panose="02020603050405020304" pitchFamily="18" charset="0"/>
              </a:rPr>
              <a:t>, el cual abogaba por la causa del espiritismo, dijo que los espiritistas creen que Jesucristo era hijo de Dios, en el mismo sentido que nosotros somos hijos de Dios. Según muchos espiritistas, Jesús es un espíritu muy puro y elevado y fue en la tierra era un gran médium.</a:t>
            </a:r>
          </a:p>
        </p:txBody>
      </p:sp>
    </p:spTree>
    <p:extLst>
      <p:ext uri="{BB962C8B-B14F-4D97-AF65-F5344CB8AC3E}">
        <p14:creationId xmlns:p14="http://schemas.microsoft.com/office/powerpoint/2010/main" val="3786892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426768" y="1633119"/>
            <a:ext cx="8298088" cy="4320480"/>
          </a:xfrm>
        </p:spPr>
        <p:txBody>
          <a:bodyPr>
            <a:noAutofit/>
          </a:bodyPr>
          <a:lstStyle/>
          <a:p>
            <a:pPr>
              <a:buFont typeface="Arial" pitchFamily="34" charset="0"/>
              <a:buChar char="•"/>
            </a:pPr>
            <a:r>
              <a:rPr lang="es-ES" sz="2400" i="1" dirty="0">
                <a:latin typeface="Times New Roman" panose="02020603050405020304" pitchFamily="18" charset="0"/>
                <a:cs typeface="Times New Roman" panose="02020603050405020304" pitchFamily="18" charset="0"/>
              </a:rPr>
              <a:t>El hombre. </a:t>
            </a:r>
            <a:r>
              <a:rPr lang="es-ES" sz="2400" dirty="0">
                <a:latin typeface="Times New Roman" panose="02020603050405020304" pitchFamily="18" charset="0"/>
                <a:cs typeface="Times New Roman" panose="02020603050405020304" pitchFamily="18" charset="0"/>
              </a:rPr>
              <a:t>Es un ser espiritual que evoluciona desde las bajas formas de vida, por un periodo de consciencia, hasta tener pode~ res morales y espirituales, los cuales sobreviven la muerte. Los espiritistas creen en la reencarnación. Clasifican los espíritus en cuatro categorías: </a:t>
            </a:r>
          </a:p>
          <a:p>
            <a:pPr>
              <a:buFont typeface="Arial" pitchFamily="34" charset="0"/>
              <a:buChar char="•"/>
            </a:pPr>
            <a:r>
              <a:rPr lang="es-ES" sz="2400" dirty="0">
                <a:latin typeface="Times New Roman" panose="02020603050405020304" pitchFamily="18" charset="0"/>
                <a:cs typeface="Times New Roman" panose="02020603050405020304" pitchFamily="18" charset="0"/>
              </a:rPr>
              <a:t>Imperfectos</a:t>
            </a:r>
          </a:p>
          <a:p>
            <a:pPr>
              <a:buFont typeface="Arial" pitchFamily="34" charset="0"/>
              <a:buChar char="•"/>
            </a:pPr>
            <a:r>
              <a:rPr lang="es-ES" sz="2400" dirty="0">
                <a:latin typeface="Times New Roman" panose="02020603050405020304" pitchFamily="18" charset="0"/>
                <a:cs typeface="Times New Roman" panose="02020603050405020304" pitchFamily="18" charset="0"/>
              </a:rPr>
              <a:t>Buenos</a:t>
            </a:r>
          </a:p>
          <a:p>
            <a:pPr>
              <a:buFont typeface="Arial" pitchFamily="34" charset="0"/>
              <a:buChar char="•"/>
            </a:pPr>
            <a:r>
              <a:rPr lang="es-ES" sz="2400" dirty="0">
                <a:latin typeface="Times New Roman" panose="02020603050405020304" pitchFamily="18" charset="0"/>
                <a:cs typeface="Times New Roman" panose="02020603050405020304" pitchFamily="18" charset="0"/>
              </a:rPr>
              <a:t>S</a:t>
            </a:r>
            <a:r>
              <a:rPr lang="es-ES" sz="2400" dirty="0" smtClean="0">
                <a:latin typeface="Times New Roman" panose="02020603050405020304" pitchFamily="18" charset="0"/>
                <a:cs typeface="Times New Roman" panose="02020603050405020304" pitchFamily="18" charset="0"/>
              </a:rPr>
              <a:t>uperiores  </a:t>
            </a:r>
            <a:endParaRPr lang="es-ES" sz="2400" dirty="0">
              <a:latin typeface="Times New Roman" panose="02020603050405020304" pitchFamily="18" charset="0"/>
              <a:cs typeface="Times New Roman" panose="02020603050405020304" pitchFamily="18" charset="0"/>
            </a:endParaRPr>
          </a:p>
          <a:p>
            <a:pPr>
              <a:buFont typeface="Arial" pitchFamily="34" charset="0"/>
              <a:buChar char="•"/>
            </a:pPr>
            <a:r>
              <a:rPr lang="es-ES" sz="2400" dirty="0">
                <a:latin typeface="Times New Roman" panose="02020603050405020304" pitchFamily="18" charset="0"/>
                <a:cs typeface="Times New Roman" panose="02020603050405020304" pitchFamily="18" charset="0"/>
              </a:rPr>
              <a:t>P</a:t>
            </a:r>
            <a:r>
              <a:rPr lang="es-ES" sz="2400" dirty="0" smtClean="0">
                <a:latin typeface="Times New Roman" panose="02020603050405020304" pitchFamily="18" charset="0"/>
                <a:cs typeface="Times New Roman" panose="02020603050405020304" pitchFamily="18" charset="0"/>
              </a:rPr>
              <a:t>uros</a:t>
            </a:r>
            <a:r>
              <a:rPr lang="es-ES" sz="2400" dirty="0">
                <a:latin typeface="Times New Roman" panose="02020603050405020304" pitchFamily="18" charset="0"/>
                <a:cs typeface="Times New Roman" panose="02020603050405020304" pitchFamily="18" charset="0"/>
              </a:rPr>
              <a:t>. </a:t>
            </a:r>
          </a:p>
          <a:p>
            <a:pPr marL="0" indent="0">
              <a:buNone/>
            </a:pPr>
            <a:r>
              <a:rPr lang="es-ES" sz="2400" dirty="0">
                <a:latin typeface="Times New Roman" panose="02020603050405020304" pitchFamily="18" charset="0"/>
                <a:cs typeface="Times New Roman" panose="02020603050405020304" pitchFamily="18" charset="0"/>
              </a:rPr>
              <a:t>Según ellos, Jesús se ha desarrollado a la cumbre del progreso espiritual y es puro espíritu.</a:t>
            </a:r>
          </a:p>
          <a:p>
            <a:endParaRPr lang="es-ES" sz="2400" dirty="0">
              <a:latin typeface="Times New Roman" panose="02020603050405020304" pitchFamily="18" charset="0"/>
              <a:cs typeface="Times New Roman" panose="02020603050405020304" pitchFamily="18" charset="0"/>
            </a:endParaRP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3047257"/>
            <a:ext cx="3168352" cy="2073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9004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408548" y="1938499"/>
            <a:ext cx="8424936" cy="4320480"/>
          </a:xfrm>
        </p:spPr>
        <p:txBody>
          <a:bodyPr>
            <a:normAutofit/>
          </a:bodyPr>
          <a:lstStyle/>
          <a:p>
            <a:pPr>
              <a:buFont typeface="Arial" pitchFamily="34" charset="0"/>
              <a:buChar char="•"/>
            </a:pPr>
            <a:r>
              <a:rPr lang="es-ES" sz="2400" i="1" dirty="0">
                <a:latin typeface="Times New Roman" panose="02020603050405020304" pitchFamily="18" charset="0"/>
                <a:cs typeface="Times New Roman" panose="02020603050405020304" pitchFamily="18" charset="0"/>
              </a:rPr>
              <a:t>La salvación. </a:t>
            </a:r>
            <a:r>
              <a:rPr lang="es-ES" sz="2400" dirty="0">
                <a:latin typeface="Times New Roman" panose="02020603050405020304" pitchFamily="18" charset="0"/>
                <a:cs typeface="Times New Roman" panose="02020603050405020304" pitchFamily="18" charset="0"/>
              </a:rPr>
              <a:t>El espiritismo nada sabe de la expiación de Cristo por los pecados ni de la gracia divina. Enseña que el hombre se perfecciona por la evolución espiritual, a través del sufrimiento y por la práctica de las buenas obras. No habrá un día de juicio, pero en esta vida o en la venidera, los malhechores tendrán que compensar por su mal comportamiento. La puerta para reforma, sin embargo, siempre queda abierta. No hay infierno, cielo ni diablo. "Dios es amor y amor es Dios."</a:t>
            </a:r>
          </a:p>
        </p:txBody>
      </p:sp>
    </p:spTree>
    <p:extLst>
      <p:ext uri="{BB962C8B-B14F-4D97-AF65-F5344CB8AC3E}">
        <p14:creationId xmlns:p14="http://schemas.microsoft.com/office/powerpoint/2010/main" val="2581136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300971" y="961637"/>
            <a:ext cx="8424936" cy="4176464"/>
          </a:xfrm>
        </p:spPr>
        <p:txBody>
          <a:bodyPr>
            <a:normAutofit/>
          </a:bodyPr>
          <a:lstStyle/>
          <a:p>
            <a:pPr>
              <a:buFont typeface="Arial" pitchFamily="34" charset="0"/>
              <a:buChar char="•"/>
            </a:pPr>
            <a:r>
              <a:rPr lang="es-ES" sz="2400" i="1" dirty="0">
                <a:latin typeface="Baskerville Old Face" pitchFamily="18" charset="0"/>
              </a:rPr>
              <a:t>La posibilidad de tener comunicación con los espíritus de los </a:t>
            </a:r>
            <a:r>
              <a:rPr lang="es-ES" sz="2400" dirty="0">
                <a:latin typeface="Baskerville Old Face" pitchFamily="18" charset="0"/>
              </a:rPr>
              <a:t>difun</a:t>
            </a:r>
            <a:r>
              <a:rPr lang="es-ES" sz="2400" i="1" dirty="0">
                <a:latin typeface="Baskerville Old Face" pitchFamily="18" charset="0"/>
              </a:rPr>
              <a:t>tos. </a:t>
            </a:r>
            <a:r>
              <a:rPr lang="es-ES" sz="2400" dirty="0">
                <a:latin typeface="Baskerville Old Face" pitchFamily="18" charset="0"/>
              </a:rPr>
              <a:t>A través de los médiums y otros medios de ponerse en contacto con los muertos, los espiritistas piensan que pueden tener comunión con el mundo de lo invisible.</a:t>
            </a: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7788" y="2793504"/>
            <a:ext cx="3816424"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8347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3861951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1200329"/>
          </a:xfrm>
          <a:prstGeom prst="rect">
            <a:avLst/>
          </a:prstGeom>
        </p:spPr>
        <p:txBody>
          <a:bodyPr wrap="square">
            <a:spAutoFit/>
          </a:bodyPr>
          <a:lstStyle/>
          <a:p>
            <a:pPr algn="ctr"/>
            <a:r>
              <a:rPr lang="en-US" sz="2400" b="1" dirty="0" err="1">
                <a:solidFill>
                  <a:schemeClr val="bg1"/>
                </a:solidFill>
                <a:latin typeface="Calibri" panose="020F0502020204030204" pitchFamily="34" charset="0"/>
              </a:rPr>
              <a:t>Levítico</a:t>
            </a: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 19.31 (BLPH)</a:t>
            </a:r>
          </a:p>
          <a:p>
            <a:r>
              <a:rPr lang="en-US" sz="2400" b="1" baseline="30000" dirty="0">
                <a:solidFill>
                  <a:schemeClr val="bg1"/>
                </a:solidFill>
              </a:rPr>
              <a:t>31 </a:t>
            </a:r>
            <a:r>
              <a:rPr lang="en-US" sz="2400" dirty="0">
                <a:solidFill>
                  <a:schemeClr val="bg1"/>
                </a:solidFill>
              </a:rPr>
              <a:t>No </a:t>
            </a:r>
            <a:r>
              <a:rPr lang="en-US" sz="2400" dirty="0" err="1">
                <a:solidFill>
                  <a:schemeClr val="bg1"/>
                </a:solidFill>
              </a:rPr>
              <a:t>acudirán</a:t>
            </a:r>
            <a:r>
              <a:rPr lang="en-US" sz="2400" dirty="0">
                <a:solidFill>
                  <a:schemeClr val="bg1"/>
                </a:solidFill>
              </a:rPr>
              <a:t> a </a:t>
            </a:r>
            <a:r>
              <a:rPr lang="en-US" sz="2400" dirty="0" err="1">
                <a:solidFill>
                  <a:schemeClr val="bg1"/>
                </a:solidFill>
              </a:rPr>
              <a:t>los</a:t>
            </a:r>
            <a:r>
              <a:rPr lang="en-US" sz="2400" dirty="0">
                <a:solidFill>
                  <a:schemeClr val="bg1"/>
                </a:solidFill>
              </a:rPr>
              <a:t> </a:t>
            </a:r>
            <a:r>
              <a:rPr lang="en-US" sz="2400" dirty="0" err="1">
                <a:solidFill>
                  <a:schemeClr val="bg1"/>
                </a:solidFill>
              </a:rPr>
              <a:t>nigromantes</a:t>
            </a:r>
            <a:r>
              <a:rPr lang="en-US" sz="2400" dirty="0">
                <a:solidFill>
                  <a:schemeClr val="bg1"/>
                </a:solidFill>
              </a:rPr>
              <a:t> </a:t>
            </a:r>
            <a:r>
              <a:rPr lang="en-US" sz="2400" dirty="0" err="1">
                <a:solidFill>
                  <a:schemeClr val="bg1"/>
                </a:solidFill>
              </a:rPr>
              <a:t>ni</a:t>
            </a:r>
            <a:r>
              <a:rPr lang="en-US" sz="2400" dirty="0">
                <a:solidFill>
                  <a:schemeClr val="bg1"/>
                </a:solidFill>
              </a:rPr>
              <a:t> </a:t>
            </a:r>
            <a:r>
              <a:rPr lang="en-US" sz="2400" dirty="0" err="1">
                <a:solidFill>
                  <a:schemeClr val="bg1"/>
                </a:solidFill>
              </a:rPr>
              <a:t>consultarán</a:t>
            </a:r>
            <a:r>
              <a:rPr lang="en-US" sz="2400" dirty="0">
                <a:solidFill>
                  <a:schemeClr val="bg1"/>
                </a:solidFill>
              </a:rPr>
              <a:t> a </a:t>
            </a:r>
            <a:r>
              <a:rPr lang="en-US" sz="2400" dirty="0" err="1">
                <a:solidFill>
                  <a:schemeClr val="bg1"/>
                </a:solidFill>
              </a:rPr>
              <a:t>los</a:t>
            </a:r>
            <a:r>
              <a:rPr lang="en-US" sz="2400" dirty="0">
                <a:solidFill>
                  <a:schemeClr val="bg1"/>
                </a:solidFill>
              </a:rPr>
              <a:t> </a:t>
            </a:r>
            <a:r>
              <a:rPr lang="en-US" sz="2400" dirty="0" err="1">
                <a:solidFill>
                  <a:schemeClr val="bg1"/>
                </a:solidFill>
              </a:rPr>
              <a:t>espiritistas</a:t>
            </a:r>
            <a:r>
              <a:rPr lang="en-US" sz="2400" dirty="0">
                <a:solidFill>
                  <a:schemeClr val="bg1"/>
                </a:solidFill>
              </a:rPr>
              <a:t>..</a:t>
            </a:r>
          </a:p>
        </p:txBody>
      </p:sp>
    </p:spTree>
    <p:extLst>
      <p:ext uri="{BB962C8B-B14F-4D97-AF65-F5344CB8AC3E}">
        <p14:creationId xmlns:p14="http://schemas.microsoft.com/office/powerpoint/2010/main" val="2826994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2506818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Espiritismo</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2970308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838200" y="215153"/>
            <a:ext cx="5257800" cy="1475535"/>
          </a:xfrm>
        </p:spPr>
        <p:txBody>
          <a:bodyPr/>
          <a:lstStyle/>
          <a:p>
            <a:pPr algn="ctr"/>
            <a:r>
              <a:rPr lang="es-ES" dirty="0">
                <a:latin typeface="Times New Roman" panose="02020603050405020304" pitchFamily="18" charset="0"/>
                <a:cs typeface="Times New Roman" panose="02020603050405020304" pitchFamily="18" charset="0"/>
              </a:rPr>
              <a:t>¿Qué es el espiritismo?</a:t>
            </a:r>
          </a:p>
        </p:txBody>
      </p:sp>
      <p:sp>
        <p:nvSpPr>
          <p:cNvPr id="3" name="2 Marcador de contenido"/>
          <p:cNvSpPr>
            <a:spLocks noGrp="1"/>
          </p:cNvSpPr>
          <p:nvPr>
            <p:ph idx="1"/>
          </p:nvPr>
        </p:nvSpPr>
        <p:spPr>
          <a:xfrm>
            <a:off x="838200" y="1916563"/>
            <a:ext cx="5112568" cy="4272588"/>
          </a:xfrm>
        </p:spPr>
        <p:txBody>
          <a:bodyPr>
            <a:normAutofit/>
          </a:bodyPr>
          <a:lstStyle/>
          <a:p>
            <a:r>
              <a:rPr lang="es-ES" sz="2400" dirty="0">
                <a:latin typeface="Times New Roman" panose="02020603050405020304" pitchFamily="18" charset="0"/>
                <a:cs typeface="Times New Roman" panose="02020603050405020304" pitchFamily="18" charset="0"/>
              </a:rPr>
              <a:t>De todas las formas de religión, el espiritismo es la más antigua y la más condenada por Dios. El término espiritismo, se refiere a la creencia de que es posible comunicarse con el mundo invisible de los espíritus, incluso con los difuntos, y conseguir la orientación y ayuda de éstos.</a:t>
            </a:r>
          </a:p>
          <a:p>
            <a:endParaRPr lang="es-ES" sz="2400" dirty="0">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268761"/>
            <a:ext cx="3528392" cy="4920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0821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0" y="781983"/>
            <a:ext cx="10515600" cy="1325563"/>
          </a:xfrm>
        </p:spPr>
        <p:txBody>
          <a:bodyPr/>
          <a:lstStyle/>
          <a:p>
            <a:pPr algn="ctr"/>
            <a:r>
              <a:rPr lang="es-ES" dirty="0">
                <a:latin typeface="Times New Roman" panose="02020603050405020304" pitchFamily="18" charset="0"/>
                <a:cs typeface="Times New Roman" panose="02020603050405020304" pitchFamily="18" charset="0"/>
              </a:rPr>
              <a:t>El espiritismo en la antigüedad</a:t>
            </a:r>
          </a:p>
        </p:txBody>
      </p:sp>
      <p:sp>
        <p:nvSpPr>
          <p:cNvPr id="3" name="2 Marcador de contenido"/>
          <p:cNvSpPr>
            <a:spLocks noGrp="1"/>
          </p:cNvSpPr>
          <p:nvPr>
            <p:ph idx="1"/>
          </p:nvPr>
        </p:nvSpPr>
        <p:spPr>
          <a:xfrm>
            <a:off x="1130061" y="1980583"/>
            <a:ext cx="8712968" cy="3888432"/>
          </a:xfrm>
        </p:spPr>
        <p:txBody>
          <a:bodyPr>
            <a:noAutofit/>
          </a:bodyPr>
          <a:lstStyle/>
          <a:p>
            <a:r>
              <a:rPr lang="es-ES" sz="2400" dirty="0">
                <a:latin typeface="Times New Roman" panose="02020603050405020304" pitchFamily="18" charset="0"/>
                <a:cs typeface="Times New Roman" panose="02020603050405020304" pitchFamily="18" charset="0"/>
              </a:rPr>
              <a:t>Las religiones de los antiguos egipcios, asirios y babilónicos, incluían elementos del ocultismo en sus ceremonias. Entre los cananeos y fenicios era común la práctica de la hechicería. En Grecia, los oráculos de </a:t>
            </a:r>
            <a:r>
              <a:rPr lang="es-ES" sz="2400" dirty="0" err="1">
                <a:latin typeface="Times New Roman" panose="02020603050405020304" pitchFamily="18" charset="0"/>
                <a:cs typeface="Times New Roman" panose="02020603050405020304" pitchFamily="18" charset="0"/>
              </a:rPr>
              <a:t>Delfi</a:t>
            </a:r>
            <a:r>
              <a:rPr lang="es-ES" sz="2400" dirty="0">
                <a:latin typeface="Times New Roman" panose="02020603050405020304" pitchFamily="18" charset="0"/>
                <a:cs typeface="Times New Roman" panose="02020603050405020304" pitchFamily="18" charset="0"/>
              </a:rPr>
              <a:t> eran famosos, no obstante su manera de anunciarlos. </a:t>
            </a:r>
            <a:r>
              <a:rPr lang="es-ES" sz="2400" dirty="0" err="1">
                <a:latin typeface="Times New Roman" panose="02020603050405020304" pitchFamily="18" charset="0"/>
                <a:cs typeface="Times New Roman" panose="02020603050405020304" pitchFamily="18" charset="0"/>
              </a:rPr>
              <a:t>Erdman</a:t>
            </a:r>
            <a:r>
              <a:rPr lang="es-ES" sz="2400" dirty="0">
                <a:latin typeface="Times New Roman" panose="02020603050405020304" pitchFamily="18" charset="0"/>
                <a:cs typeface="Times New Roman" panose="02020603050405020304" pitchFamily="18" charset="0"/>
              </a:rPr>
              <a:t> dice: "La inspiración de los agoreros y hechiceros griegos, se expresaba por medio de un frenesí que rayaba en lo salvaje y ellos se gloriaban en su absoluta locura. Proclamaban su oráculo como la profetisa </a:t>
            </a:r>
            <a:r>
              <a:rPr lang="es-ES" sz="2400" dirty="0" err="1">
                <a:latin typeface="Times New Roman" panose="02020603050405020304" pitchFamily="18" charset="0"/>
                <a:cs typeface="Times New Roman" panose="02020603050405020304" pitchFamily="18" charset="0"/>
              </a:rPr>
              <a:t>Pitai</a:t>
            </a:r>
            <a:r>
              <a:rPr lang="es-ES" sz="2400" dirty="0">
                <a:latin typeface="Times New Roman" panose="02020603050405020304" pitchFamily="18" charset="0"/>
                <a:cs typeface="Times New Roman" panose="02020603050405020304" pitchFamily="18" charset="0"/>
              </a:rPr>
              <a:t> con labios espumosos y cabellos en desorden.«</a:t>
            </a:r>
          </a:p>
          <a:p>
            <a:r>
              <a:rPr lang="es-ES" sz="2400" dirty="0">
                <a:latin typeface="Times New Roman" panose="02020603050405020304" pitchFamily="18" charset="0"/>
                <a:cs typeface="Times New Roman" panose="02020603050405020304" pitchFamily="18" charset="0"/>
              </a:rPr>
              <a:t>Alejandro Magno solía consultar a los espiritistas antes de emprender sus campañas de conquista. Entre los romanos también era muy común la práctica de consultar a los muertos.</a:t>
            </a:r>
          </a:p>
        </p:txBody>
      </p:sp>
    </p:spTree>
    <p:extLst>
      <p:ext uri="{BB962C8B-B14F-4D97-AF65-F5344CB8AC3E}">
        <p14:creationId xmlns:p14="http://schemas.microsoft.com/office/powerpoint/2010/main" val="102442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919536" y="1100628"/>
            <a:ext cx="8424936" cy="3984556"/>
          </a:xfrm>
        </p:spPr>
        <p:txBody>
          <a:bodyPr>
            <a:normAutofit/>
          </a:bodyPr>
          <a:lstStyle/>
          <a:p>
            <a:r>
              <a:rPr lang="es-ES" sz="2400" dirty="0">
                <a:latin typeface="Baskerville Old Face" pitchFamily="18" charset="0"/>
              </a:rPr>
              <a:t>En la Edad Media había una verdadera plaga de adivinos, hechiceros, brujas y endemoniados. La Iglesia Católica Romana quemó a centenares de ellos en las hogueras de la inquisición. A través de los siglos, el espiritismo ha tenido una parte importante en las religiones de la China, el </a:t>
            </a:r>
            <a:r>
              <a:rPr lang="es-ES" sz="2400" dirty="0" err="1">
                <a:latin typeface="Baskerville Old Face" pitchFamily="18" charset="0"/>
              </a:rPr>
              <a:t>Tibet</a:t>
            </a:r>
            <a:r>
              <a:rPr lang="es-ES" sz="2400" dirty="0">
                <a:latin typeface="Baskerville Old Face" pitchFamily="18" charset="0"/>
              </a:rPr>
              <a:t>, la India, el </a:t>
            </a:r>
            <a:r>
              <a:rPr lang="es-ES" sz="2400" dirty="0" err="1">
                <a:latin typeface="Baskerville Old Face" pitchFamily="18" charset="0"/>
              </a:rPr>
              <a:t>Africa</a:t>
            </a:r>
            <a:r>
              <a:rPr lang="es-ES" sz="2400" dirty="0">
                <a:latin typeface="Baskerville Old Face" pitchFamily="18" charset="0"/>
              </a:rPr>
              <a:t> y los pueblos indígenas del Nuevo Mundo</a:t>
            </a:r>
            <a:r>
              <a:rPr lang="es-ES" sz="2400" dirty="0"/>
              <a:t>.</a:t>
            </a:r>
          </a:p>
          <a:p>
            <a:endParaRPr lang="es-ES" sz="2400" dirty="0"/>
          </a:p>
          <a:p>
            <a:endParaRPr lang="es-ES" sz="2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720" y="3717032"/>
            <a:ext cx="4536504"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9095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pPr algn="ctr"/>
            <a:r>
              <a:rPr lang="es-ES" dirty="0">
                <a:latin typeface="Times New Roman" panose="02020603050405020304" pitchFamily="18" charset="0"/>
                <a:cs typeface="Times New Roman" panose="02020603050405020304" pitchFamily="18" charset="0"/>
              </a:rPr>
              <a:t>¿Cómo inició?</a:t>
            </a:r>
          </a:p>
        </p:txBody>
      </p:sp>
      <p:sp>
        <p:nvSpPr>
          <p:cNvPr id="3" name="2 Marcador de contenido"/>
          <p:cNvSpPr>
            <a:spLocks noGrp="1"/>
          </p:cNvSpPr>
          <p:nvPr>
            <p:ph idx="1"/>
          </p:nvPr>
        </p:nvSpPr>
        <p:spPr>
          <a:xfrm>
            <a:off x="1631504" y="1472726"/>
            <a:ext cx="8424936" cy="3912548"/>
          </a:xfrm>
        </p:spPr>
        <p:txBody>
          <a:bodyPr>
            <a:noAutofit/>
          </a:bodyPr>
          <a:lstStyle/>
          <a:p>
            <a:r>
              <a:rPr lang="es-ES" sz="2400" dirty="0">
                <a:latin typeface="Times New Roman" panose="02020603050405020304" pitchFamily="18" charset="0"/>
                <a:cs typeface="Times New Roman" panose="02020603050405020304" pitchFamily="18" charset="0"/>
              </a:rPr>
              <a:t>Siempre hubo interés en el espiritismo, pero como una religión organizada, empezó en </a:t>
            </a:r>
            <a:r>
              <a:rPr lang="es-ES" sz="2400" dirty="0" err="1">
                <a:latin typeface="Times New Roman" panose="02020603050405020304" pitchFamily="18" charset="0"/>
                <a:cs typeface="Times New Roman" panose="02020603050405020304" pitchFamily="18" charset="0"/>
              </a:rPr>
              <a:t>Hydesville</a:t>
            </a:r>
            <a:r>
              <a:rPr lang="es-ES" sz="2400" dirty="0">
                <a:latin typeface="Times New Roman" panose="02020603050405020304" pitchFamily="18" charset="0"/>
                <a:cs typeface="Times New Roman" panose="02020603050405020304" pitchFamily="18" charset="0"/>
              </a:rPr>
              <a:t>, Nueva York, en el año 1848. En aquella fecha, Margarita y Catita Fox, hijas adolescentes de Juan D. Fox, aprendieron a recibir comunicaciones del supuesto espíritu de Carlos </a:t>
            </a:r>
            <a:r>
              <a:rPr lang="es-ES" sz="2400" dirty="0" err="1">
                <a:latin typeface="Times New Roman" panose="02020603050405020304" pitchFamily="18" charset="0"/>
                <a:cs typeface="Times New Roman" panose="02020603050405020304" pitchFamily="18" charset="0"/>
              </a:rPr>
              <a:t>Rosna</a:t>
            </a:r>
            <a:r>
              <a:rPr lang="es-ES" sz="2400" dirty="0">
                <a:latin typeface="Times New Roman" panose="02020603050405020304" pitchFamily="18" charset="0"/>
                <a:cs typeface="Times New Roman" panose="02020603050405020304" pitchFamily="18" charset="0"/>
              </a:rPr>
              <a:t>, hombre asesinado a los treinta y un años de edad.</a:t>
            </a:r>
          </a:p>
          <a:p>
            <a:r>
              <a:rPr lang="es-ES" sz="2400" dirty="0">
                <a:latin typeface="Times New Roman" panose="02020603050405020304" pitchFamily="18" charset="0"/>
                <a:cs typeface="Times New Roman" panose="02020603050405020304" pitchFamily="18" charset="0"/>
              </a:rPr>
              <a:t>Estos sucesos fueron divulgados en todas partes y despertaron un avivamiento espiritista tan grande en los Estados Unidos y Europa que atrajo a personas de todos los estratos de la sociedad.</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3752" y="4653136"/>
            <a:ext cx="3960440" cy="2060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0076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758172" y="1656111"/>
            <a:ext cx="8352928" cy="4059790"/>
          </a:xfrm>
        </p:spPr>
        <p:txBody>
          <a:bodyPr>
            <a:normAutofit/>
          </a:bodyPr>
          <a:lstStyle/>
          <a:p>
            <a:r>
              <a:rPr lang="es-ES" sz="2400" dirty="0">
                <a:latin typeface="Times New Roman" panose="02020603050405020304" pitchFamily="18" charset="0"/>
                <a:cs typeface="Times New Roman" panose="02020603050405020304" pitchFamily="18" charset="0"/>
              </a:rPr>
              <a:t>Entre los convertidos distinguidos figuraban Arthur </a:t>
            </a:r>
            <a:r>
              <a:rPr lang="es-ES" sz="2400" dirty="0" err="1">
                <a:latin typeface="Times New Roman" panose="02020603050405020304" pitchFamily="18" charset="0"/>
                <a:cs typeface="Times New Roman" panose="02020603050405020304" pitchFamily="18" charset="0"/>
              </a:rPr>
              <a:t>Conan</a:t>
            </a:r>
            <a:r>
              <a:rPr lang="es-ES" sz="2400" dirty="0">
                <a:latin typeface="Times New Roman" panose="02020603050405020304" pitchFamily="18" charset="0"/>
                <a:cs typeface="Times New Roman" panose="02020603050405020304" pitchFamily="18" charset="0"/>
              </a:rPr>
              <a:t> </a:t>
            </a:r>
            <a:r>
              <a:rPr lang="es-ES" sz="2400" dirty="0" err="1">
                <a:latin typeface="Times New Roman" panose="02020603050405020304" pitchFamily="18" charset="0"/>
                <a:cs typeface="Times New Roman" panose="02020603050405020304" pitchFamily="18" charset="0"/>
              </a:rPr>
              <a:t>Doyle</a:t>
            </a:r>
            <a:r>
              <a:rPr lang="es-ES" sz="2400" dirty="0">
                <a:latin typeface="Times New Roman" panose="02020603050405020304" pitchFamily="18" charset="0"/>
                <a:cs typeface="Times New Roman" panose="02020603050405020304" pitchFamily="18" charset="0"/>
              </a:rPr>
              <a:t>, Oliver </a:t>
            </a:r>
            <a:r>
              <a:rPr lang="es-ES" sz="2400" dirty="0" err="1">
                <a:latin typeface="Times New Roman" panose="02020603050405020304" pitchFamily="18" charset="0"/>
                <a:cs typeface="Times New Roman" panose="02020603050405020304" pitchFamily="18" charset="0"/>
              </a:rPr>
              <a:t>Lodge</a:t>
            </a:r>
            <a:r>
              <a:rPr lang="es-ES" sz="2400" dirty="0">
                <a:latin typeface="Times New Roman" panose="02020603050405020304" pitchFamily="18" charset="0"/>
                <a:cs typeface="Times New Roman" panose="02020603050405020304" pitchFamily="18" charset="0"/>
              </a:rPr>
              <a:t> y Alfred R. Wallace. Puesto que la teoría darwiniana de la evolución y el liberalismo protestante habían deteriorado notablemente la fe cristiana, mucha gente estaba abierta al espiritismo.</a:t>
            </a:r>
          </a:p>
          <a:p>
            <a:r>
              <a:rPr lang="es-ES" sz="2400" dirty="0">
                <a:latin typeface="Times New Roman" panose="02020603050405020304" pitchFamily="18" charset="0"/>
                <a:cs typeface="Times New Roman" panose="02020603050405020304" pitchFamily="18" charset="0"/>
              </a:rPr>
              <a:t>En el campo de la sanidad, se encuentran individuos muy bien dotados: José (</a:t>
            </a:r>
            <a:r>
              <a:rPr lang="es-ES" sz="2400" dirty="0" err="1">
                <a:latin typeface="Times New Roman" panose="02020603050405020304" pitchFamily="18" charset="0"/>
                <a:cs typeface="Times New Roman" panose="02020603050405020304" pitchFamily="18" charset="0"/>
              </a:rPr>
              <a:t>Zé</a:t>
            </a:r>
            <a:r>
              <a:rPr lang="es-ES" sz="2400" dirty="0">
                <a:latin typeface="Times New Roman" panose="02020603050405020304" pitchFamily="18" charset="0"/>
                <a:cs typeface="Times New Roman" panose="02020603050405020304" pitchFamily="18" charset="0"/>
              </a:rPr>
              <a:t>) Arig6, de Brasil, Tony </a:t>
            </a:r>
            <a:r>
              <a:rPr lang="es-ES" sz="2400" dirty="0" err="1">
                <a:latin typeface="Times New Roman" panose="02020603050405020304" pitchFamily="18" charset="0"/>
                <a:cs typeface="Times New Roman" panose="02020603050405020304" pitchFamily="18" charset="0"/>
              </a:rPr>
              <a:t>Apgava</a:t>
            </a:r>
            <a:r>
              <a:rPr lang="es-ES" sz="2400" dirty="0">
                <a:latin typeface="Times New Roman" panose="02020603050405020304" pitchFamily="18" charset="0"/>
                <a:cs typeface="Times New Roman" panose="02020603050405020304" pitchFamily="18" charset="0"/>
              </a:rPr>
              <a:t>, de las Filipinas (de quien se hacen filmaciones de operaciones realizadas sólo con las manos); Uri </a:t>
            </a:r>
            <a:r>
              <a:rPr lang="es-ES" sz="2400" dirty="0" err="1">
                <a:latin typeface="Times New Roman" panose="02020603050405020304" pitchFamily="18" charset="0"/>
                <a:cs typeface="Times New Roman" panose="02020603050405020304" pitchFamily="18" charset="0"/>
              </a:rPr>
              <a:t>GeUer</a:t>
            </a:r>
            <a:r>
              <a:rPr lang="es-ES" sz="2400" dirty="0">
                <a:latin typeface="Times New Roman" panose="02020603050405020304" pitchFamily="18" charset="0"/>
                <a:cs typeface="Times New Roman" panose="02020603050405020304" pitchFamily="18" charset="0"/>
              </a:rPr>
              <a:t>, de Israel; Harry Edwards y Lucia </a:t>
            </a:r>
            <a:r>
              <a:rPr lang="es-ES" sz="2400" dirty="0" err="1">
                <a:latin typeface="Times New Roman" panose="02020603050405020304" pitchFamily="18" charset="0"/>
                <a:cs typeface="Times New Roman" panose="02020603050405020304" pitchFamily="18" charset="0"/>
              </a:rPr>
              <a:t>Plattano</a:t>
            </a:r>
            <a:r>
              <a:rPr lang="es-ES" sz="2400" dirty="0">
                <a:latin typeface="Times New Roman" panose="02020603050405020304" pitchFamily="18" charset="0"/>
                <a:cs typeface="Times New Roman" panose="02020603050405020304" pitchFamily="18" charset="0"/>
              </a:rPr>
              <a:t>, entre muchos otros.</a:t>
            </a:r>
          </a:p>
        </p:txBody>
      </p:sp>
    </p:spTree>
    <p:extLst>
      <p:ext uri="{BB962C8B-B14F-4D97-AF65-F5344CB8AC3E}">
        <p14:creationId xmlns:p14="http://schemas.microsoft.com/office/powerpoint/2010/main" val="351076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1991544" y="548681"/>
            <a:ext cx="8280920" cy="4131797"/>
          </a:xfrm>
        </p:spPr>
        <p:txBody>
          <a:bodyPr>
            <a:normAutofit/>
          </a:bodyPr>
          <a:lstStyle/>
          <a:p>
            <a:r>
              <a:rPr lang="es-ES" sz="2400" dirty="0">
                <a:latin typeface="Times New Roman" panose="02020603050405020304" pitchFamily="18" charset="0"/>
                <a:cs typeface="Times New Roman" panose="02020603050405020304" pitchFamily="18" charset="0"/>
              </a:rPr>
              <a:t>Jaime </a:t>
            </a:r>
            <a:r>
              <a:rPr lang="es-ES" sz="2400" dirty="0" err="1">
                <a:latin typeface="Times New Roman" panose="02020603050405020304" pitchFamily="18" charset="0"/>
                <a:cs typeface="Times New Roman" panose="02020603050405020304" pitchFamily="18" charset="0"/>
              </a:rPr>
              <a:t>Galté</a:t>
            </a:r>
            <a:r>
              <a:rPr lang="es-ES" sz="2400" dirty="0">
                <a:latin typeface="Times New Roman" panose="02020603050405020304" pitchFamily="18" charset="0"/>
                <a:cs typeface="Times New Roman" panose="02020603050405020304" pitchFamily="18" charset="0"/>
              </a:rPr>
              <a:t>, profesor de la Escuela de Derecho de la Universidad de Chile y Valparaíso, muerto en 1965, es considerado por muchos espiritistas como el más grande médium que ha tenido Chile.</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9977" y="2348881"/>
            <a:ext cx="4464495" cy="332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948757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1200</Words>
  <Application>Microsoft Office PowerPoint</Application>
  <PresentationFormat>Panorámica</PresentationFormat>
  <Paragraphs>49</Paragraphs>
  <Slides>20</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20</vt:i4>
      </vt:variant>
    </vt:vector>
  </HeadingPairs>
  <TitlesOfParts>
    <vt:vector size="30" baseType="lpstr">
      <vt:lpstr>Aharoni</vt:lpstr>
      <vt:lpstr>Arial</vt:lpstr>
      <vt:lpstr>Arial Black</vt:lpstr>
      <vt:lpstr>Baskerville Old Face</vt:lpstr>
      <vt:lpstr>Calibri</vt:lpstr>
      <vt:lpstr>Calibri Light</vt:lpstr>
      <vt:lpstr>Gabriola</vt:lpstr>
      <vt:lpstr>Lato</vt:lpstr>
      <vt:lpstr>Times New Roman</vt:lpstr>
      <vt:lpstr>Tema de Office</vt:lpstr>
      <vt:lpstr>Presentación de PowerPoint</vt:lpstr>
      <vt:lpstr>Presentación de PowerPoint</vt:lpstr>
      <vt:lpstr>Presentación de PowerPoint</vt:lpstr>
      <vt:lpstr>¿Qué es el espiritismo?</vt:lpstr>
      <vt:lpstr>El espiritismo en la antigüedad</vt:lpstr>
      <vt:lpstr>Presentación de PowerPoint</vt:lpstr>
      <vt:lpstr>¿Cómo inició?</vt:lpstr>
      <vt:lpstr>Presentación de PowerPoint</vt:lpstr>
      <vt:lpstr>Presentación de PowerPoint</vt:lpstr>
      <vt:lpstr>Espiritismo en América latina</vt:lpstr>
      <vt:lpstr>¿Qué doctrinas tienen?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7</cp:revision>
  <dcterms:created xsi:type="dcterms:W3CDTF">2022-05-08T01:52:09Z</dcterms:created>
  <dcterms:modified xsi:type="dcterms:W3CDTF">2022-05-25T21:13:16Z</dcterms:modified>
</cp:coreProperties>
</file>