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96" r:id="rId5"/>
    <p:sldId id="290" r:id="rId6"/>
    <p:sldId id="294" r:id="rId7"/>
    <p:sldId id="282" r:id="rId8"/>
    <p:sldId id="278" r:id="rId9"/>
  </p:sldIdLst>
  <p:sldSz cx="9144000" cy="5143500" type="screen16x9"/>
  <p:notesSz cx="6858000" cy="9144000"/>
  <p:embeddedFontLst>
    <p:embeddedFont>
      <p:font typeface="Impact" pitchFamily="34" charset="0"/>
      <p:regular r:id="rId11"/>
    </p:embeddedFont>
    <p:embeddedFont>
      <p:font typeface="Roboto Slab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xie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330" y="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491880" y="2715766"/>
            <a:ext cx="560646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</a:t>
            </a:r>
            <a:r>
              <a:rPr lang="en" dirty="0" smtClean="0">
                <a:latin typeface="Calibri" pitchFamily="34" charset="0"/>
              </a:rPr>
              <a:t>llos: receptores, su contexto y necesidad </a:t>
            </a:r>
            <a:br>
              <a:rPr lang="en" dirty="0" smtClean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563888" y="3075806"/>
            <a:ext cx="529677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IV: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Los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Participantes en la labor evangelística 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12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95536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</a:pPr>
            <a:r>
              <a:rPr lang="es-MX" dirty="0" smtClean="0">
                <a:latin typeface="Calibri" pitchFamily="34" charset="0"/>
              </a:rPr>
              <a:t>Entonces </a:t>
            </a:r>
            <a:r>
              <a:rPr lang="es-MX" dirty="0">
                <a:latin typeface="Calibri" pitchFamily="34" charset="0"/>
              </a:rPr>
              <a:t>él les refirió esta parábola, </a:t>
            </a:r>
            <a:r>
              <a:rPr lang="es-MX" dirty="0" smtClean="0">
                <a:latin typeface="Calibri" pitchFamily="34" charset="0"/>
              </a:rPr>
              <a:t>diciendo: ¿</a:t>
            </a:r>
            <a:r>
              <a:rPr lang="es-MX" dirty="0">
                <a:latin typeface="Calibri" pitchFamily="34" charset="0"/>
              </a:rPr>
              <a:t>Qué hombre de vosotros, teniendo cien ovejas, si pierde una de ellas, no deja las noventa y nueve en el desierto, y va tras la que se perdió, hasta </a:t>
            </a:r>
            <a:r>
              <a:rPr lang="es-MX" dirty="0" smtClean="0">
                <a:latin typeface="Calibri" pitchFamily="34" charset="0"/>
              </a:rPr>
              <a:t>encontrarla? </a:t>
            </a:r>
            <a:r>
              <a:rPr lang="es-MX" dirty="0">
                <a:latin typeface="Calibri" pitchFamily="34" charset="0"/>
              </a:rPr>
              <a:t>Y cuando la encuentra, la pone sobre sus hombros </a:t>
            </a:r>
            <a:r>
              <a:rPr lang="es-MX" dirty="0" smtClean="0">
                <a:latin typeface="Calibri" pitchFamily="34" charset="0"/>
              </a:rPr>
              <a:t>gozoso; </a:t>
            </a:r>
            <a:r>
              <a:rPr lang="es-MX" dirty="0">
                <a:latin typeface="Calibri" pitchFamily="34" charset="0"/>
              </a:rPr>
              <a:t>y al llegar a casa, reúne a sus amigos y vecinos, diciéndoles: Gozaos conmigo, porque he encontrado mi oveja que se había </a:t>
            </a:r>
            <a:r>
              <a:rPr lang="es-MX" dirty="0" smtClean="0">
                <a:latin typeface="Calibri" pitchFamily="34" charset="0"/>
              </a:rPr>
              <a:t>perdido. Os </a:t>
            </a:r>
            <a:r>
              <a:rPr lang="es-MX" dirty="0">
                <a:latin typeface="Calibri" pitchFamily="34" charset="0"/>
              </a:rPr>
              <a:t>digo que así habrá más gozo en el cielo por un pecador que se arrepiente, que por noventa y nueve justos que no necesitan de arrepentimiento.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Lucas 15:4-7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57;p18"/>
          <p:cNvSpPr txBox="1">
            <a:spLocks/>
          </p:cNvSpPr>
          <p:nvPr/>
        </p:nvSpPr>
        <p:spPr>
          <a:xfrm>
            <a:off x="252037" y="1563638"/>
            <a:ext cx="8891963" cy="3384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Pescar: Pescador de hombres</a:t>
            </a:r>
          </a:p>
          <a:p>
            <a:endParaRPr lang="es-MX" sz="2400" dirty="0">
              <a:solidFill>
                <a:schemeClr val="accent1"/>
              </a:solidFill>
              <a:latin typeface="Calibri" pitchFamily="34" charset="0"/>
            </a:endParaRPr>
          </a:p>
          <a:p>
            <a:pPr algn="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Sembrar: El sembrador</a:t>
            </a:r>
          </a:p>
          <a:p>
            <a:pPr algn="r"/>
            <a:endParaRPr lang="es-MX" sz="2400" dirty="0">
              <a:solidFill>
                <a:schemeClr val="accent1"/>
              </a:solidFill>
              <a:latin typeface="Calibri" pitchFamily="34" charset="0"/>
            </a:endParaRPr>
          </a:p>
          <a:p>
            <a:pPr lvl="1"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                  Eran trabajos para vivir/ necesarios   </a:t>
            </a:r>
          </a:p>
          <a:p>
            <a:pPr lvl="1"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       El énfasis está en el producto</a:t>
            </a:r>
          </a:p>
          <a:p>
            <a:pPr lvl="1"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                      Los destinatarios conocían el contexto</a:t>
            </a:r>
          </a:p>
          <a:p>
            <a:pPr marL="342900" indent="-342900" algn="ctr">
              <a:buFontTx/>
              <a:buChar char="-"/>
            </a:pPr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 algn="ctr">
              <a:buFontTx/>
              <a:buChar char="-"/>
            </a:pPr>
            <a:endParaRPr lang="es-MX" sz="2400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074017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Metáforas del Evangelismo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1" name="Google Shape;136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7" y="2355726"/>
            <a:ext cx="2728326" cy="27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36;p1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88032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5;p15"/>
          <p:cNvSpPr txBox="1">
            <a:spLocks/>
          </p:cNvSpPr>
          <p:nvPr/>
        </p:nvSpPr>
        <p:spPr>
          <a:xfrm>
            <a:off x="3131840" y="4953149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Amit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Uikey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https://unsplash.com/photos/ekQx8X1i8Qs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Google Shape;135;p15"/>
          <p:cNvSpPr txBox="1">
            <a:spLocks/>
          </p:cNvSpPr>
          <p:nvPr/>
        </p:nvSpPr>
        <p:spPr>
          <a:xfrm>
            <a:off x="2421634" y="120832"/>
            <a:ext cx="4030078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by Joshua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Lanzarini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https://unsplash.com/photos/FGvQKMP-iXY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Los ojos de Jesús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157;p18"/>
          <p:cNvSpPr txBox="1">
            <a:spLocks/>
          </p:cNvSpPr>
          <p:nvPr/>
        </p:nvSpPr>
        <p:spPr>
          <a:xfrm>
            <a:off x="596174" y="1707654"/>
            <a:ext cx="3791766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Y </a:t>
            </a:r>
            <a:r>
              <a:rPr lang="es-MX" sz="2400" dirty="0">
                <a:solidFill>
                  <a:schemeClr val="accent1"/>
                </a:solidFill>
                <a:latin typeface="Calibri" pitchFamily="34" charset="0"/>
              </a:rPr>
              <a:t>salió Jesús y vio una gran multitud, y tuvo compasión de ellos, porque eran como ovejas que no tenían pastor; y comenzó a enseñarles muchas cosas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.</a:t>
            </a:r>
          </a:p>
          <a:p>
            <a:pPr algn="ctr"/>
            <a:endParaRPr lang="es-MX" sz="2400" dirty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Marcos 6:34</a:t>
            </a:r>
            <a:endParaRPr lang="es-MX" sz="2400" dirty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45" name="Google Shape;1442;p49"/>
          <p:cNvGrpSpPr/>
          <p:nvPr/>
        </p:nvGrpSpPr>
        <p:grpSpPr>
          <a:xfrm>
            <a:off x="5626236" y="751832"/>
            <a:ext cx="2978212" cy="4024917"/>
            <a:chOff x="8011692" y="3231683"/>
            <a:chExt cx="306600" cy="645910"/>
          </a:xfrm>
        </p:grpSpPr>
        <p:sp>
          <p:nvSpPr>
            <p:cNvPr id="48" name="Google Shape;144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203;p21"/>
          <p:cNvSpPr txBox="1">
            <a:spLocks/>
          </p:cNvSpPr>
          <p:nvPr/>
        </p:nvSpPr>
        <p:spPr>
          <a:xfrm>
            <a:off x="5825085" y="750962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Salió Jesús </a:t>
            </a:r>
          </a:p>
          <a:p>
            <a:pPr algn="ctr"/>
            <a:r>
              <a:rPr lang="es-MX" dirty="0" smtClean="0">
                <a:latin typeface="Calibri" pitchFamily="34" charset="0"/>
              </a:rPr>
              <a:t>(Acercamiento)</a:t>
            </a:r>
          </a:p>
        </p:txBody>
      </p:sp>
      <p:sp>
        <p:nvSpPr>
          <p:cNvPr id="53" name="Google Shape;203;p21"/>
          <p:cNvSpPr txBox="1">
            <a:spLocks/>
          </p:cNvSpPr>
          <p:nvPr/>
        </p:nvSpPr>
        <p:spPr>
          <a:xfrm>
            <a:off x="5825085" y="1759074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Vio una gran multitud</a:t>
            </a:r>
          </a:p>
          <a:p>
            <a:pPr algn="ctr"/>
            <a:r>
              <a:rPr lang="es-MX" dirty="0" smtClean="0">
                <a:latin typeface="Calibri" pitchFamily="34" charset="0"/>
              </a:rPr>
              <a:t>(Observación)</a:t>
            </a:r>
          </a:p>
        </p:txBody>
      </p:sp>
      <p:sp>
        <p:nvSpPr>
          <p:cNvPr id="54" name="Google Shape;203;p21"/>
          <p:cNvSpPr txBox="1">
            <a:spLocks/>
          </p:cNvSpPr>
          <p:nvPr/>
        </p:nvSpPr>
        <p:spPr>
          <a:xfrm>
            <a:off x="5825085" y="2715766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Tuvo compasión</a:t>
            </a:r>
          </a:p>
          <a:p>
            <a:pPr algn="ctr"/>
            <a:r>
              <a:rPr lang="es-MX" dirty="0" smtClean="0">
                <a:latin typeface="Calibri" pitchFamily="34" charset="0"/>
              </a:rPr>
              <a:t>(Reconocimiento)</a:t>
            </a:r>
          </a:p>
        </p:txBody>
      </p:sp>
      <p:sp>
        <p:nvSpPr>
          <p:cNvPr id="55" name="Google Shape;203;p21"/>
          <p:cNvSpPr txBox="1">
            <a:spLocks/>
          </p:cNvSpPr>
          <p:nvPr/>
        </p:nvSpPr>
        <p:spPr>
          <a:xfrm>
            <a:off x="5825085" y="3723878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Comenzó a enseñarles</a:t>
            </a:r>
          </a:p>
          <a:p>
            <a:pPr algn="ctr"/>
            <a:r>
              <a:rPr lang="es-MX" dirty="0" smtClean="0">
                <a:latin typeface="Calibri" pitchFamily="34" charset="0"/>
              </a:rPr>
              <a:t>(Predicación)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5364088" y="771550"/>
            <a:ext cx="0" cy="400450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El problema con los métodos </a:t>
            </a:r>
            <a:br>
              <a:rPr lang="en" b="0" dirty="0" smtClean="0">
                <a:latin typeface="Calibri" pitchFamily="34" charset="0"/>
              </a:rPr>
            </a:br>
            <a:r>
              <a:rPr lang="en" b="0" dirty="0" smtClean="0">
                <a:latin typeface="Calibri" pitchFamily="34" charset="0"/>
              </a:rPr>
              <a:t>evangelísitcos </a:t>
            </a:r>
            <a:endParaRPr b="0" dirty="0">
              <a:latin typeface="Calibri" pitchFamily="34" charset="0"/>
            </a:endParaRPr>
          </a:p>
        </p:txBody>
      </p:sp>
      <p:sp>
        <p:nvSpPr>
          <p:cNvPr id="588" name="Google Shape;588;p4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9" name="Google Shape;220;p22"/>
          <p:cNvSpPr txBox="1">
            <a:spLocks/>
          </p:cNvSpPr>
          <p:nvPr/>
        </p:nvSpPr>
        <p:spPr>
          <a:xfrm>
            <a:off x="251520" y="1707654"/>
            <a:ext cx="4680520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400" dirty="0" smtClean="0">
                <a:latin typeface="Calibri" pitchFamily="34" charset="0"/>
              </a:rPr>
              <a:t>[Tienen muchas ventajas]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Se centran en </a:t>
            </a:r>
            <a:r>
              <a:rPr lang="es-MX" sz="2000" smtClean="0">
                <a:latin typeface="Calibri" pitchFamily="34" charset="0"/>
              </a:rPr>
              <a:t>quien evangeliza</a:t>
            </a:r>
            <a:r>
              <a:rPr lang="es-MX" sz="2000" dirty="0" smtClean="0">
                <a:latin typeface="Calibri" pitchFamily="34" charset="0"/>
              </a:rPr>
              <a:t/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(son herramientas)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Tienen un mensaje sin contextualizar</a:t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 (contienen el contexto del evangelio)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Son mecánicos (</a:t>
            </a:r>
            <a:r>
              <a:rPr lang="es-MX" sz="2000" dirty="0" err="1" smtClean="0">
                <a:latin typeface="Calibri" pitchFamily="34" charset="0"/>
              </a:rPr>
              <a:t>a,b,c</a:t>
            </a:r>
            <a:r>
              <a:rPr lang="es-MX" sz="2000" dirty="0" smtClean="0">
                <a:latin typeface="Calibri" pitchFamily="34" charset="0"/>
              </a:rPr>
              <a:t>…1,2,3)</a:t>
            </a: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grpSp>
        <p:nvGrpSpPr>
          <p:cNvPr id="10" name="Google Shape;1230;p49"/>
          <p:cNvGrpSpPr/>
          <p:nvPr/>
        </p:nvGrpSpPr>
        <p:grpSpPr>
          <a:xfrm>
            <a:off x="4788024" y="606579"/>
            <a:ext cx="4176478" cy="3930344"/>
            <a:chOff x="10914618" y="2682187"/>
            <a:chExt cx="720032" cy="720034"/>
          </a:xfrm>
        </p:grpSpPr>
        <p:sp>
          <p:nvSpPr>
            <p:cNvPr id="11" name="Google Shape;1231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32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33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34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35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36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203;p21"/>
          <p:cNvSpPr txBox="1">
            <a:spLocks/>
          </p:cNvSpPr>
          <p:nvPr/>
        </p:nvSpPr>
        <p:spPr>
          <a:xfrm>
            <a:off x="5580112" y="534938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Camino a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Romanos</a:t>
            </a:r>
          </a:p>
        </p:txBody>
      </p:sp>
      <p:sp>
        <p:nvSpPr>
          <p:cNvPr id="18" name="Google Shape;203;p21"/>
          <p:cNvSpPr txBox="1">
            <a:spLocks/>
          </p:cNvSpPr>
          <p:nvPr/>
        </p:nvSpPr>
        <p:spPr>
          <a:xfrm>
            <a:off x="6732240" y="1183010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Cuatro leyes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espirituales</a:t>
            </a:r>
          </a:p>
        </p:txBody>
      </p:sp>
      <p:sp>
        <p:nvSpPr>
          <p:cNvPr id="19" name="Google Shape;203;p21"/>
          <p:cNvSpPr txBox="1">
            <a:spLocks/>
          </p:cNvSpPr>
          <p:nvPr/>
        </p:nvSpPr>
        <p:spPr>
          <a:xfrm>
            <a:off x="5652120" y="3631282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Evangelismo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explosivo</a:t>
            </a:r>
          </a:p>
        </p:txBody>
      </p:sp>
      <p:sp>
        <p:nvSpPr>
          <p:cNvPr id="20" name="Google Shape;203;p21"/>
          <p:cNvSpPr txBox="1">
            <a:spLocks/>
          </p:cNvSpPr>
          <p:nvPr/>
        </p:nvSpPr>
        <p:spPr>
          <a:xfrm>
            <a:off x="7049221" y="2551162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err="1" smtClean="0">
                <a:latin typeface="Calibri" pitchFamily="34" charset="0"/>
              </a:rPr>
              <a:t>Evangeli</a:t>
            </a: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cubo</a:t>
            </a:r>
          </a:p>
        </p:txBody>
      </p:sp>
      <p:sp>
        <p:nvSpPr>
          <p:cNvPr id="21" name="Google Shape;203;p21"/>
          <p:cNvSpPr txBox="1">
            <a:spLocks/>
          </p:cNvSpPr>
          <p:nvPr/>
        </p:nvSpPr>
        <p:spPr>
          <a:xfrm>
            <a:off x="4427984" y="2931790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Libro sin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palabras</a:t>
            </a:r>
          </a:p>
        </p:txBody>
      </p:sp>
      <p:sp>
        <p:nvSpPr>
          <p:cNvPr id="22" name="Google Shape;203;p21"/>
          <p:cNvSpPr txBox="1">
            <a:spLocks/>
          </p:cNvSpPr>
          <p:nvPr/>
        </p:nvSpPr>
        <p:spPr>
          <a:xfrm>
            <a:off x="4139952" y="1399034"/>
            <a:ext cx="256333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Folletos </a:t>
            </a:r>
          </a:p>
        </p:txBody>
      </p:sp>
    </p:spTree>
    <p:extLst>
      <p:ext uri="{BB962C8B-B14F-4D97-AF65-F5344CB8AC3E}">
        <p14:creationId xmlns:p14="http://schemas.microsoft.com/office/powerpoint/2010/main" val="3714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¿Cómo centrarnos en ellos?</a:t>
            </a:r>
            <a:endParaRPr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63638"/>
            <a:ext cx="4320480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987574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Dejando a un lado el egoísmo y las inseguridades personales</a:t>
            </a:r>
          </a:p>
          <a:p>
            <a:pPr indent="-457200">
              <a:buAutoNum type="arabicPeriod"/>
            </a:pPr>
            <a:endParaRPr lang="es-MX" sz="2000" dirty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Observando la necesidad de ellos</a:t>
            </a:r>
          </a:p>
          <a:p>
            <a:pPr indent="-457200">
              <a:buAutoNum type="arabicPeriod"/>
            </a:pPr>
            <a:endParaRPr lang="es-MX" sz="2000" dirty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Conectando con la compasión de Jesús</a:t>
            </a:r>
          </a:p>
          <a:p>
            <a:pPr indent="-457200">
              <a:buAutoNum type="arabicPeriod"/>
            </a:pPr>
            <a:endParaRPr lang="es-MX" sz="2000" dirty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Cultivando la cultura de evangelización en la iglesia</a:t>
            </a:r>
          </a:p>
          <a:p>
            <a:pPr indent="-457200"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Ben White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https://unsplash.com/photos/e92L8PwcHD4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capítulos  Una cultura de evangelización (52-79) y Conectando a la iglesia con una cultura de evangelización (80-99) en el libro “La Evangelización, 9Marks” (47 páginas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s-MX" sz="2400" dirty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Prepararse con sus notas para el examen de la </a:t>
            </a:r>
            <a:r>
              <a:rPr lang="es-MX" sz="2400">
                <a:solidFill>
                  <a:schemeClr val="bg1"/>
                </a:solidFill>
                <a:latin typeface="Calibri" pitchFamily="34" charset="0"/>
              </a:rPr>
              <a:t>Unidad </a:t>
            </a:r>
            <a:r>
              <a:rPr lang="es-MX" sz="2400" smtClean="0">
                <a:solidFill>
                  <a:schemeClr val="bg1"/>
                </a:solidFill>
                <a:latin typeface="Calibri" pitchFamily="34" charset="0"/>
              </a:rPr>
              <a:t>IV</a:t>
            </a:r>
            <a:endParaRPr lang="es-MX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13334711</TotalTime>
  <Words>404</Words>
  <Application>Microsoft Office PowerPoint</Application>
  <PresentationFormat>Presentación en pantalla (16:9)</PresentationFormat>
  <Paragraphs>76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Ellos: receptores, su contexto y necesidad  </vt:lpstr>
      <vt:lpstr>Presentación de PowerPoint</vt:lpstr>
      <vt:lpstr>Metáforas del Evangelismo</vt:lpstr>
      <vt:lpstr>Los ojos de Jesús</vt:lpstr>
      <vt:lpstr>El problema con los métodos  evangelísitcos </vt:lpstr>
      <vt:lpstr>¿Cómo centrarnos en ellos?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100</cp:revision>
  <dcterms:modified xsi:type="dcterms:W3CDTF">2021-09-28T13:50:45Z</dcterms:modified>
</cp:coreProperties>
</file>