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4" r:id="rId5"/>
    <p:sldId id="261" r:id="rId6"/>
    <p:sldId id="260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D265-3A1A-4DB7-A7DE-68883F4A688F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678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D265-3A1A-4DB7-A7DE-68883F4A688F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8750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D265-3A1A-4DB7-A7DE-68883F4A688F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641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D265-3A1A-4DB7-A7DE-68883F4A688F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41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D265-3A1A-4DB7-A7DE-68883F4A688F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482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D265-3A1A-4DB7-A7DE-68883F4A688F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88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D265-3A1A-4DB7-A7DE-68883F4A688F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92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D265-3A1A-4DB7-A7DE-68883F4A688F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142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D265-3A1A-4DB7-A7DE-68883F4A688F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669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D265-3A1A-4DB7-A7DE-68883F4A688F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475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D265-3A1A-4DB7-A7DE-68883F4A688F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667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4D265-3A1A-4DB7-A7DE-68883F4A688F}" type="datetimeFigureOut">
              <a:rPr lang="ru-RU" smtClean="0"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C3849-F092-486A-A572-005D368EB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957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12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/>
          <a:lstStyle/>
          <a:p>
            <a:r>
              <a:rPr lang="ru-RU" dirty="0"/>
              <a:t>Определение логики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352928" cy="4536504"/>
          </a:xfrm>
        </p:spPr>
        <p:txBody>
          <a:bodyPr>
            <a:normAutofit/>
          </a:bodyPr>
          <a:lstStyle/>
          <a:p>
            <a:pPr algn="l"/>
            <a:r>
              <a:rPr lang="ru-RU" sz="2000" dirty="0">
                <a:solidFill>
                  <a:schemeClr val="tx1"/>
                </a:solidFill>
              </a:rPr>
              <a:t>Логика – это порядок в мышлении. 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7042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5" y="-2112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4800" dirty="0"/>
              <a:t>Эпистемологические </a:t>
            </a:r>
            <a:r>
              <a:rPr lang="ru-RU" sz="4800" dirty="0" smtClean="0"/>
              <a:t>принципы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348880"/>
            <a:ext cx="8424936" cy="4392488"/>
          </a:xfrm>
        </p:spPr>
        <p:txBody>
          <a:bodyPr>
            <a:normAutofit fontScale="85000" lnSpcReduction="20000"/>
          </a:bodyPr>
          <a:lstStyle/>
          <a:p>
            <a:pPr lvl="0" algn="l"/>
            <a:r>
              <a:rPr lang="ru-RU" sz="2800" b="1" dirty="0" smtClean="0">
                <a:solidFill>
                  <a:schemeClr val="tx1"/>
                </a:solidFill>
              </a:rPr>
              <a:t>1.   Закон </a:t>
            </a:r>
            <a:r>
              <a:rPr lang="ru-RU" sz="2800" b="1" dirty="0">
                <a:solidFill>
                  <a:schemeClr val="tx1"/>
                </a:solidFill>
              </a:rPr>
              <a:t>не-противоречия.</a:t>
            </a:r>
            <a:r>
              <a:rPr lang="ru-RU" sz="1900" dirty="0">
                <a:solidFill>
                  <a:schemeClr val="tx1"/>
                </a:solidFill>
              </a:rPr>
              <a:t/>
            </a:r>
            <a:br>
              <a:rPr lang="ru-RU" sz="1900" dirty="0">
                <a:solidFill>
                  <a:schemeClr val="tx1"/>
                </a:solidFill>
              </a:rPr>
            </a:br>
            <a:endParaRPr lang="ru-RU" sz="1900" dirty="0">
              <a:solidFill>
                <a:schemeClr val="tx1"/>
              </a:solidFill>
            </a:endParaRPr>
          </a:p>
          <a:p>
            <a:pPr algn="l"/>
            <a:r>
              <a:rPr lang="ru-RU" sz="1900" dirty="0" smtClean="0">
                <a:solidFill>
                  <a:schemeClr val="tx1"/>
                </a:solidFill>
              </a:rPr>
              <a:t>           </a:t>
            </a:r>
            <a:r>
              <a:rPr lang="ru-RU" sz="2800" dirty="0" smtClean="0">
                <a:solidFill>
                  <a:schemeClr val="tx1"/>
                </a:solidFill>
              </a:rPr>
              <a:t>а) </a:t>
            </a:r>
            <a:r>
              <a:rPr lang="ru-RU" sz="2800" b="1" i="1" u="sng" dirty="0" smtClean="0">
                <a:solidFill>
                  <a:schemeClr val="tx1"/>
                </a:solidFill>
              </a:rPr>
              <a:t>Определение</a:t>
            </a:r>
            <a:r>
              <a:rPr lang="ru-RU" sz="2800" b="1" i="1" u="sng" dirty="0">
                <a:solidFill>
                  <a:schemeClr val="tx1"/>
                </a:solidFill>
              </a:rPr>
              <a:t>. </a:t>
            </a:r>
            <a:r>
              <a:rPr lang="ru-RU" sz="12800" dirty="0">
                <a:solidFill>
                  <a:schemeClr val="tx1"/>
                </a:solidFill>
              </a:rPr>
              <a:t/>
            </a:r>
            <a:br>
              <a:rPr lang="ru-RU" sz="12800" dirty="0">
                <a:solidFill>
                  <a:schemeClr val="tx1"/>
                </a:solidFill>
              </a:rPr>
            </a:br>
            <a:r>
              <a:rPr lang="ru-RU" sz="12800" dirty="0">
                <a:solidFill>
                  <a:schemeClr val="tx1"/>
                </a:solidFill>
              </a:rPr>
              <a:t/>
            </a:r>
            <a:br>
              <a:rPr lang="ru-RU" sz="12800" dirty="0">
                <a:solidFill>
                  <a:schemeClr val="tx1"/>
                </a:solidFill>
              </a:rPr>
            </a:br>
            <a:r>
              <a:rPr lang="ru-RU" sz="7200" dirty="0">
                <a:solidFill>
                  <a:schemeClr val="tx1"/>
                </a:solidFill>
              </a:rPr>
              <a:t/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3407878"/>
            <a:ext cx="75608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Этот закон отрицает противоречие, объявляет его ошибкой и тем самым требует непротиворечивости. </a:t>
            </a:r>
            <a:r>
              <a:rPr lang="ru-RU"/>
              <a:t/>
            </a:r>
            <a:br>
              <a:rPr lang="ru-RU"/>
            </a:br>
            <a:endParaRPr lang="ru-RU" smtClean="0"/>
          </a:p>
          <a:p>
            <a:r>
              <a:rPr lang="ru-RU" smtClean="0"/>
              <a:t>Истина </a:t>
            </a:r>
            <a:r>
              <a:rPr lang="ru-RU" dirty="0"/>
              <a:t>и ложь – это две несовместимые характеристики высказывания: истинное высказывание соответствует действительности, ложное не соответствует ей.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Этот закон является необходимой предпосылкой или непременным условием для функциональности любого направления науки.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Закон </a:t>
            </a:r>
            <a:r>
              <a:rPr lang="ru-RU" dirty="0"/>
              <a:t>не-противоречия порой выражается законом тождества так как он определяет размеры и полагает границы для всего тождественного. 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554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12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/>
          <a:lstStyle/>
          <a:p>
            <a:r>
              <a:rPr lang="ru-RU" dirty="0"/>
              <a:t>Определение логики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352928" cy="4536504"/>
          </a:xfrm>
        </p:spPr>
        <p:txBody>
          <a:bodyPr>
            <a:normAutofit/>
          </a:bodyPr>
          <a:lstStyle/>
          <a:p>
            <a:pPr algn="l"/>
            <a:r>
              <a:rPr lang="ru-RU" sz="2000" dirty="0">
                <a:solidFill>
                  <a:schemeClr val="tx1"/>
                </a:solidFill>
              </a:rPr>
              <a:t>Логика – это порядок в мышлении.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Логика – это порядок, который разум обнаруживает в размышлениях о мышлении.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Так как люди повсеместно занимаются мыслительной деятельностью, и так как всякое мышление основано на логике, можно смело сказать, что логика есть везде.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5100" dirty="0">
                <a:solidFill>
                  <a:schemeClr val="tx1"/>
                </a:solidFill>
              </a:rPr>
              <a:t/>
            </a:r>
            <a:br>
              <a:rPr lang="ru-RU" sz="5100" dirty="0">
                <a:solidFill>
                  <a:schemeClr val="tx1"/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037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12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/>
          <a:lstStyle/>
          <a:p>
            <a:r>
              <a:rPr lang="ru-RU" dirty="0"/>
              <a:t>Определение логики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352928" cy="4536504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ru-RU" sz="5100" dirty="0">
                <a:solidFill>
                  <a:schemeClr val="tx1"/>
                </a:solidFill>
              </a:rPr>
              <a:t>Логика – это порядок в мышлении. </a:t>
            </a:r>
            <a:br>
              <a:rPr lang="ru-RU" sz="5100" dirty="0">
                <a:solidFill>
                  <a:schemeClr val="tx1"/>
                </a:solidFill>
              </a:rPr>
            </a:br>
            <a:r>
              <a:rPr lang="ru-RU" sz="5100" dirty="0">
                <a:solidFill>
                  <a:schemeClr val="tx1"/>
                </a:solidFill>
              </a:rPr>
              <a:t/>
            </a:r>
            <a:br>
              <a:rPr lang="ru-RU" sz="5100" dirty="0">
                <a:solidFill>
                  <a:schemeClr val="tx1"/>
                </a:solidFill>
              </a:rPr>
            </a:br>
            <a:r>
              <a:rPr lang="ru-RU" sz="5100" dirty="0">
                <a:solidFill>
                  <a:schemeClr val="tx1"/>
                </a:solidFill>
              </a:rPr>
              <a:t>Логика – это порядок, который разум обнаруживает в размышлениях о мышлении. </a:t>
            </a:r>
            <a:br>
              <a:rPr lang="ru-RU" sz="5100" dirty="0">
                <a:solidFill>
                  <a:schemeClr val="tx1"/>
                </a:solidFill>
              </a:rPr>
            </a:br>
            <a:r>
              <a:rPr lang="ru-RU" sz="5100" dirty="0">
                <a:solidFill>
                  <a:schemeClr val="tx1"/>
                </a:solidFill>
              </a:rPr>
              <a:t/>
            </a:r>
            <a:br>
              <a:rPr lang="ru-RU" sz="5100" dirty="0">
                <a:solidFill>
                  <a:schemeClr val="tx1"/>
                </a:solidFill>
              </a:rPr>
            </a:br>
            <a:r>
              <a:rPr lang="ru-RU" sz="5100" dirty="0">
                <a:solidFill>
                  <a:schemeClr val="tx1"/>
                </a:solidFill>
              </a:rPr>
              <a:t>Так как люди повсеместно занимаются мыслительной деятельностью, и так как всякое мышление основано на логике, можно смело сказать, что логика есть везде. </a:t>
            </a:r>
            <a:br>
              <a:rPr lang="ru-RU" sz="5100" dirty="0">
                <a:solidFill>
                  <a:schemeClr val="tx1"/>
                </a:solidFill>
              </a:rPr>
            </a:br>
            <a:r>
              <a:rPr lang="ru-RU" sz="5100" dirty="0">
                <a:solidFill>
                  <a:schemeClr val="tx1"/>
                </a:solidFill>
              </a:rPr>
              <a:t/>
            </a:r>
            <a:br>
              <a:rPr lang="ru-RU" sz="5100" dirty="0">
                <a:solidFill>
                  <a:schemeClr val="tx1"/>
                </a:solidFill>
              </a:rPr>
            </a:br>
            <a:r>
              <a:rPr lang="ru-RU" sz="5100" dirty="0">
                <a:solidFill>
                  <a:schemeClr val="tx1"/>
                </a:solidFill>
              </a:rPr>
              <a:t>Логика – наука о правильном выражении мысли (логос – «мысль» греч.) </a:t>
            </a:r>
            <a:br>
              <a:rPr lang="ru-RU" sz="5100" dirty="0">
                <a:solidFill>
                  <a:schemeClr val="tx1"/>
                </a:solidFill>
              </a:rPr>
            </a:br>
            <a:r>
              <a:rPr lang="ru-RU" sz="5100" dirty="0">
                <a:solidFill>
                  <a:schemeClr val="tx1"/>
                </a:solidFill>
              </a:rPr>
              <a:t/>
            </a:r>
            <a:br>
              <a:rPr lang="ru-RU" sz="5100" dirty="0">
                <a:solidFill>
                  <a:schemeClr val="tx1"/>
                </a:solidFill>
              </a:rPr>
            </a:br>
            <a:r>
              <a:rPr lang="ru-RU" sz="5100" dirty="0">
                <a:solidFill>
                  <a:schemeClr val="tx1"/>
                </a:solidFill>
              </a:rPr>
              <a:t>То, что реально или истинно, является логически обоснованным, но то, что логически обоснованно, не обязательно реально или истинно.</a:t>
            </a:r>
            <a:br>
              <a:rPr lang="ru-RU" sz="5100" dirty="0">
                <a:solidFill>
                  <a:schemeClr val="tx1"/>
                </a:solidFill>
              </a:rPr>
            </a:br>
            <a:r>
              <a:rPr lang="ru-RU" sz="5100" dirty="0">
                <a:solidFill>
                  <a:schemeClr val="tx1"/>
                </a:solidFill>
              </a:rPr>
              <a:t/>
            </a:r>
            <a:br>
              <a:rPr lang="ru-RU" sz="5100" dirty="0">
                <a:solidFill>
                  <a:schemeClr val="tx1"/>
                </a:solidFill>
              </a:rPr>
            </a:br>
            <a:r>
              <a:rPr lang="ru-RU" sz="5100" dirty="0">
                <a:solidFill>
                  <a:schemeClr val="tx1"/>
                </a:solidFill>
              </a:rPr>
              <a:t>геометрия – логика в графики, музыка – логика в звуках, математика – логика в цифрах.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716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12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/>
          <a:lstStyle/>
          <a:p>
            <a:r>
              <a:rPr lang="ru-RU" dirty="0" smtClean="0"/>
              <a:t>Логика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780928"/>
            <a:ext cx="8352928" cy="3960440"/>
          </a:xfrm>
        </p:spPr>
        <p:txBody>
          <a:bodyPr>
            <a:normAutofit lnSpcReduction="10000"/>
          </a:bodyPr>
          <a:lstStyle/>
          <a:p>
            <a:pPr lvl="0" algn="l"/>
            <a:r>
              <a:rPr lang="ru-RU" b="1" i="1" u="sng" dirty="0">
                <a:solidFill>
                  <a:schemeClr val="tx1"/>
                </a:solidFill>
              </a:rPr>
              <a:t>Основная функция логики </a:t>
            </a:r>
            <a:r>
              <a:rPr lang="ru-RU" dirty="0">
                <a:solidFill>
                  <a:schemeClr val="tx1"/>
                </a:solidFill>
              </a:rPr>
              <a:t>– исследование того, как из одних утверждений можно выводить другие.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ru-RU" b="1" i="1" u="sng" dirty="0">
                <a:solidFill>
                  <a:schemeClr val="tx1"/>
                </a:solidFill>
              </a:rPr>
              <a:t>Цель логики</a:t>
            </a:r>
            <a:r>
              <a:rPr lang="ru-RU" dirty="0">
                <a:solidFill>
                  <a:schemeClr val="tx1"/>
                </a:solidFill>
              </a:rPr>
              <a:t> – защитить от ошибок.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sz="3600" dirty="0">
                <a:solidFill>
                  <a:schemeClr val="tx1"/>
                </a:solidFill>
              </a:rPr>
              <a:t/>
            </a:r>
            <a:br>
              <a:rPr lang="ru-RU" sz="3600" dirty="0">
                <a:solidFill>
                  <a:schemeClr val="tx1"/>
                </a:solidFill>
              </a:rPr>
            </a:b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33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12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4800" dirty="0"/>
              <a:t>Эпистемологические </a:t>
            </a:r>
            <a:r>
              <a:rPr lang="ru-RU" sz="4800" dirty="0" smtClean="0"/>
              <a:t>принципы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636912"/>
            <a:ext cx="8424936" cy="4104456"/>
          </a:xfrm>
        </p:spPr>
        <p:txBody>
          <a:bodyPr>
            <a:normAutofit/>
          </a:bodyPr>
          <a:lstStyle/>
          <a:p>
            <a:pPr lvl="0" algn="l"/>
            <a:r>
              <a:rPr lang="ru-RU" sz="1800" b="1" dirty="0" smtClean="0">
                <a:solidFill>
                  <a:schemeClr val="tx1"/>
                </a:solidFill>
              </a:rPr>
              <a:t>1.   Закон </a:t>
            </a:r>
            <a:r>
              <a:rPr lang="ru-RU" sz="1800" b="1" dirty="0">
                <a:solidFill>
                  <a:schemeClr val="tx1"/>
                </a:solidFill>
              </a:rPr>
              <a:t>не-противоречия.</a:t>
            </a:r>
            <a:r>
              <a:rPr lang="ru-RU" sz="1400" dirty="0">
                <a:solidFill>
                  <a:schemeClr val="tx1"/>
                </a:solidFill>
              </a:rPr>
              <a:t/>
            </a:r>
            <a:br>
              <a:rPr lang="ru-RU" sz="1400" dirty="0">
                <a:solidFill>
                  <a:schemeClr val="tx1"/>
                </a:solidFill>
              </a:rPr>
            </a:br>
            <a:endParaRPr lang="ru-RU" sz="1400" dirty="0">
              <a:solidFill>
                <a:schemeClr val="tx1"/>
              </a:solidFill>
            </a:endParaRPr>
          </a:p>
          <a:p>
            <a:pPr algn="l"/>
            <a:r>
              <a:rPr lang="ru-RU" sz="1400" dirty="0" smtClean="0">
                <a:solidFill>
                  <a:schemeClr val="tx1"/>
                </a:solidFill>
              </a:rPr>
              <a:t>           </a:t>
            </a:r>
            <a:r>
              <a:rPr lang="ru-RU" sz="1800" dirty="0" smtClean="0">
                <a:solidFill>
                  <a:schemeClr val="tx1"/>
                </a:solidFill>
              </a:rPr>
              <a:t>а) </a:t>
            </a:r>
            <a:r>
              <a:rPr lang="ru-RU" sz="1800" b="1" i="1" u="sng" dirty="0" smtClean="0">
                <a:solidFill>
                  <a:schemeClr val="tx1"/>
                </a:solidFill>
              </a:rPr>
              <a:t>Определение</a:t>
            </a:r>
            <a:r>
              <a:rPr lang="ru-RU" sz="1800" b="1" i="1" u="sng" dirty="0">
                <a:solidFill>
                  <a:schemeClr val="tx1"/>
                </a:solidFill>
              </a:rPr>
              <a:t>. </a:t>
            </a: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400" dirty="0">
                <a:solidFill>
                  <a:schemeClr val="tx1"/>
                </a:solidFill>
              </a:rPr>
              <a:t/>
            </a:r>
            <a:br>
              <a:rPr lang="ru-RU" sz="1400" dirty="0">
                <a:solidFill>
                  <a:schemeClr val="tx1"/>
                </a:solidFill>
              </a:rPr>
            </a:br>
            <a:r>
              <a:rPr lang="ru-RU" sz="1400" dirty="0" smtClean="0">
                <a:solidFill>
                  <a:schemeClr val="tx1"/>
                </a:solidFill>
              </a:rPr>
              <a:t>               Одно </a:t>
            </a:r>
            <a:r>
              <a:rPr lang="ru-RU" sz="1400" dirty="0">
                <a:solidFill>
                  <a:schemeClr val="tx1"/>
                </a:solidFill>
              </a:rPr>
              <a:t>и то же качество не может в одно и то же время принадлежать и не принадлежать </a:t>
            </a:r>
            <a:r>
              <a:rPr lang="ru-RU" sz="1400" dirty="0" smtClean="0">
                <a:solidFill>
                  <a:schemeClr val="tx1"/>
                </a:solidFill>
              </a:rPr>
              <a:t>   </a:t>
            </a:r>
          </a:p>
          <a:p>
            <a:pPr algn="l"/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smtClean="0">
                <a:solidFill>
                  <a:schemeClr val="tx1"/>
                </a:solidFill>
              </a:rPr>
              <a:t>              одному </a:t>
            </a:r>
            <a:r>
              <a:rPr lang="ru-RU" sz="1400" dirty="0">
                <a:solidFill>
                  <a:schemeClr val="tx1"/>
                </a:solidFill>
              </a:rPr>
              <a:t>и тому же предмету в том же самом отношении. </a:t>
            </a:r>
            <a:br>
              <a:rPr lang="ru-RU" sz="14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49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5" y="-2112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4800" dirty="0"/>
              <a:t>Эпистемологические </a:t>
            </a:r>
            <a:r>
              <a:rPr lang="ru-RU" sz="4800" dirty="0" smtClean="0"/>
              <a:t>принципы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636912"/>
            <a:ext cx="8424936" cy="4104456"/>
          </a:xfrm>
        </p:spPr>
        <p:txBody>
          <a:bodyPr>
            <a:normAutofit fontScale="92500" lnSpcReduction="10000"/>
          </a:bodyPr>
          <a:lstStyle/>
          <a:p>
            <a:pPr lvl="0" algn="l"/>
            <a:r>
              <a:rPr lang="ru-RU" sz="2200" b="1" dirty="0" smtClean="0">
                <a:solidFill>
                  <a:schemeClr val="tx1"/>
                </a:solidFill>
              </a:rPr>
              <a:t>1.   Закон </a:t>
            </a:r>
            <a:r>
              <a:rPr lang="ru-RU" sz="2200" b="1" dirty="0">
                <a:solidFill>
                  <a:schemeClr val="tx1"/>
                </a:solidFill>
              </a:rPr>
              <a:t>не-противоречия.</a:t>
            </a:r>
            <a:r>
              <a:rPr lang="ru-RU" sz="1500" dirty="0">
                <a:solidFill>
                  <a:schemeClr val="tx1"/>
                </a:solidFill>
              </a:rPr>
              <a:t/>
            </a:r>
            <a:br>
              <a:rPr lang="ru-RU" sz="1500" dirty="0">
                <a:solidFill>
                  <a:schemeClr val="tx1"/>
                </a:solidFill>
              </a:rPr>
            </a:br>
            <a:endParaRPr lang="ru-RU" sz="1500" dirty="0">
              <a:solidFill>
                <a:schemeClr val="tx1"/>
              </a:solidFill>
            </a:endParaRPr>
          </a:p>
          <a:p>
            <a:pPr algn="l"/>
            <a:r>
              <a:rPr lang="ru-RU" sz="1500" dirty="0" smtClean="0">
                <a:solidFill>
                  <a:schemeClr val="tx1"/>
                </a:solidFill>
              </a:rPr>
              <a:t>           </a:t>
            </a:r>
            <a:r>
              <a:rPr lang="ru-RU" sz="2200" dirty="0" smtClean="0">
                <a:solidFill>
                  <a:schemeClr val="tx1"/>
                </a:solidFill>
              </a:rPr>
              <a:t>а) </a:t>
            </a:r>
            <a:r>
              <a:rPr lang="ru-RU" sz="2200" b="1" i="1" u="sng" dirty="0" smtClean="0">
                <a:solidFill>
                  <a:schemeClr val="tx1"/>
                </a:solidFill>
              </a:rPr>
              <a:t>Определение</a:t>
            </a:r>
            <a:r>
              <a:rPr lang="ru-RU" sz="2200" b="1" i="1" u="sng" dirty="0">
                <a:solidFill>
                  <a:schemeClr val="tx1"/>
                </a:solidFill>
              </a:rPr>
              <a:t>. </a:t>
            </a: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1500" dirty="0">
                <a:solidFill>
                  <a:schemeClr val="tx1"/>
                </a:solidFill>
              </a:rPr>
              <a:t/>
            </a:r>
            <a:br>
              <a:rPr lang="ru-RU" sz="1500" dirty="0">
                <a:solidFill>
                  <a:schemeClr val="tx1"/>
                </a:solidFill>
              </a:rPr>
            </a:br>
            <a:r>
              <a:rPr lang="ru-RU" sz="1500" dirty="0" smtClean="0">
                <a:solidFill>
                  <a:schemeClr val="tx1"/>
                </a:solidFill>
              </a:rPr>
              <a:t>               Одно </a:t>
            </a:r>
            <a:r>
              <a:rPr lang="ru-RU" sz="1500" dirty="0">
                <a:solidFill>
                  <a:schemeClr val="tx1"/>
                </a:solidFill>
              </a:rPr>
              <a:t>и то же качество не может в одно и то же время принадлежать и не принадлежать </a:t>
            </a:r>
            <a:r>
              <a:rPr lang="ru-RU" sz="1500" dirty="0" smtClean="0">
                <a:solidFill>
                  <a:schemeClr val="tx1"/>
                </a:solidFill>
              </a:rPr>
              <a:t>   </a:t>
            </a:r>
          </a:p>
          <a:p>
            <a:pPr algn="l"/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smtClean="0">
                <a:solidFill>
                  <a:schemeClr val="tx1"/>
                </a:solidFill>
              </a:rPr>
              <a:t>              одному </a:t>
            </a:r>
            <a:r>
              <a:rPr lang="ru-RU" sz="1500" dirty="0">
                <a:solidFill>
                  <a:schemeClr val="tx1"/>
                </a:solidFill>
              </a:rPr>
              <a:t>и тому же предмету в том же самом отношении. </a:t>
            </a:r>
            <a:br>
              <a:rPr lang="ru-RU" sz="1500" dirty="0">
                <a:solidFill>
                  <a:schemeClr val="tx1"/>
                </a:solidFill>
              </a:rPr>
            </a:br>
            <a:r>
              <a:rPr lang="ru-RU" sz="1500" dirty="0">
                <a:solidFill>
                  <a:schemeClr val="tx1"/>
                </a:solidFill>
              </a:rPr>
              <a:t/>
            </a:r>
            <a:br>
              <a:rPr lang="ru-RU" sz="1500" dirty="0">
                <a:solidFill>
                  <a:schemeClr val="tx1"/>
                </a:solidFill>
              </a:rPr>
            </a:br>
            <a:r>
              <a:rPr lang="ru-RU" sz="1500" dirty="0" smtClean="0">
                <a:solidFill>
                  <a:schemeClr val="tx1"/>
                </a:solidFill>
              </a:rPr>
              <a:t>               Бог </a:t>
            </a:r>
            <a:r>
              <a:rPr lang="ru-RU" sz="1500" dirty="0">
                <a:solidFill>
                  <a:schemeClr val="tx1"/>
                </a:solidFill>
              </a:rPr>
              <a:t>не имел никого высшим Себя чтобы поклясться, поэтому клялся Самим Собою. Он либо </a:t>
            </a:r>
            <a:r>
              <a:rPr lang="ru-RU" sz="1500" dirty="0" smtClean="0">
                <a:solidFill>
                  <a:schemeClr val="tx1"/>
                </a:solidFill>
              </a:rPr>
              <a:t>      </a:t>
            </a:r>
          </a:p>
          <a:p>
            <a:pPr algn="l"/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smtClean="0">
                <a:solidFill>
                  <a:schemeClr val="tx1"/>
                </a:solidFill>
              </a:rPr>
              <a:t>              наивысший</a:t>
            </a:r>
            <a:r>
              <a:rPr lang="ru-RU" sz="1500" dirty="0">
                <a:solidFill>
                  <a:schemeClr val="tx1"/>
                </a:solidFill>
              </a:rPr>
              <a:t>, либо нет, и тогда Он не Бог. Но не может быть и Богом и не Наивысшим. </a:t>
            </a:r>
            <a:br>
              <a:rPr lang="ru-RU" sz="15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 smtClean="0">
                <a:solidFill>
                  <a:schemeClr val="tx1"/>
                </a:solidFill>
              </a:rPr>
              <a:t>               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82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5" y="-2112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4800" dirty="0"/>
              <a:t>Эпистемологические </a:t>
            </a:r>
            <a:r>
              <a:rPr lang="ru-RU" sz="4800" dirty="0" smtClean="0"/>
              <a:t>принципы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636912"/>
            <a:ext cx="8424936" cy="4104456"/>
          </a:xfrm>
        </p:spPr>
        <p:txBody>
          <a:bodyPr>
            <a:normAutofit fontScale="40000" lnSpcReduction="20000"/>
          </a:bodyPr>
          <a:lstStyle/>
          <a:p>
            <a:pPr lvl="0" algn="l"/>
            <a:r>
              <a:rPr lang="ru-RU" sz="5000" b="1" dirty="0" smtClean="0">
                <a:solidFill>
                  <a:schemeClr val="tx1"/>
                </a:solidFill>
              </a:rPr>
              <a:t>1.   Закон </a:t>
            </a:r>
            <a:r>
              <a:rPr lang="ru-RU" sz="5000" b="1" dirty="0">
                <a:solidFill>
                  <a:schemeClr val="tx1"/>
                </a:solidFill>
              </a:rPr>
              <a:t>не-противоречия.</a:t>
            </a: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algn="l"/>
            <a:r>
              <a:rPr lang="ru-RU" sz="3800" dirty="0" smtClean="0">
                <a:solidFill>
                  <a:schemeClr val="tx1"/>
                </a:solidFill>
              </a:rPr>
              <a:t>           </a:t>
            </a:r>
            <a:r>
              <a:rPr lang="ru-RU" sz="5000" dirty="0" smtClean="0">
                <a:solidFill>
                  <a:schemeClr val="tx1"/>
                </a:solidFill>
              </a:rPr>
              <a:t>а) </a:t>
            </a:r>
            <a:r>
              <a:rPr lang="ru-RU" sz="5000" b="1" i="1" u="sng" dirty="0" smtClean="0">
                <a:solidFill>
                  <a:schemeClr val="tx1"/>
                </a:solidFill>
              </a:rPr>
              <a:t>Определение</a:t>
            </a:r>
            <a:r>
              <a:rPr lang="ru-RU" sz="5000" b="1" i="1" u="sng" dirty="0">
                <a:solidFill>
                  <a:schemeClr val="tx1"/>
                </a:solidFill>
              </a:rPr>
              <a:t>. </a:t>
            </a:r>
            <a:r>
              <a:rPr lang="ru-RU" sz="5000" dirty="0">
                <a:solidFill>
                  <a:schemeClr val="tx1"/>
                </a:solidFill>
              </a:rPr>
              <a:t/>
            </a:r>
            <a:br>
              <a:rPr lang="ru-RU" sz="50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 smtClean="0">
                <a:solidFill>
                  <a:schemeClr val="tx1"/>
                </a:solidFill>
              </a:rPr>
              <a:t>               Одно </a:t>
            </a:r>
            <a:r>
              <a:rPr lang="ru-RU" sz="3800" dirty="0">
                <a:solidFill>
                  <a:schemeClr val="tx1"/>
                </a:solidFill>
              </a:rPr>
              <a:t>и то же качество не может в одно и то же время принадлежать и не принадлежать </a:t>
            </a:r>
            <a:r>
              <a:rPr lang="ru-RU" sz="3800" dirty="0" smtClean="0">
                <a:solidFill>
                  <a:schemeClr val="tx1"/>
                </a:solidFill>
              </a:rPr>
              <a:t>   </a:t>
            </a:r>
          </a:p>
          <a:p>
            <a:pPr algn="l"/>
            <a:r>
              <a:rPr lang="ru-RU" sz="3800" dirty="0">
                <a:solidFill>
                  <a:schemeClr val="tx1"/>
                </a:solidFill>
              </a:rPr>
              <a:t> </a:t>
            </a:r>
            <a:r>
              <a:rPr lang="ru-RU" sz="3800" dirty="0" smtClean="0">
                <a:solidFill>
                  <a:schemeClr val="tx1"/>
                </a:solidFill>
              </a:rPr>
              <a:t>              одному </a:t>
            </a:r>
            <a:r>
              <a:rPr lang="ru-RU" sz="3800" dirty="0">
                <a:solidFill>
                  <a:schemeClr val="tx1"/>
                </a:solidFill>
              </a:rPr>
              <a:t>и тому же предмету в том же самом отношении. 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 smtClean="0">
                <a:solidFill>
                  <a:schemeClr val="tx1"/>
                </a:solidFill>
              </a:rPr>
              <a:t>               Бог </a:t>
            </a:r>
            <a:r>
              <a:rPr lang="ru-RU" sz="3800" dirty="0">
                <a:solidFill>
                  <a:schemeClr val="tx1"/>
                </a:solidFill>
              </a:rPr>
              <a:t>не имел никого высшим Себя чтобы поклясться, поэтому клялся Самим Собою. Он либо </a:t>
            </a:r>
            <a:r>
              <a:rPr lang="ru-RU" sz="3800" dirty="0" smtClean="0">
                <a:solidFill>
                  <a:schemeClr val="tx1"/>
                </a:solidFill>
              </a:rPr>
              <a:t>      </a:t>
            </a:r>
          </a:p>
          <a:p>
            <a:pPr algn="l"/>
            <a:r>
              <a:rPr lang="ru-RU" sz="3800" dirty="0">
                <a:solidFill>
                  <a:schemeClr val="tx1"/>
                </a:solidFill>
              </a:rPr>
              <a:t> </a:t>
            </a:r>
            <a:r>
              <a:rPr lang="ru-RU" sz="3800" dirty="0" smtClean="0">
                <a:solidFill>
                  <a:schemeClr val="tx1"/>
                </a:solidFill>
              </a:rPr>
              <a:t>              наивысший</a:t>
            </a:r>
            <a:r>
              <a:rPr lang="ru-RU" sz="3800" dirty="0">
                <a:solidFill>
                  <a:schemeClr val="tx1"/>
                </a:solidFill>
              </a:rPr>
              <a:t>, либо нет, и тогда Он не Бог. Но не может быть и Богом и не Наивысшим. 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 smtClean="0">
                <a:solidFill>
                  <a:schemeClr val="tx1"/>
                </a:solidFill>
              </a:rPr>
              <a:t>               Евреям </a:t>
            </a:r>
            <a:r>
              <a:rPr lang="ru-RU" sz="3800" dirty="0">
                <a:solidFill>
                  <a:schemeClr val="tx1"/>
                </a:solidFill>
              </a:rPr>
              <a:t>6:13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 smtClean="0">
                <a:solidFill>
                  <a:schemeClr val="tx1"/>
                </a:solidFill>
              </a:rPr>
              <a:t>               Бог</a:t>
            </a:r>
            <a:r>
              <a:rPr lang="ru-RU" sz="3800" dirty="0">
                <a:solidFill>
                  <a:schemeClr val="tx1"/>
                </a:solidFill>
              </a:rPr>
              <a:t>, давая обетование Аврааму, как не мог никем высшим клясться, клялся Самим Собою,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 smtClean="0">
                <a:solidFill>
                  <a:schemeClr val="tx1"/>
                </a:solidFill>
              </a:rPr>
              <a:t>               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39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5" y="-2112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4800" dirty="0"/>
              <a:t>Эпистемологические </a:t>
            </a:r>
            <a:r>
              <a:rPr lang="ru-RU" sz="4800" dirty="0" smtClean="0"/>
              <a:t>принципы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636912"/>
            <a:ext cx="8424936" cy="4104456"/>
          </a:xfrm>
        </p:spPr>
        <p:txBody>
          <a:bodyPr>
            <a:normAutofit fontScale="40000" lnSpcReduction="20000"/>
          </a:bodyPr>
          <a:lstStyle/>
          <a:p>
            <a:pPr lvl="0" algn="l"/>
            <a:r>
              <a:rPr lang="ru-RU" sz="5000" b="1" dirty="0" smtClean="0">
                <a:solidFill>
                  <a:schemeClr val="tx1"/>
                </a:solidFill>
              </a:rPr>
              <a:t>1.   Закон </a:t>
            </a:r>
            <a:r>
              <a:rPr lang="ru-RU" sz="5000" b="1" dirty="0">
                <a:solidFill>
                  <a:schemeClr val="tx1"/>
                </a:solidFill>
              </a:rPr>
              <a:t>не-противоречия.</a:t>
            </a: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algn="l"/>
            <a:r>
              <a:rPr lang="ru-RU" sz="3800" dirty="0" smtClean="0">
                <a:solidFill>
                  <a:schemeClr val="tx1"/>
                </a:solidFill>
              </a:rPr>
              <a:t>           </a:t>
            </a:r>
            <a:r>
              <a:rPr lang="ru-RU" sz="5000" dirty="0" smtClean="0">
                <a:solidFill>
                  <a:schemeClr val="tx1"/>
                </a:solidFill>
              </a:rPr>
              <a:t>а) </a:t>
            </a:r>
            <a:r>
              <a:rPr lang="ru-RU" sz="5000" b="1" i="1" u="sng" dirty="0" smtClean="0">
                <a:solidFill>
                  <a:schemeClr val="tx1"/>
                </a:solidFill>
              </a:rPr>
              <a:t>Определение</a:t>
            </a:r>
            <a:r>
              <a:rPr lang="ru-RU" sz="5000" b="1" i="1" u="sng" dirty="0">
                <a:solidFill>
                  <a:schemeClr val="tx1"/>
                </a:solidFill>
              </a:rPr>
              <a:t>. </a:t>
            </a:r>
            <a:r>
              <a:rPr lang="ru-RU" sz="5000" dirty="0">
                <a:solidFill>
                  <a:schemeClr val="tx1"/>
                </a:solidFill>
              </a:rPr>
              <a:t/>
            </a:r>
            <a:br>
              <a:rPr lang="ru-RU" sz="50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 smtClean="0">
                <a:solidFill>
                  <a:schemeClr val="tx1"/>
                </a:solidFill>
              </a:rPr>
              <a:t>               Одно </a:t>
            </a:r>
            <a:r>
              <a:rPr lang="ru-RU" sz="3800" dirty="0">
                <a:solidFill>
                  <a:schemeClr val="tx1"/>
                </a:solidFill>
              </a:rPr>
              <a:t>и то же качество не может в одно и то же время принадлежать и не принадлежать </a:t>
            </a:r>
            <a:r>
              <a:rPr lang="ru-RU" sz="3800" dirty="0" smtClean="0">
                <a:solidFill>
                  <a:schemeClr val="tx1"/>
                </a:solidFill>
              </a:rPr>
              <a:t>   </a:t>
            </a:r>
          </a:p>
          <a:p>
            <a:pPr algn="l"/>
            <a:r>
              <a:rPr lang="ru-RU" sz="3800" dirty="0">
                <a:solidFill>
                  <a:schemeClr val="tx1"/>
                </a:solidFill>
              </a:rPr>
              <a:t> </a:t>
            </a:r>
            <a:r>
              <a:rPr lang="ru-RU" sz="3800" dirty="0" smtClean="0">
                <a:solidFill>
                  <a:schemeClr val="tx1"/>
                </a:solidFill>
              </a:rPr>
              <a:t>              одному </a:t>
            </a:r>
            <a:r>
              <a:rPr lang="ru-RU" sz="3800" dirty="0">
                <a:solidFill>
                  <a:schemeClr val="tx1"/>
                </a:solidFill>
              </a:rPr>
              <a:t>и тому же предмету в том же самом отношении. 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 smtClean="0">
                <a:solidFill>
                  <a:schemeClr val="tx1"/>
                </a:solidFill>
              </a:rPr>
              <a:t>               Бог </a:t>
            </a:r>
            <a:r>
              <a:rPr lang="ru-RU" sz="3800" dirty="0">
                <a:solidFill>
                  <a:schemeClr val="tx1"/>
                </a:solidFill>
              </a:rPr>
              <a:t>не имел никого высшим Себя чтобы поклясться, поэтому клялся Самим Собою. Он либо </a:t>
            </a:r>
            <a:r>
              <a:rPr lang="ru-RU" sz="3800" dirty="0" smtClean="0">
                <a:solidFill>
                  <a:schemeClr val="tx1"/>
                </a:solidFill>
              </a:rPr>
              <a:t>      </a:t>
            </a:r>
          </a:p>
          <a:p>
            <a:pPr algn="l"/>
            <a:r>
              <a:rPr lang="ru-RU" sz="3800" dirty="0">
                <a:solidFill>
                  <a:schemeClr val="tx1"/>
                </a:solidFill>
              </a:rPr>
              <a:t> </a:t>
            </a:r>
            <a:r>
              <a:rPr lang="ru-RU" sz="3800" dirty="0" smtClean="0">
                <a:solidFill>
                  <a:schemeClr val="tx1"/>
                </a:solidFill>
              </a:rPr>
              <a:t>              наивысший</a:t>
            </a:r>
            <a:r>
              <a:rPr lang="ru-RU" sz="3800" dirty="0">
                <a:solidFill>
                  <a:schemeClr val="tx1"/>
                </a:solidFill>
              </a:rPr>
              <a:t>, либо нет, и тогда Он не Бог. Но не может быть и Богом и не Наивысшим. 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 smtClean="0">
                <a:solidFill>
                  <a:schemeClr val="tx1"/>
                </a:solidFill>
              </a:rPr>
              <a:t>               Евреям </a:t>
            </a:r>
            <a:r>
              <a:rPr lang="ru-RU" sz="3800" dirty="0">
                <a:solidFill>
                  <a:schemeClr val="tx1"/>
                </a:solidFill>
              </a:rPr>
              <a:t>6:13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 smtClean="0">
                <a:solidFill>
                  <a:schemeClr val="tx1"/>
                </a:solidFill>
              </a:rPr>
              <a:t>               Бог</a:t>
            </a:r>
            <a:r>
              <a:rPr lang="ru-RU" sz="3800" dirty="0">
                <a:solidFill>
                  <a:schemeClr val="tx1"/>
                </a:solidFill>
              </a:rPr>
              <a:t>, давая обетование Аврааму, как не мог никем высшим клясться, клялся Самим Собою,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 smtClean="0">
                <a:solidFill>
                  <a:schemeClr val="tx1"/>
                </a:solidFill>
              </a:rPr>
              <a:t>               Определение </a:t>
            </a:r>
            <a:r>
              <a:rPr lang="ru-RU" sz="3800" dirty="0">
                <a:solidFill>
                  <a:schemeClr val="tx1"/>
                </a:solidFill>
              </a:rPr>
              <a:t>закона очень важно. Закон не говорит, что А не может быть А и В в то же самое 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3800" dirty="0">
                <a:solidFill>
                  <a:schemeClr val="tx1"/>
                </a:solidFill>
              </a:rPr>
              <a:t> </a:t>
            </a:r>
            <a:r>
              <a:rPr lang="ru-RU" sz="3800" dirty="0" smtClean="0">
                <a:solidFill>
                  <a:schemeClr val="tx1"/>
                </a:solidFill>
              </a:rPr>
              <a:t>              время</a:t>
            </a:r>
            <a:r>
              <a:rPr lang="ru-RU" dirty="0">
                <a:solidFill>
                  <a:schemeClr val="tx1"/>
                </a:solidFill>
              </a:rPr>
              <a:t>.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24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5" y="-2112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4800" dirty="0"/>
              <a:t>Эпистемологические </a:t>
            </a:r>
            <a:r>
              <a:rPr lang="ru-RU" sz="4800" dirty="0" smtClean="0"/>
              <a:t>принципы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636912"/>
            <a:ext cx="8424936" cy="4104456"/>
          </a:xfrm>
        </p:spPr>
        <p:txBody>
          <a:bodyPr>
            <a:normAutofit fontScale="25000" lnSpcReduction="20000"/>
          </a:bodyPr>
          <a:lstStyle/>
          <a:p>
            <a:pPr lvl="0" algn="l"/>
            <a:r>
              <a:rPr lang="ru-RU" sz="9600" b="1" dirty="0" smtClean="0">
                <a:solidFill>
                  <a:schemeClr val="tx1"/>
                </a:solidFill>
              </a:rPr>
              <a:t>1.   Закон </a:t>
            </a:r>
            <a:r>
              <a:rPr lang="ru-RU" sz="9600" b="1" dirty="0">
                <a:solidFill>
                  <a:schemeClr val="tx1"/>
                </a:solidFill>
              </a:rPr>
              <a:t>не-противоречия.</a:t>
            </a:r>
            <a:r>
              <a:rPr lang="ru-RU" sz="6400" dirty="0">
                <a:solidFill>
                  <a:schemeClr val="tx1"/>
                </a:solidFill>
              </a:rPr>
              <a:t/>
            </a:r>
            <a:br>
              <a:rPr lang="ru-RU" sz="6400" dirty="0">
                <a:solidFill>
                  <a:schemeClr val="tx1"/>
                </a:solidFill>
              </a:rPr>
            </a:br>
            <a:endParaRPr lang="ru-RU" sz="6400" dirty="0">
              <a:solidFill>
                <a:schemeClr val="tx1"/>
              </a:solidFill>
            </a:endParaRPr>
          </a:p>
          <a:p>
            <a:pPr algn="l"/>
            <a:r>
              <a:rPr lang="ru-RU" sz="6400" dirty="0" smtClean="0">
                <a:solidFill>
                  <a:schemeClr val="tx1"/>
                </a:solidFill>
              </a:rPr>
              <a:t>           </a:t>
            </a:r>
            <a:r>
              <a:rPr lang="ru-RU" sz="9600" dirty="0" smtClean="0">
                <a:solidFill>
                  <a:schemeClr val="tx1"/>
                </a:solidFill>
              </a:rPr>
              <a:t>а) </a:t>
            </a:r>
            <a:r>
              <a:rPr lang="ru-RU" sz="9600" b="1" i="1" u="sng" dirty="0" smtClean="0">
                <a:solidFill>
                  <a:schemeClr val="tx1"/>
                </a:solidFill>
              </a:rPr>
              <a:t>Определение</a:t>
            </a:r>
            <a:r>
              <a:rPr lang="ru-RU" sz="9600" b="1" i="1" u="sng" dirty="0">
                <a:solidFill>
                  <a:schemeClr val="tx1"/>
                </a:solidFill>
              </a:rPr>
              <a:t>. </a:t>
            </a:r>
            <a:r>
              <a:rPr lang="ru-RU" sz="12800" dirty="0">
                <a:solidFill>
                  <a:schemeClr val="tx1"/>
                </a:solidFill>
              </a:rPr>
              <a:t/>
            </a:r>
            <a:br>
              <a:rPr lang="ru-RU" sz="12800" dirty="0">
                <a:solidFill>
                  <a:schemeClr val="tx1"/>
                </a:solidFill>
              </a:rPr>
            </a:br>
            <a:r>
              <a:rPr lang="ru-RU" sz="12800" dirty="0">
                <a:solidFill>
                  <a:schemeClr val="tx1"/>
                </a:solidFill>
              </a:rPr>
              <a:t/>
            </a:r>
            <a:br>
              <a:rPr lang="ru-RU" sz="12800" dirty="0">
                <a:solidFill>
                  <a:schemeClr val="tx1"/>
                </a:solidFill>
              </a:rPr>
            </a:br>
            <a:r>
              <a:rPr lang="ru-RU" sz="12800" dirty="0" smtClean="0">
                <a:solidFill>
                  <a:schemeClr val="tx1"/>
                </a:solidFill>
              </a:rPr>
              <a:t>         </a:t>
            </a:r>
            <a:r>
              <a:rPr lang="ru-RU" sz="7200" dirty="0" smtClean="0">
                <a:solidFill>
                  <a:schemeClr val="tx1"/>
                </a:solidFill>
              </a:rPr>
              <a:t>Из-за </a:t>
            </a:r>
            <a:r>
              <a:rPr lang="ru-RU" sz="7200" dirty="0">
                <a:solidFill>
                  <a:schemeClr val="tx1"/>
                </a:solidFill>
              </a:rPr>
              <a:t>разнообразия реальности многие вещи могут иметь более одной </a:t>
            </a:r>
            <a:r>
              <a:rPr lang="ru-RU" sz="72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smtClean="0">
                <a:solidFill>
                  <a:schemeClr val="tx1"/>
                </a:solidFill>
              </a:rPr>
              <a:t>               характеристики </a:t>
            </a:r>
            <a:r>
              <a:rPr lang="ru-RU" sz="7200" dirty="0">
                <a:solidFill>
                  <a:schemeClr val="tx1"/>
                </a:solidFill>
              </a:rPr>
              <a:t>или качества. Мы можем сказать более одной </a:t>
            </a:r>
            <a:r>
              <a:rPr lang="ru-RU" sz="72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smtClean="0">
                <a:solidFill>
                  <a:schemeClr val="tx1"/>
                </a:solidFill>
              </a:rPr>
              <a:t>               характеристики </a:t>
            </a:r>
            <a:r>
              <a:rPr lang="ru-RU" sz="7200" dirty="0">
                <a:solidFill>
                  <a:schemeClr val="tx1"/>
                </a:solidFill>
              </a:rPr>
              <a:t>предмета в одно и то же время. К примеру, мы можем </a:t>
            </a:r>
            <a:r>
              <a:rPr lang="ru-RU" sz="72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smtClean="0">
                <a:solidFill>
                  <a:schemeClr val="tx1"/>
                </a:solidFill>
              </a:rPr>
              <a:t>               утверждать </a:t>
            </a:r>
            <a:r>
              <a:rPr lang="ru-RU" sz="7200" dirty="0">
                <a:solidFill>
                  <a:schemeClr val="tx1"/>
                </a:solidFill>
              </a:rPr>
              <a:t>что предмет является голубым и квадратным в одно и то же </a:t>
            </a:r>
            <a:r>
              <a:rPr lang="ru-RU" sz="72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smtClean="0">
                <a:solidFill>
                  <a:schemeClr val="tx1"/>
                </a:solidFill>
              </a:rPr>
              <a:t>               время</a:t>
            </a:r>
            <a:r>
              <a:rPr lang="ru-RU" sz="7200" dirty="0">
                <a:solidFill>
                  <a:schemeClr val="tx1"/>
                </a:solidFill>
              </a:rPr>
              <a:t>. В этом утверждении нет никакого противоречия.. 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ru-RU" sz="7200" dirty="0" smtClean="0">
                <a:solidFill>
                  <a:schemeClr val="tx1"/>
                </a:solidFill>
              </a:rPr>
              <a:t> </a:t>
            </a:r>
            <a:r>
              <a:rPr lang="ru-RU" sz="7200" dirty="0">
                <a:solidFill>
                  <a:schemeClr val="tx1"/>
                </a:solidFill>
              </a:rPr>
              <a:t/>
            </a:r>
            <a:br>
              <a:rPr lang="ru-RU" sz="7200" dirty="0">
                <a:solidFill>
                  <a:schemeClr val="tx1"/>
                </a:solidFill>
              </a:rPr>
            </a:br>
            <a:endParaRPr lang="ru-RU" sz="7200" dirty="0" smtClean="0">
              <a:solidFill>
                <a:schemeClr val="tx1"/>
              </a:solidFill>
            </a:endParaRPr>
          </a:p>
          <a:p>
            <a:pPr algn="l"/>
            <a:r>
              <a:rPr lang="ru-RU" sz="7200" dirty="0">
                <a:solidFill>
                  <a:schemeClr val="tx1"/>
                </a:solidFill>
              </a:rPr>
              <a:t> </a:t>
            </a:r>
            <a:r>
              <a:rPr lang="ru-RU" sz="7200" dirty="0" smtClean="0">
                <a:solidFill>
                  <a:schemeClr val="tx1"/>
                </a:solidFill>
              </a:rPr>
              <a:t>                </a:t>
            </a:r>
            <a:r>
              <a:rPr lang="en-US" sz="7200" dirty="0" smtClean="0">
                <a:solidFill>
                  <a:schemeClr val="tx1"/>
                </a:solidFill>
              </a:rPr>
              <a:t>A</a:t>
            </a:r>
            <a:r>
              <a:rPr lang="ru-RU" sz="7200" dirty="0" smtClean="0">
                <a:solidFill>
                  <a:schemeClr val="tx1"/>
                </a:solidFill>
              </a:rPr>
              <a:t> </a:t>
            </a:r>
            <a:r>
              <a:rPr lang="ru-RU" sz="7200" dirty="0">
                <a:solidFill>
                  <a:schemeClr val="tx1"/>
                </a:solidFill>
              </a:rPr>
              <a:t>не может быть </a:t>
            </a:r>
            <a:r>
              <a:rPr lang="en-US" sz="7200" dirty="0">
                <a:solidFill>
                  <a:schemeClr val="tx1"/>
                </a:solidFill>
              </a:rPr>
              <a:t>A</a:t>
            </a:r>
            <a:r>
              <a:rPr lang="ru-RU" sz="7200" dirty="0">
                <a:solidFill>
                  <a:schemeClr val="tx1"/>
                </a:solidFill>
              </a:rPr>
              <a:t> и не-</a:t>
            </a:r>
            <a:r>
              <a:rPr lang="en-US" sz="7200" dirty="0">
                <a:solidFill>
                  <a:schemeClr val="tx1"/>
                </a:solidFill>
              </a:rPr>
              <a:t>A</a:t>
            </a:r>
            <a:r>
              <a:rPr lang="ru-RU" sz="7200" dirty="0">
                <a:solidFill>
                  <a:schemeClr val="tx1"/>
                </a:solidFill>
              </a:rPr>
              <a:t> в то же самое время и в том же </a:t>
            </a:r>
            <a:r>
              <a:rPr lang="ru-RU" sz="7200" dirty="0" smtClean="0">
                <a:solidFill>
                  <a:schemeClr val="tx1"/>
                </a:solidFill>
              </a:rPr>
              <a:t>отношении.</a:t>
            </a:r>
            <a:r>
              <a:rPr lang="ru-RU" sz="7200" dirty="0">
                <a:solidFill>
                  <a:schemeClr val="tx1"/>
                </a:solidFill>
              </a:rPr>
              <a:t/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17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99</Words>
  <Application>Microsoft Office PowerPoint</Application>
  <PresentationFormat>Экран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Определение логики</vt:lpstr>
      <vt:lpstr>Определение логики</vt:lpstr>
      <vt:lpstr>Определение логики</vt:lpstr>
      <vt:lpstr>Логика</vt:lpstr>
      <vt:lpstr>Эпистемологические принципы</vt:lpstr>
      <vt:lpstr>Эпистемологические принципы</vt:lpstr>
      <vt:lpstr>Эпистемологические принципы</vt:lpstr>
      <vt:lpstr>Эпистемологические принципы</vt:lpstr>
      <vt:lpstr>Эпистемологические принципы</vt:lpstr>
      <vt:lpstr>Эпистемологические принципы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Определение логики</dc:title>
  <dc:creator>Admin</dc:creator>
  <cp:lastModifiedBy>Admin</cp:lastModifiedBy>
  <cp:revision>7</cp:revision>
  <dcterms:created xsi:type="dcterms:W3CDTF">2020-06-09T18:48:14Z</dcterms:created>
  <dcterms:modified xsi:type="dcterms:W3CDTF">2020-06-09T20:30:15Z</dcterms:modified>
</cp:coreProperties>
</file>