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1" r:id="rId6"/>
    <p:sldId id="260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67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75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4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48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8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9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14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66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47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66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4D265-3A1A-4DB7-A7DE-68883F4A688F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95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ru-RU" dirty="0"/>
              <a:t>Определение логики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Логика – это порядок в мышлении. 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7042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Эпистемологические </a:t>
            </a:r>
            <a:r>
              <a:rPr lang="ru-RU" sz="4800" dirty="0" smtClean="0"/>
              <a:t>принципы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24936" cy="4392488"/>
          </a:xfrm>
        </p:spPr>
        <p:txBody>
          <a:bodyPr>
            <a:normAutofit fontScale="85000" lnSpcReduction="20000"/>
          </a:bodyPr>
          <a:lstStyle/>
          <a:p>
            <a:pPr lvl="0" algn="l"/>
            <a:r>
              <a:rPr lang="ru-RU" sz="2800" b="1" dirty="0" smtClean="0">
                <a:solidFill>
                  <a:schemeClr val="tx1"/>
                </a:solidFill>
              </a:rPr>
              <a:t>1.   Закон </a:t>
            </a:r>
            <a:r>
              <a:rPr lang="ru-RU" sz="2800" b="1" dirty="0">
                <a:solidFill>
                  <a:schemeClr val="tx1"/>
                </a:solidFill>
              </a:rPr>
              <a:t>не-противоречия.</a:t>
            </a:r>
            <a:r>
              <a:rPr lang="ru-RU" sz="1900" dirty="0">
                <a:solidFill>
                  <a:schemeClr val="tx1"/>
                </a:solidFill>
              </a:rPr>
              <a:t/>
            </a:r>
            <a:br>
              <a:rPr lang="ru-RU" sz="1900" dirty="0">
                <a:solidFill>
                  <a:schemeClr val="tx1"/>
                </a:solidFill>
              </a:rPr>
            </a:br>
            <a:endParaRPr lang="ru-RU" sz="1900" dirty="0">
              <a:solidFill>
                <a:schemeClr val="tx1"/>
              </a:solidFill>
            </a:endParaRPr>
          </a:p>
          <a:p>
            <a:pPr algn="l"/>
            <a:r>
              <a:rPr lang="ru-RU" sz="1900" dirty="0" smtClean="0">
                <a:solidFill>
                  <a:schemeClr val="tx1"/>
                </a:solidFill>
              </a:rPr>
              <a:t>           </a:t>
            </a:r>
            <a:r>
              <a:rPr lang="ru-RU" sz="2800" dirty="0" smtClean="0">
                <a:solidFill>
                  <a:schemeClr val="tx1"/>
                </a:solidFill>
              </a:rPr>
              <a:t>а) </a:t>
            </a:r>
            <a:r>
              <a:rPr lang="ru-RU" sz="2800" b="1" i="1" u="sng" dirty="0" smtClean="0">
                <a:solidFill>
                  <a:schemeClr val="tx1"/>
                </a:solidFill>
              </a:rPr>
              <a:t>Определение</a:t>
            </a:r>
            <a:r>
              <a:rPr lang="ru-RU" sz="2800" b="1" i="1" u="sng" dirty="0">
                <a:solidFill>
                  <a:schemeClr val="tx1"/>
                </a:solidFill>
              </a:rPr>
              <a:t>. </a:t>
            </a:r>
            <a:r>
              <a:rPr lang="ru-RU" sz="12800" dirty="0">
                <a:solidFill>
                  <a:schemeClr val="tx1"/>
                </a:solidFill>
              </a:rPr>
              <a:t/>
            </a:r>
            <a:br>
              <a:rPr lang="ru-RU" sz="12800" dirty="0">
                <a:solidFill>
                  <a:schemeClr val="tx1"/>
                </a:solidFill>
              </a:rPr>
            </a:br>
            <a:r>
              <a:rPr lang="ru-RU" sz="12800" dirty="0">
                <a:solidFill>
                  <a:schemeClr val="tx1"/>
                </a:solidFill>
              </a:rPr>
              <a:t/>
            </a:r>
            <a:br>
              <a:rPr lang="ru-RU" sz="12800" dirty="0">
                <a:solidFill>
                  <a:schemeClr val="tx1"/>
                </a:solidFill>
              </a:rPr>
            </a:br>
            <a:r>
              <a:rPr lang="ru-RU" sz="7200" dirty="0">
                <a:solidFill>
                  <a:schemeClr val="tx1"/>
                </a:solidFill>
              </a:rPr>
              <a:t/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407878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Этот закон отрицает противоречие, объявляет его ошибкой и тем самым требует непротиворечивости. </a:t>
            </a:r>
            <a:r>
              <a:rPr lang="ru-RU"/>
              <a:t/>
            </a:r>
            <a:br>
              <a:rPr lang="ru-RU"/>
            </a:br>
            <a:endParaRPr lang="ru-RU" smtClean="0"/>
          </a:p>
          <a:p>
            <a:r>
              <a:rPr lang="ru-RU" smtClean="0"/>
              <a:t>Истина </a:t>
            </a:r>
            <a:r>
              <a:rPr lang="ru-RU" dirty="0"/>
              <a:t>и ложь – это две несовместимые характеристики высказывания: истинное высказывание соответствует действительности, ложное не соответствует ей.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Этот закон является необходимой предпосылкой или непременным условием для функциональности любого направления науки.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Закон </a:t>
            </a:r>
            <a:r>
              <a:rPr lang="ru-RU" dirty="0"/>
              <a:t>не-противоречия порой выражается законом тождества так как он определяет размеры и полагает границы для всего тождественного.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5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ru-RU" dirty="0"/>
              <a:t>Определение логики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Логика – это порядок в мышлении.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Логика – это порядок, который разум обнаруживает в размышлениях о мышлении.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Так как люди повсеместно занимаются мыслительной деятельностью, и так как всякое мышление основано на логике, можно смело сказать, что логика есть везде.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5100" dirty="0">
                <a:solidFill>
                  <a:schemeClr val="tx1"/>
                </a:solidFill>
              </a:rPr>
              <a:t/>
            </a:r>
            <a:br>
              <a:rPr lang="ru-RU" sz="5100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3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ru-RU" dirty="0"/>
              <a:t>Определение логики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453650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5100" dirty="0">
                <a:solidFill>
                  <a:schemeClr val="tx1"/>
                </a:solidFill>
              </a:rPr>
              <a:t>Логика – это порядок в мышлении. 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ru-RU" sz="5100" dirty="0">
                <a:solidFill>
                  <a:schemeClr val="tx1"/>
                </a:solidFill>
              </a:rPr>
              <a:t/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ru-RU" sz="5100" dirty="0">
                <a:solidFill>
                  <a:schemeClr val="tx1"/>
                </a:solidFill>
              </a:rPr>
              <a:t>Логика – это порядок, который разум обнаруживает в размышлениях о мышлении. 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ru-RU" sz="5100" dirty="0">
                <a:solidFill>
                  <a:schemeClr val="tx1"/>
                </a:solidFill>
              </a:rPr>
              <a:t/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ru-RU" sz="5100" dirty="0">
                <a:solidFill>
                  <a:schemeClr val="tx1"/>
                </a:solidFill>
              </a:rPr>
              <a:t>Так как люди повсеместно занимаются мыслительной деятельностью, и так как всякое мышление основано на логике, можно смело сказать, что логика есть везде. 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ru-RU" sz="5100" dirty="0">
                <a:solidFill>
                  <a:schemeClr val="tx1"/>
                </a:solidFill>
              </a:rPr>
              <a:t/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ru-RU" sz="5100" dirty="0">
                <a:solidFill>
                  <a:schemeClr val="tx1"/>
                </a:solidFill>
              </a:rPr>
              <a:t>Логика – наука о правильном выражении мысли (логос – «мысль» греч.) 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ru-RU" sz="5100" dirty="0">
                <a:solidFill>
                  <a:schemeClr val="tx1"/>
                </a:solidFill>
              </a:rPr>
              <a:t/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ru-RU" sz="5100" dirty="0">
                <a:solidFill>
                  <a:schemeClr val="tx1"/>
                </a:solidFill>
              </a:rPr>
              <a:t>То, что реально или истинно, является логически обоснованным, но то, что логически обоснованно, не обязательно реально или истинно.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ru-RU" sz="5100" dirty="0">
                <a:solidFill>
                  <a:schemeClr val="tx1"/>
                </a:solidFill>
              </a:rPr>
              <a:t/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ru-RU" sz="5100" dirty="0">
                <a:solidFill>
                  <a:schemeClr val="tx1"/>
                </a:solidFill>
              </a:rPr>
              <a:t>геометрия – логика в графики, музыка – логика в звуках, математика – логика в цифрах.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16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ru-RU" dirty="0" smtClean="0"/>
              <a:t>Логика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352928" cy="3960440"/>
          </a:xfrm>
        </p:spPr>
        <p:txBody>
          <a:bodyPr>
            <a:normAutofit lnSpcReduction="10000"/>
          </a:bodyPr>
          <a:lstStyle/>
          <a:p>
            <a:pPr lvl="0" algn="l"/>
            <a:r>
              <a:rPr lang="ru-RU" b="1" i="1" u="sng" dirty="0">
                <a:solidFill>
                  <a:schemeClr val="tx1"/>
                </a:solidFill>
              </a:rPr>
              <a:t>Основная функция логики </a:t>
            </a:r>
            <a:r>
              <a:rPr lang="ru-RU" dirty="0">
                <a:solidFill>
                  <a:schemeClr val="tx1"/>
                </a:solidFill>
              </a:rPr>
              <a:t>– исследование того, как из одних утверждений можно выводить другие.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b="1" i="1" u="sng" dirty="0">
                <a:solidFill>
                  <a:schemeClr val="tx1"/>
                </a:solidFill>
              </a:rPr>
              <a:t>Цель логики</a:t>
            </a:r>
            <a:r>
              <a:rPr lang="ru-RU" dirty="0">
                <a:solidFill>
                  <a:schemeClr val="tx1"/>
                </a:solidFill>
              </a:rPr>
              <a:t> – защитить от ошибок.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Эпистемологические </a:t>
            </a:r>
            <a:r>
              <a:rPr lang="ru-RU" sz="4800" dirty="0" smtClean="0"/>
              <a:t>принципы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424936" cy="4104456"/>
          </a:xfrm>
        </p:spPr>
        <p:txBody>
          <a:bodyPr>
            <a:normAutofit/>
          </a:bodyPr>
          <a:lstStyle/>
          <a:p>
            <a:pPr lvl="0" algn="l"/>
            <a:r>
              <a:rPr lang="ru-RU" sz="1800" b="1" dirty="0" smtClean="0">
                <a:solidFill>
                  <a:schemeClr val="tx1"/>
                </a:solidFill>
              </a:rPr>
              <a:t>1.   Закон </a:t>
            </a:r>
            <a:r>
              <a:rPr lang="ru-RU" sz="1800" b="1" dirty="0">
                <a:solidFill>
                  <a:schemeClr val="tx1"/>
                </a:solidFill>
              </a:rPr>
              <a:t>не-противоречия.</a:t>
            </a: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           </a:t>
            </a:r>
            <a:r>
              <a:rPr lang="ru-RU" sz="1800" dirty="0" smtClean="0">
                <a:solidFill>
                  <a:schemeClr val="tx1"/>
                </a:solidFill>
              </a:rPr>
              <a:t>а) </a:t>
            </a:r>
            <a:r>
              <a:rPr lang="ru-RU" sz="1800" b="1" i="1" u="sng" dirty="0" smtClean="0">
                <a:solidFill>
                  <a:schemeClr val="tx1"/>
                </a:solidFill>
              </a:rPr>
              <a:t>Определение</a:t>
            </a:r>
            <a:r>
              <a:rPr lang="ru-RU" sz="1800" b="1" i="1" u="sng" dirty="0">
                <a:solidFill>
                  <a:schemeClr val="tx1"/>
                </a:solidFill>
              </a:rPr>
              <a:t>. 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            Одно </a:t>
            </a:r>
            <a:r>
              <a:rPr lang="ru-RU" sz="1400" dirty="0">
                <a:solidFill>
                  <a:schemeClr val="tx1"/>
                </a:solidFill>
              </a:rPr>
              <a:t>и то же качество не может в одно и то же время принадлежать и не принадлежать </a:t>
            </a:r>
            <a:r>
              <a:rPr lang="ru-RU" sz="14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             одному </a:t>
            </a:r>
            <a:r>
              <a:rPr lang="ru-RU" sz="1400" dirty="0">
                <a:solidFill>
                  <a:schemeClr val="tx1"/>
                </a:solidFill>
              </a:rPr>
              <a:t>и тому же предмету в том же самом отношении. 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Эпистемологические </a:t>
            </a:r>
            <a:r>
              <a:rPr lang="ru-RU" sz="4800" dirty="0" smtClean="0"/>
              <a:t>принципы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424936" cy="4104456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ru-RU" sz="2200" b="1" dirty="0" smtClean="0">
                <a:solidFill>
                  <a:schemeClr val="tx1"/>
                </a:solidFill>
              </a:rPr>
              <a:t>1.   Закон </a:t>
            </a:r>
            <a:r>
              <a:rPr lang="ru-RU" sz="2200" b="1" dirty="0">
                <a:solidFill>
                  <a:schemeClr val="tx1"/>
                </a:solidFill>
              </a:rPr>
              <a:t>не-противоречия.</a:t>
            </a:r>
            <a:r>
              <a:rPr lang="ru-RU" sz="1500" dirty="0">
                <a:solidFill>
                  <a:schemeClr val="tx1"/>
                </a:solidFill>
              </a:rPr>
              <a:t/>
            </a:r>
            <a:br>
              <a:rPr lang="ru-RU" sz="1500" dirty="0">
                <a:solidFill>
                  <a:schemeClr val="tx1"/>
                </a:solidFill>
              </a:rPr>
            </a:br>
            <a:endParaRPr lang="ru-RU" sz="1500" dirty="0">
              <a:solidFill>
                <a:schemeClr val="tx1"/>
              </a:solidFill>
            </a:endParaRPr>
          </a:p>
          <a:p>
            <a:pPr algn="l"/>
            <a:r>
              <a:rPr lang="ru-RU" sz="1500" dirty="0" smtClean="0">
                <a:solidFill>
                  <a:schemeClr val="tx1"/>
                </a:solidFill>
              </a:rPr>
              <a:t>           </a:t>
            </a:r>
            <a:r>
              <a:rPr lang="ru-RU" sz="2200" dirty="0" smtClean="0">
                <a:solidFill>
                  <a:schemeClr val="tx1"/>
                </a:solidFill>
              </a:rPr>
              <a:t>а) </a:t>
            </a:r>
            <a:r>
              <a:rPr lang="ru-RU" sz="2200" b="1" i="1" u="sng" dirty="0" smtClean="0">
                <a:solidFill>
                  <a:schemeClr val="tx1"/>
                </a:solidFill>
              </a:rPr>
              <a:t>Определение</a:t>
            </a:r>
            <a:r>
              <a:rPr lang="ru-RU" sz="2200" b="1" i="1" u="sng" dirty="0">
                <a:solidFill>
                  <a:schemeClr val="tx1"/>
                </a:solidFill>
              </a:rPr>
              <a:t>. 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1500" dirty="0">
                <a:solidFill>
                  <a:schemeClr val="tx1"/>
                </a:solidFill>
              </a:rPr>
              <a:t/>
            </a:r>
            <a:br>
              <a:rPr lang="ru-RU" sz="1500" dirty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               Одно </a:t>
            </a:r>
            <a:r>
              <a:rPr lang="ru-RU" sz="1500" dirty="0">
                <a:solidFill>
                  <a:schemeClr val="tx1"/>
                </a:solidFill>
              </a:rPr>
              <a:t>и то же качество не может в одно и то же время принадлежать и не принадлежать </a:t>
            </a:r>
            <a:r>
              <a:rPr lang="ru-RU" sz="15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              одному </a:t>
            </a:r>
            <a:r>
              <a:rPr lang="ru-RU" sz="1500" dirty="0">
                <a:solidFill>
                  <a:schemeClr val="tx1"/>
                </a:solidFill>
              </a:rPr>
              <a:t>и тому же предмету в том же самом отношении. </a:t>
            </a:r>
            <a:br>
              <a:rPr lang="ru-RU" sz="1500" dirty="0">
                <a:solidFill>
                  <a:schemeClr val="tx1"/>
                </a:solidFill>
              </a:rPr>
            </a:br>
            <a:r>
              <a:rPr lang="ru-RU" sz="1500" dirty="0">
                <a:solidFill>
                  <a:schemeClr val="tx1"/>
                </a:solidFill>
              </a:rPr>
              <a:t/>
            </a:r>
            <a:br>
              <a:rPr lang="ru-RU" sz="1500" dirty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               Бог </a:t>
            </a:r>
            <a:r>
              <a:rPr lang="ru-RU" sz="1500" dirty="0">
                <a:solidFill>
                  <a:schemeClr val="tx1"/>
                </a:solidFill>
              </a:rPr>
              <a:t>не имел никого высшим Себя чтобы поклясться, поэтому клялся Самим Собою. Он либо </a:t>
            </a:r>
            <a:r>
              <a:rPr lang="ru-RU" sz="1500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              наивысший</a:t>
            </a:r>
            <a:r>
              <a:rPr lang="ru-RU" sz="1500" dirty="0">
                <a:solidFill>
                  <a:schemeClr val="tx1"/>
                </a:solidFill>
              </a:rPr>
              <a:t>, либо нет, и тогда Он не Бог. Но не может быть и Богом и не Наивысшим. </a:t>
            </a:r>
            <a:br>
              <a:rPr lang="ru-RU" sz="15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            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2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Эпистемологические </a:t>
            </a:r>
            <a:r>
              <a:rPr lang="ru-RU" sz="4800" dirty="0" smtClean="0"/>
              <a:t>принципы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424936" cy="4104456"/>
          </a:xfrm>
        </p:spPr>
        <p:txBody>
          <a:bodyPr>
            <a:normAutofit fontScale="40000" lnSpcReduction="20000"/>
          </a:bodyPr>
          <a:lstStyle/>
          <a:p>
            <a:pPr lvl="0" algn="l"/>
            <a:r>
              <a:rPr lang="ru-RU" sz="5000" b="1" dirty="0" smtClean="0">
                <a:solidFill>
                  <a:schemeClr val="tx1"/>
                </a:solidFill>
              </a:rPr>
              <a:t>1.   Закон </a:t>
            </a:r>
            <a:r>
              <a:rPr lang="ru-RU" sz="5000" b="1" dirty="0">
                <a:solidFill>
                  <a:schemeClr val="tx1"/>
                </a:solidFill>
              </a:rPr>
              <a:t>не-противоречия.</a:t>
            </a: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           </a:t>
            </a:r>
            <a:r>
              <a:rPr lang="ru-RU" sz="5000" dirty="0" smtClean="0">
                <a:solidFill>
                  <a:schemeClr val="tx1"/>
                </a:solidFill>
              </a:rPr>
              <a:t>а) </a:t>
            </a:r>
            <a:r>
              <a:rPr lang="ru-RU" sz="5000" b="1" i="1" u="sng" dirty="0" smtClean="0">
                <a:solidFill>
                  <a:schemeClr val="tx1"/>
                </a:solidFill>
              </a:rPr>
              <a:t>Определение</a:t>
            </a:r>
            <a:r>
              <a:rPr lang="ru-RU" sz="5000" b="1" i="1" u="sng" dirty="0">
                <a:solidFill>
                  <a:schemeClr val="tx1"/>
                </a:solidFill>
              </a:rPr>
              <a:t>. </a:t>
            </a:r>
            <a:r>
              <a:rPr lang="ru-RU" sz="5000" dirty="0">
                <a:solidFill>
                  <a:schemeClr val="tx1"/>
                </a:solidFill>
              </a:rPr>
              <a:t/>
            </a:r>
            <a:br>
              <a:rPr lang="ru-RU" sz="50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             Одно </a:t>
            </a:r>
            <a:r>
              <a:rPr lang="ru-RU" sz="3800" dirty="0">
                <a:solidFill>
                  <a:schemeClr val="tx1"/>
                </a:solidFill>
              </a:rPr>
              <a:t>и то же качество не может в одно и то же время принадлежать и не принадлежать </a:t>
            </a:r>
            <a:r>
              <a:rPr lang="ru-RU" sz="3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smtClean="0">
                <a:solidFill>
                  <a:schemeClr val="tx1"/>
                </a:solidFill>
              </a:rPr>
              <a:t>              одному </a:t>
            </a:r>
            <a:r>
              <a:rPr lang="ru-RU" sz="3800" dirty="0">
                <a:solidFill>
                  <a:schemeClr val="tx1"/>
                </a:solidFill>
              </a:rPr>
              <a:t>и тому же предмету в том же самом отношении.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             Бог </a:t>
            </a:r>
            <a:r>
              <a:rPr lang="ru-RU" sz="3800" dirty="0">
                <a:solidFill>
                  <a:schemeClr val="tx1"/>
                </a:solidFill>
              </a:rPr>
              <a:t>не имел никого высшим Себя чтобы поклясться, поэтому клялся Самим Собою. Он либо </a:t>
            </a:r>
            <a:r>
              <a:rPr lang="ru-RU" sz="3800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smtClean="0">
                <a:solidFill>
                  <a:schemeClr val="tx1"/>
                </a:solidFill>
              </a:rPr>
              <a:t>              наивысший</a:t>
            </a:r>
            <a:r>
              <a:rPr lang="ru-RU" sz="3800" dirty="0">
                <a:solidFill>
                  <a:schemeClr val="tx1"/>
                </a:solidFill>
              </a:rPr>
              <a:t>, либо нет, и тогда Он не Бог. Но не может быть и Богом и не Наивысшим.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             Евреям </a:t>
            </a:r>
            <a:r>
              <a:rPr lang="ru-RU" sz="3800" dirty="0">
                <a:solidFill>
                  <a:schemeClr val="tx1"/>
                </a:solidFill>
              </a:rPr>
              <a:t>6:13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             Бог</a:t>
            </a:r>
            <a:r>
              <a:rPr lang="ru-RU" sz="3800" dirty="0">
                <a:solidFill>
                  <a:schemeClr val="tx1"/>
                </a:solidFill>
              </a:rPr>
              <a:t>, давая обетование Аврааму, как не мог никем высшим клясться, клялся Самим Собою,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            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39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Эпистемологические </a:t>
            </a:r>
            <a:r>
              <a:rPr lang="ru-RU" sz="4800" dirty="0" smtClean="0"/>
              <a:t>принципы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424936" cy="4104456"/>
          </a:xfrm>
        </p:spPr>
        <p:txBody>
          <a:bodyPr>
            <a:normAutofit fontScale="40000" lnSpcReduction="20000"/>
          </a:bodyPr>
          <a:lstStyle/>
          <a:p>
            <a:pPr lvl="0" algn="l"/>
            <a:r>
              <a:rPr lang="ru-RU" sz="5000" b="1" dirty="0" smtClean="0">
                <a:solidFill>
                  <a:schemeClr val="tx1"/>
                </a:solidFill>
              </a:rPr>
              <a:t>1.   Закон </a:t>
            </a:r>
            <a:r>
              <a:rPr lang="ru-RU" sz="5000" b="1" dirty="0">
                <a:solidFill>
                  <a:schemeClr val="tx1"/>
                </a:solidFill>
              </a:rPr>
              <a:t>не-противоречия.</a:t>
            </a: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           </a:t>
            </a:r>
            <a:r>
              <a:rPr lang="ru-RU" sz="5000" dirty="0" smtClean="0">
                <a:solidFill>
                  <a:schemeClr val="tx1"/>
                </a:solidFill>
              </a:rPr>
              <a:t>а) </a:t>
            </a:r>
            <a:r>
              <a:rPr lang="ru-RU" sz="5000" b="1" i="1" u="sng" dirty="0" smtClean="0">
                <a:solidFill>
                  <a:schemeClr val="tx1"/>
                </a:solidFill>
              </a:rPr>
              <a:t>Определение</a:t>
            </a:r>
            <a:r>
              <a:rPr lang="ru-RU" sz="5000" b="1" i="1" u="sng" dirty="0">
                <a:solidFill>
                  <a:schemeClr val="tx1"/>
                </a:solidFill>
              </a:rPr>
              <a:t>. </a:t>
            </a:r>
            <a:r>
              <a:rPr lang="ru-RU" sz="5000" dirty="0">
                <a:solidFill>
                  <a:schemeClr val="tx1"/>
                </a:solidFill>
              </a:rPr>
              <a:t/>
            </a:r>
            <a:br>
              <a:rPr lang="ru-RU" sz="50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             Одно </a:t>
            </a:r>
            <a:r>
              <a:rPr lang="ru-RU" sz="3800" dirty="0">
                <a:solidFill>
                  <a:schemeClr val="tx1"/>
                </a:solidFill>
              </a:rPr>
              <a:t>и то же качество не может в одно и то же время принадлежать и не принадлежать </a:t>
            </a:r>
            <a:r>
              <a:rPr lang="ru-RU" sz="3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smtClean="0">
                <a:solidFill>
                  <a:schemeClr val="tx1"/>
                </a:solidFill>
              </a:rPr>
              <a:t>              одному </a:t>
            </a:r>
            <a:r>
              <a:rPr lang="ru-RU" sz="3800" dirty="0">
                <a:solidFill>
                  <a:schemeClr val="tx1"/>
                </a:solidFill>
              </a:rPr>
              <a:t>и тому же предмету в том же самом отношении.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             Бог </a:t>
            </a:r>
            <a:r>
              <a:rPr lang="ru-RU" sz="3800" dirty="0">
                <a:solidFill>
                  <a:schemeClr val="tx1"/>
                </a:solidFill>
              </a:rPr>
              <a:t>не имел никого высшим Себя чтобы поклясться, поэтому клялся Самим Собою. Он либо </a:t>
            </a:r>
            <a:r>
              <a:rPr lang="ru-RU" sz="3800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smtClean="0">
                <a:solidFill>
                  <a:schemeClr val="tx1"/>
                </a:solidFill>
              </a:rPr>
              <a:t>              наивысший</a:t>
            </a:r>
            <a:r>
              <a:rPr lang="ru-RU" sz="3800" dirty="0">
                <a:solidFill>
                  <a:schemeClr val="tx1"/>
                </a:solidFill>
              </a:rPr>
              <a:t>, либо нет, и тогда Он не Бог. Но не может быть и Богом и не Наивысшим.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             Евреям </a:t>
            </a:r>
            <a:r>
              <a:rPr lang="ru-RU" sz="3800" dirty="0">
                <a:solidFill>
                  <a:schemeClr val="tx1"/>
                </a:solidFill>
              </a:rPr>
              <a:t>6:13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             Бог</a:t>
            </a:r>
            <a:r>
              <a:rPr lang="ru-RU" sz="3800" dirty="0">
                <a:solidFill>
                  <a:schemeClr val="tx1"/>
                </a:solidFill>
              </a:rPr>
              <a:t>, давая обетование Аврааму, как не мог никем высшим клясться, клялся Самим Собою,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             Определение </a:t>
            </a:r>
            <a:r>
              <a:rPr lang="ru-RU" sz="3800" dirty="0">
                <a:solidFill>
                  <a:schemeClr val="tx1"/>
                </a:solidFill>
              </a:rPr>
              <a:t>закона очень важно. Закон не говорит, что А не может быть А и В в то же самое 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smtClean="0">
                <a:solidFill>
                  <a:schemeClr val="tx1"/>
                </a:solidFill>
              </a:rPr>
              <a:t>              время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4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Эпистемологические </a:t>
            </a:r>
            <a:r>
              <a:rPr lang="ru-RU" sz="4800" dirty="0" smtClean="0"/>
              <a:t>принципы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424936" cy="4104456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ru-RU" sz="9600" b="1" dirty="0" smtClean="0">
                <a:solidFill>
                  <a:schemeClr val="tx1"/>
                </a:solidFill>
              </a:rPr>
              <a:t>1.   Закон </a:t>
            </a:r>
            <a:r>
              <a:rPr lang="ru-RU" sz="9600" b="1" dirty="0">
                <a:solidFill>
                  <a:schemeClr val="tx1"/>
                </a:solidFill>
              </a:rPr>
              <a:t>не-противоречия.</a:t>
            </a:r>
            <a:r>
              <a:rPr lang="ru-RU" sz="6400" dirty="0">
                <a:solidFill>
                  <a:schemeClr val="tx1"/>
                </a:solidFill>
              </a:rPr>
              <a:t/>
            </a:r>
            <a:br>
              <a:rPr lang="ru-RU" sz="6400" dirty="0">
                <a:solidFill>
                  <a:schemeClr val="tx1"/>
                </a:solidFill>
              </a:rPr>
            </a:br>
            <a:endParaRPr lang="ru-RU" sz="6400" dirty="0">
              <a:solidFill>
                <a:schemeClr val="tx1"/>
              </a:solidFill>
            </a:endParaRPr>
          </a:p>
          <a:p>
            <a:pPr algn="l"/>
            <a:r>
              <a:rPr lang="ru-RU" sz="6400" dirty="0" smtClean="0">
                <a:solidFill>
                  <a:schemeClr val="tx1"/>
                </a:solidFill>
              </a:rPr>
              <a:t>           </a:t>
            </a:r>
            <a:r>
              <a:rPr lang="ru-RU" sz="9600" dirty="0" smtClean="0">
                <a:solidFill>
                  <a:schemeClr val="tx1"/>
                </a:solidFill>
              </a:rPr>
              <a:t>а) </a:t>
            </a:r>
            <a:r>
              <a:rPr lang="ru-RU" sz="9600" b="1" i="1" u="sng" dirty="0" smtClean="0">
                <a:solidFill>
                  <a:schemeClr val="tx1"/>
                </a:solidFill>
              </a:rPr>
              <a:t>Определение</a:t>
            </a:r>
            <a:r>
              <a:rPr lang="ru-RU" sz="9600" b="1" i="1" u="sng" dirty="0">
                <a:solidFill>
                  <a:schemeClr val="tx1"/>
                </a:solidFill>
              </a:rPr>
              <a:t>. </a:t>
            </a:r>
            <a:r>
              <a:rPr lang="ru-RU" sz="12800" dirty="0">
                <a:solidFill>
                  <a:schemeClr val="tx1"/>
                </a:solidFill>
              </a:rPr>
              <a:t/>
            </a:r>
            <a:br>
              <a:rPr lang="ru-RU" sz="12800" dirty="0">
                <a:solidFill>
                  <a:schemeClr val="tx1"/>
                </a:solidFill>
              </a:rPr>
            </a:br>
            <a:r>
              <a:rPr lang="ru-RU" sz="12800" dirty="0">
                <a:solidFill>
                  <a:schemeClr val="tx1"/>
                </a:solidFill>
              </a:rPr>
              <a:t/>
            </a:r>
            <a:br>
              <a:rPr lang="ru-RU" sz="12800" dirty="0">
                <a:solidFill>
                  <a:schemeClr val="tx1"/>
                </a:solidFill>
              </a:rPr>
            </a:br>
            <a:r>
              <a:rPr lang="ru-RU" sz="12800" dirty="0" smtClean="0">
                <a:solidFill>
                  <a:schemeClr val="tx1"/>
                </a:solidFill>
              </a:rPr>
              <a:t>         </a:t>
            </a:r>
            <a:r>
              <a:rPr lang="ru-RU" sz="7200" dirty="0" smtClean="0">
                <a:solidFill>
                  <a:schemeClr val="tx1"/>
                </a:solidFill>
              </a:rPr>
              <a:t>Из-за </a:t>
            </a:r>
            <a:r>
              <a:rPr lang="ru-RU" sz="7200" dirty="0">
                <a:solidFill>
                  <a:schemeClr val="tx1"/>
                </a:solidFill>
              </a:rPr>
              <a:t>разнообразия реальности многие вещи могут иметь более одной 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               характеристики </a:t>
            </a:r>
            <a:r>
              <a:rPr lang="ru-RU" sz="7200" dirty="0">
                <a:solidFill>
                  <a:schemeClr val="tx1"/>
                </a:solidFill>
              </a:rPr>
              <a:t>или качества. Мы можем сказать более одной 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               характеристики </a:t>
            </a:r>
            <a:r>
              <a:rPr lang="ru-RU" sz="7200" dirty="0">
                <a:solidFill>
                  <a:schemeClr val="tx1"/>
                </a:solidFill>
              </a:rPr>
              <a:t>предмета в одно и то же время. К примеру, мы можем 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               утверждать </a:t>
            </a:r>
            <a:r>
              <a:rPr lang="ru-RU" sz="7200" dirty="0">
                <a:solidFill>
                  <a:schemeClr val="tx1"/>
                </a:solidFill>
              </a:rPr>
              <a:t>что предмет является голубым и квадратным в одно и то же 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               время</a:t>
            </a:r>
            <a:r>
              <a:rPr lang="ru-RU" sz="7200" dirty="0">
                <a:solidFill>
                  <a:schemeClr val="tx1"/>
                </a:solidFill>
              </a:rPr>
              <a:t>. В этом утверждении нет никакого противоречия..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>
                <a:solidFill>
                  <a:schemeClr val="tx1"/>
                </a:solidFill>
              </a:rPr>
              <a:t/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 smtClean="0">
              <a:solidFill>
                <a:schemeClr val="tx1"/>
              </a:solidFill>
            </a:endParaRPr>
          </a:p>
          <a:p>
            <a:pPr algn="l"/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                </a:t>
            </a:r>
            <a:r>
              <a:rPr lang="en-US" sz="7200" dirty="0" smtClean="0">
                <a:solidFill>
                  <a:schemeClr val="tx1"/>
                </a:solidFill>
              </a:rPr>
              <a:t>A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>
                <a:solidFill>
                  <a:schemeClr val="tx1"/>
                </a:solidFill>
              </a:rPr>
              <a:t>не может быть </a:t>
            </a:r>
            <a:r>
              <a:rPr lang="en-US" sz="7200" dirty="0">
                <a:solidFill>
                  <a:schemeClr val="tx1"/>
                </a:solidFill>
              </a:rPr>
              <a:t>A</a:t>
            </a:r>
            <a:r>
              <a:rPr lang="ru-RU" sz="7200" dirty="0">
                <a:solidFill>
                  <a:schemeClr val="tx1"/>
                </a:solidFill>
              </a:rPr>
              <a:t> и не-</a:t>
            </a:r>
            <a:r>
              <a:rPr lang="en-US" sz="7200" dirty="0">
                <a:solidFill>
                  <a:schemeClr val="tx1"/>
                </a:solidFill>
              </a:rPr>
              <a:t>A</a:t>
            </a:r>
            <a:r>
              <a:rPr lang="ru-RU" sz="7200" dirty="0">
                <a:solidFill>
                  <a:schemeClr val="tx1"/>
                </a:solidFill>
              </a:rPr>
              <a:t> в то же самое время и в том же </a:t>
            </a:r>
            <a:r>
              <a:rPr lang="ru-RU" sz="7200" dirty="0" smtClean="0">
                <a:solidFill>
                  <a:schemeClr val="tx1"/>
                </a:solidFill>
              </a:rPr>
              <a:t>отношении.</a:t>
            </a:r>
            <a:r>
              <a:rPr lang="ru-RU" sz="7200" dirty="0">
                <a:solidFill>
                  <a:schemeClr val="tx1"/>
                </a:solidFill>
              </a:rPr>
              <a:t/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99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Определение логики</vt:lpstr>
      <vt:lpstr>Определение логики</vt:lpstr>
      <vt:lpstr>Определение логики</vt:lpstr>
      <vt:lpstr>Логика</vt:lpstr>
      <vt:lpstr>Эпистемологические принципы</vt:lpstr>
      <vt:lpstr>Эпистемологические принципы</vt:lpstr>
      <vt:lpstr>Эпистемологические принципы</vt:lpstr>
      <vt:lpstr>Эпистемологические принципы</vt:lpstr>
      <vt:lpstr>Эпистемологические принципы</vt:lpstr>
      <vt:lpstr>Эпистемологические принципы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логики</dc:title>
  <dc:creator>Admin</dc:creator>
  <cp:lastModifiedBy>Admin</cp:lastModifiedBy>
  <cp:revision>7</cp:revision>
  <dcterms:created xsi:type="dcterms:W3CDTF">2020-06-09T18:48:14Z</dcterms:created>
  <dcterms:modified xsi:type="dcterms:W3CDTF">2020-06-09T20:30:15Z</dcterms:modified>
</cp:coreProperties>
</file>