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7" r:id="rId2"/>
    <p:sldId id="256" r:id="rId3"/>
    <p:sldId id="258" r:id="rId4"/>
    <p:sldId id="259" r:id="rId5"/>
    <p:sldId id="261" r:id="rId6"/>
    <p:sldId id="260" r:id="rId7"/>
    <p:sldId id="262" r:id="rId8"/>
    <p:sldId id="264" r:id="rId9"/>
    <p:sldId id="263" r:id="rId10"/>
    <p:sldId id="265" r:id="rId11"/>
    <p:sldId id="266" r:id="rId12"/>
    <p:sldId id="267" r:id="rId13"/>
    <p:sldId id="268" r:id="rId14"/>
    <p:sldId id="270" r:id="rId15"/>
    <p:sldId id="269" r:id="rId16"/>
    <p:sldId id="271" r:id="rId17"/>
    <p:sldId id="274" r:id="rId18"/>
    <p:sldId id="272" r:id="rId19"/>
    <p:sldId id="273" r:id="rId20"/>
    <p:sldId id="278" r:id="rId21"/>
    <p:sldId id="279" r:id="rId22"/>
    <p:sldId id="280" r:id="rId23"/>
    <p:sldId id="281" r:id="rId24"/>
    <p:sldId id="275" r:id="rId25"/>
    <p:sldId id="276" r:id="rId26"/>
    <p:sldId id="282" r:id="rId27"/>
    <p:sldId id="277" r:id="rId28"/>
    <p:sldId id="283" r:id="rId29"/>
    <p:sldId id="284" r:id="rId30"/>
    <p:sldId id="285"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C83F69-61AE-44BB-85EA-5AF9DCF58533}" type="datetimeFigureOut">
              <a:rPr lang="en-US" smtClean="0"/>
              <a:pPr/>
              <a:t>10/28/2019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C01281-7DB1-462F-9733-4C9B9D21398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6FA17-A171-46F3-B391-59F26642EC70}" type="datetimeFigureOut">
              <a:rPr lang="en-US" smtClean="0"/>
              <a:pPr/>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1FEAC-740F-42CA-8D9F-8900717A5E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6FA17-A171-46F3-B391-59F26642EC70}" type="datetimeFigureOut">
              <a:rPr lang="en-US" smtClean="0"/>
              <a:pPr/>
              <a:t>10/28/2019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1FEAC-740F-42CA-8D9F-8900717A5E8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ee the source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04800" y="304800"/>
            <a:ext cx="8610600" cy="3231654"/>
          </a:xfrm>
          <a:prstGeom prst="rect">
            <a:avLst/>
          </a:prstGeom>
          <a:noFill/>
          <a:ln>
            <a:solidFill>
              <a:srgbClr val="FFFF00"/>
            </a:solidFill>
          </a:ln>
        </p:spPr>
        <p:txBody>
          <a:bodyPr wrap="square" rtlCol="0">
            <a:spAutoFit/>
          </a:bodyPr>
          <a:lstStyle/>
          <a:p>
            <a:pPr algn="ctr"/>
            <a:r>
              <a:rPr lang="en-US" sz="5400" dirty="0" smtClean="0">
                <a:effectLst>
                  <a:outerShdw blurRad="38100" dist="38100" dir="2700000" algn="tl">
                    <a:srgbClr val="000000">
                      <a:alpha val="43137"/>
                    </a:srgbClr>
                  </a:outerShdw>
                </a:effectLst>
              </a:rPr>
              <a:t>Preacher, Preparation, </a:t>
            </a:r>
          </a:p>
          <a:p>
            <a:pPr algn="ctr"/>
            <a:r>
              <a:rPr lang="en-US" sz="5400" dirty="0" smtClean="0">
                <a:effectLst>
                  <a:outerShdw blurRad="38100" dist="38100" dir="2700000" algn="tl">
                    <a:srgbClr val="000000">
                      <a:alpha val="43137"/>
                    </a:srgbClr>
                  </a:outerShdw>
                </a:effectLst>
              </a:rPr>
              <a:t>Presentation</a:t>
            </a:r>
          </a:p>
          <a:p>
            <a:pPr algn="ctr"/>
            <a:r>
              <a:rPr lang="en-US" sz="4800" dirty="0" smtClean="0">
                <a:effectLst>
                  <a:outerShdw blurRad="38100" dist="38100" dir="2700000" algn="tl">
                    <a:srgbClr val="000000">
                      <a:alpha val="43137"/>
                    </a:srgbClr>
                  </a:outerShdw>
                </a:effectLst>
              </a:rPr>
              <a:t>A class on making and preaching sermons</a:t>
            </a:r>
            <a:endParaRPr lang="en-US" sz="4800" dirty="0">
              <a:effectLst>
                <a:outerShdw blurRad="38100" dist="38100" dir="2700000" algn="tl">
                  <a:srgbClr val="000000">
                    <a:alpha val="43137"/>
                  </a:srgbClr>
                </a:outerShdw>
              </a:effectLst>
            </a:endParaRPr>
          </a:p>
        </p:txBody>
      </p:sp>
      <p:sp>
        <p:nvSpPr>
          <p:cNvPr id="4" name="TextBox 3"/>
          <p:cNvSpPr txBox="1"/>
          <p:nvPr/>
        </p:nvSpPr>
        <p:spPr>
          <a:xfrm>
            <a:off x="304800" y="3657600"/>
            <a:ext cx="2223686" cy="1323439"/>
          </a:xfrm>
          <a:prstGeom prst="rect">
            <a:avLst/>
          </a:prstGeom>
          <a:noFill/>
        </p:spPr>
        <p:txBody>
          <a:bodyPr wrap="none" rtlCol="0">
            <a:spAutoFit/>
          </a:bodyPr>
          <a:lstStyle/>
          <a:p>
            <a:r>
              <a:rPr lang="en-US" sz="4000" dirty="0" smtClean="0"/>
              <a:t>Session 2 </a:t>
            </a:r>
          </a:p>
          <a:p>
            <a:r>
              <a:rPr lang="en-US" sz="4000" dirty="0" smtClean="0"/>
              <a:t>The Call</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ee the source image"/>
          <p:cNvPicPr>
            <a:picLocks noChangeAspect="1" noChangeArrowheads="1"/>
          </p:cNvPicPr>
          <p:nvPr/>
        </p:nvPicPr>
        <p:blipFill>
          <a:blip r:embed="rId2" cstate="print"/>
          <a:srcRect/>
          <a:stretch>
            <a:fillRect/>
          </a:stretch>
        </p:blipFill>
        <p:spPr bwMode="auto">
          <a:xfrm>
            <a:off x="2793" y="0"/>
            <a:ext cx="9141207"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1582"/>
            <a:ext cx="8534400" cy="4555093"/>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The Call in Scripture:</a:t>
            </a:r>
            <a:endParaRPr lang="en-US" sz="5400" dirty="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a:p>
            <a:r>
              <a:rPr lang="en-US" sz="5400" dirty="0" smtClean="0">
                <a:effectLst>
                  <a:outerShdw blurRad="38100" dist="38100" dir="2700000" algn="tl">
                    <a:srgbClr val="000000">
                      <a:alpha val="43137"/>
                    </a:srgbClr>
                  </a:outerShdw>
                </a:effectLst>
              </a:rPr>
              <a:t>Jeremiah: </a:t>
            </a:r>
          </a:p>
          <a:p>
            <a:r>
              <a:rPr lang="en-US" sz="5400" dirty="0" smtClean="0">
                <a:effectLst>
                  <a:outerShdw blurRad="38100" dist="38100" dir="2700000" algn="tl">
                    <a:srgbClr val="000000">
                      <a:alpha val="43137"/>
                    </a:srgbClr>
                  </a:outerShdw>
                </a:effectLst>
              </a:rPr>
              <a:t>Samuel: </a:t>
            </a:r>
          </a:p>
          <a:p>
            <a:r>
              <a:rPr lang="en-US" sz="5400" dirty="0" smtClean="0">
                <a:effectLst>
                  <a:outerShdw blurRad="38100" dist="38100" dir="2700000" algn="tl">
                    <a:srgbClr val="000000">
                      <a:alpha val="43137"/>
                    </a:srgbClr>
                  </a:outerShdw>
                </a:effectLst>
              </a:rPr>
              <a:t>Isaiah: </a:t>
            </a:r>
          </a:p>
          <a:p>
            <a:r>
              <a:rPr lang="en-US" sz="5400" dirty="0" smtClean="0">
                <a:effectLst>
                  <a:outerShdw blurRad="38100" dist="38100" dir="2700000" algn="tl">
                    <a:srgbClr val="000000">
                      <a:alpha val="43137"/>
                    </a:srgbClr>
                  </a:outerShdw>
                </a:effectLst>
              </a:rPr>
              <a:t>Ezekiel: </a:t>
            </a:r>
            <a:r>
              <a:rPr lang="en-US" sz="5400" dirty="0">
                <a:effectLst>
                  <a:outerShdw blurRad="38100" dist="38100" dir="2700000" algn="tl">
                    <a:srgbClr val="000000">
                      <a:alpha val="43137"/>
                    </a:srgbClr>
                  </a:outerShdw>
                </a:effectLst>
              </a:rPr>
              <a:t>	</a:t>
            </a:r>
            <a:endParaRPr lang="en-US" sz="5400" dirty="0" smtClean="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229600" cy="6001643"/>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“Son of man, I am sending you to the Israelites, to a rebellious nation that has rebelled against me;… The people to whom I am sending you are obstinate and stubborn.  Say to them, ‘This is what the Sovereign Lord says….”    Ezekiel 2:3, 4</a:t>
            </a:r>
            <a:endParaRPr lang="en-US" sz="4800"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ee the source image"/>
          <p:cNvPicPr>
            <a:picLocks noChangeAspect="1" noChangeArrowheads="1"/>
          </p:cNvPicPr>
          <p:nvPr/>
        </p:nvPicPr>
        <p:blipFill>
          <a:blip r:embed="rId2" cstate="print"/>
          <a:srcRect/>
          <a:stretch>
            <a:fillRect/>
          </a:stretch>
        </p:blipFill>
        <p:spPr bwMode="auto">
          <a:xfrm>
            <a:off x="1" y="609600"/>
            <a:ext cx="9143999" cy="51244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1582"/>
            <a:ext cx="8534400" cy="5386090"/>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The Call in Scripture:</a:t>
            </a:r>
            <a:endParaRPr lang="en-US" sz="5400" dirty="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a:p>
            <a:r>
              <a:rPr lang="en-US" sz="5400" dirty="0" smtClean="0">
                <a:effectLst>
                  <a:outerShdw blurRad="38100" dist="38100" dir="2700000" algn="tl">
                    <a:srgbClr val="000000">
                      <a:alpha val="43137"/>
                    </a:srgbClr>
                  </a:outerShdw>
                </a:effectLst>
              </a:rPr>
              <a:t>Jeremiah: </a:t>
            </a:r>
          </a:p>
          <a:p>
            <a:r>
              <a:rPr lang="en-US" sz="5400" dirty="0" smtClean="0">
                <a:effectLst>
                  <a:outerShdw blurRad="38100" dist="38100" dir="2700000" algn="tl">
                    <a:srgbClr val="000000">
                      <a:alpha val="43137"/>
                    </a:srgbClr>
                  </a:outerShdw>
                </a:effectLst>
              </a:rPr>
              <a:t>Samuel: </a:t>
            </a:r>
          </a:p>
          <a:p>
            <a:r>
              <a:rPr lang="en-US" sz="5400" dirty="0" smtClean="0">
                <a:effectLst>
                  <a:outerShdw blurRad="38100" dist="38100" dir="2700000" algn="tl">
                    <a:srgbClr val="000000">
                      <a:alpha val="43137"/>
                    </a:srgbClr>
                  </a:outerShdw>
                </a:effectLst>
              </a:rPr>
              <a:t>Isaiah: </a:t>
            </a:r>
          </a:p>
          <a:p>
            <a:r>
              <a:rPr lang="en-US" sz="5400" dirty="0" smtClean="0">
                <a:effectLst>
                  <a:outerShdw blurRad="38100" dist="38100" dir="2700000" algn="tl">
                    <a:srgbClr val="000000">
                      <a:alpha val="43137"/>
                    </a:srgbClr>
                  </a:outerShdw>
                </a:effectLst>
              </a:rPr>
              <a:t>Ezekiel:</a:t>
            </a:r>
          </a:p>
          <a:p>
            <a:r>
              <a:rPr lang="en-US" sz="5400" dirty="0" smtClean="0">
                <a:effectLst>
                  <a:outerShdw blurRad="38100" dist="38100" dir="2700000" algn="tl">
                    <a:srgbClr val="000000">
                      <a:alpha val="43137"/>
                    </a:srgbClr>
                  </a:outerShdw>
                </a:effectLst>
              </a:rPr>
              <a:t>Hosea:  </a:t>
            </a:r>
            <a:r>
              <a:rPr lang="en-US" sz="5400" dirty="0">
                <a:effectLst>
                  <a:outerShdw blurRad="38100" dist="38100" dir="2700000" algn="tl">
                    <a:srgbClr val="000000">
                      <a:alpha val="43137"/>
                    </a:srgbClr>
                  </a:outerShdw>
                </a:effectLst>
              </a:rPr>
              <a:t>	</a:t>
            </a:r>
            <a:endParaRPr lang="en-US" sz="5400" dirty="0" smtClean="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1" y="914400"/>
            <a:ext cx="7315200" cy="4524315"/>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“The word of the Lord that came to Hosea, son of </a:t>
            </a:r>
            <a:r>
              <a:rPr lang="en-US" sz="4800" dirty="0" err="1" smtClean="0">
                <a:effectLst>
                  <a:outerShdw blurRad="38100" dist="38100" dir="2700000" algn="tl">
                    <a:srgbClr val="000000">
                      <a:alpha val="43137"/>
                    </a:srgbClr>
                  </a:outerShdw>
                </a:effectLst>
              </a:rPr>
              <a:t>Beeri</a:t>
            </a:r>
            <a:r>
              <a:rPr lang="en-US" sz="4800" dirty="0" smtClean="0">
                <a:effectLst>
                  <a:outerShdw blurRad="38100" dist="38100" dir="2700000" algn="tl">
                    <a:srgbClr val="000000">
                      <a:alpha val="43137"/>
                    </a:srgbClr>
                  </a:outerShdw>
                </a:effectLst>
              </a:rPr>
              <a:t> during the reigns of </a:t>
            </a:r>
            <a:r>
              <a:rPr lang="en-US" sz="4800" dirty="0" err="1" smtClean="0">
                <a:effectLst>
                  <a:outerShdw blurRad="38100" dist="38100" dir="2700000" algn="tl">
                    <a:srgbClr val="000000">
                      <a:alpha val="43137"/>
                    </a:srgbClr>
                  </a:outerShdw>
                </a:effectLst>
              </a:rPr>
              <a:t>Uzziah</a:t>
            </a:r>
            <a:r>
              <a:rPr lang="en-US" sz="4800" dirty="0" smtClean="0">
                <a:effectLst>
                  <a:outerShdw blurRad="38100" dist="38100" dir="2700000" algn="tl">
                    <a:srgbClr val="000000">
                      <a:alpha val="43137"/>
                    </a:srgbClr>
                  </a:outerShdw>
                </a:effectLst>
              </a:rPr>
              <a:t>, </a:t>
            </a:r>
            <a:r>
              <a:rPr lang="en-US" sz="4800" dirty="0" err="1" smtClean="0">
                <a:effectLst>
                  <a:outerShdw blurRad="38100" dist="38100" dir="2700000" algn="tl">
                    <a:srgbClr val="000000">
                      <a:alpha val="43137"/>
                    </a:srgbClr>
                  </a:outerShdw>
                </a:effectLst>
              </a:rPr>
              <a:t>Jothan</a:t>
            </a:r>
            <a:r>
              <a:rPr lang="en-US" sz="4800" dirty="0" smtClean="0">
                <a:effectLst>
                  <a:outerShdw blurRad="38100" dist="38100" dir="2700000" algn="tl">
                    <a:srgbClr val="000000">
                      <a:alpha val="43137"/>
                    </a:srgbClr>
                  </a:outerShdw>
                </a:effectLst>
              </a:rPr>
              <a:t>, </a:t>
            </a:r>
            <a:r>
              <a:rPr lang="en-US" sz="4800" dirty="0" err="1" smtClean="0">
                <a:effectLst>
                  <a:outerShdw blurRad="38100" dist="38100" dir="2700000" algn="tl">
                    <a:srgbClr val="000000">
                      <a:alpha val="43137"/>
                    </a:srgbClr>
                  </a:outerShdw>
                </a:effectLst>
              </a:rPr>
              <a:t>Ahaz</a:t>
            </a:r>
            <a:r>
              <a:rPr lang="en-US" sz="4800" dirty="0" smtClean="0">
                <a:effectLst>
                  <a:outerShdw blurRad="38100" dist="38100" dir="2700000" algn="tl">
                    <a:srgbClr val="000000">
                      <a:alpha val="43137"/>
                    </a:srgbClr>
                  </a:outerShdw>
                </a:effectLst>
              </a:rPr>
              <a:t> and Hezekiah, kings of Judah....</a:t>
            </a:r>
          </a:p>
          <a:p>
            <a:r>
              <a:rPr lang="en-US" sz="4800" dirty="0" smtClean="0">
                <a:effectLst>
                  <a:outerShdw blurRad="38100" dist="38100" dir="2700000" algn="tl">
                    <a:srgbClr val="000000">
                      <a:alpha val="43137"/>
                    </a:srgbClr>
                  </a:outerShdw>
                </a:effectLst>
              </a:rPr>
              <a:t>Hosea 1:1</a:t>
            </a:r>
            <a:endParaRPr lang="en-US" sz="48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ee the source image"/>
          <p:cNvPicPr>
            <a:picLocks noChangeAspect="1" noChangeArrowheads="1"/>
          </p:cNvPicPr>
          <p:nvPr/>
        </p:nvPicPr>
        <p:blipFill>
          <a:blip r:embed="rId2" cstate="print"/>
          <a:srcRect/>
          <a:stretch>
            <a:fillRect/>
          </a:stretch>
        </p:blipFill>
        <p:spPr bwMode="auto">
          <a:xfrm>
            <a:off x="0" y="0"/>
            <a:ext cx="9144000" cy="66103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1582"/>
            <a:ext cx="8534400" cy="6217087"/>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The Call in Scripture:</a:t>
            </a:r>
            <a:endParaRPr lang="en-US" sz="5400" dirty="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a:p>
            <a:r>
              <a:rPr lang="en-US" sz="5400" dirty="0" smtClean="0">
                <a:effectLst>
                  <a:outerShdw blurRad="38100" dist="38100" dir="2700000" algn="tl">
                    <a:srgbClr val="000000">
                      <a:alpha val="43137"/>
                    </a:srgbClr>
                  </a:outerShdw>
                </a:effectLst>
              </a:rPr>
              <a:t>Jeremiah: </a:t>
            </a:r>
          </a:p>
          <a:p>
            <a:r>
              <a:rPr lang="en-US" sz="5400" dirty="0" smtClean="0">
                <a:effectLst>
                  <a:outerShdw blurRad="38100" dist="38100" dir="2700000" algn="tl">
                    <a:srgbClr val="000000">
                      <a:alpha val="43137"/>
                    </a:srgbClr>
                  </a:outerShdw>
                </a:effectLst>
              </a:rPr>
              <a:t>Samuel: </a:t>
            </a:r>
          </a:p>
          <a:p>
            <a:r>
              <a:rPr lang="en-US" sz="5400" dirty="0" smtClean="0">
                <a:effectLst>
                  <a:outerShdw blurRad="38100" dist="38100" dir="2700000" algn="tl">
                    <a:srgbClr val="000000">
                      <a:alpha val="43137"/>
                    </a:srgbClr>
                  </a:outerShdw>
                </a:effectLst>
              </a:rPr>
              <a:t>Isaiah: </a:t>
            </a:r>
          </a:p>
          <a:p>
            <a:r>
              <a:rPr lang="en-US" sz="5400" dirty="0" smtClean="0">
                <a:effectLst>
                  <a:outerShdw blurRad="38100" dist="38100" dir="2700000" algn="tl">
                    <a:srgbClr val="000000">
                      <a:alpha val="43137"/>
                    </a:srgbClr>
                  </a:outerShdw>
                </a:effectLst>
              </a:rPr>
              <a:t>Ezekiel:</a:t>
            </a:r>
          </a:p>
          <a:p>
            <a:r>
              <a:rPr lang="en-US" sz="5400" dirty="0" smtClean="0">
                <a:effectLst>
                  <a:outerShdw blurRad="38100" dist="38100" dir="2700000" algn="tl">
                    <a:srgbClr val="000000">
                      <a:alpha val="43137"/>
                    </a:srgbClr>
                  </a:outerShdw>
                </a:effectLst>
              </a:rPr>
              <a:t>Hosea:</a:t>
            </a:r>
          </a:p>
          <a:p>
            <a:r>
              <a:rPr lang="en-US" sz="5400" dirty="0" smtClean="0">
                <a:effectLst>
                  <a:outerShdw blurRad="38100" dist="38100" dir="2700000" algn="tl">
                    <a:srgbClr val="000000">
                      <a:alpha val="43137"/>
                    </a:srgbClr>
                  </a:outerShdw>
                </a:effectLst>
              </a:rPr>
              <a:t>Jonah:   </a:t>
            </a:r>
            <a:r>
              <a:rPr lang="en-US" sz="5400" dirty="0">
                <a:effectLst>
                  <a:outerShdw blurRad="38100" dist="38100" dir="2700000" algn="tl">
                    <a:srgbClr val="000000">
                      <a:alpha val="43137"/>
                    </a:srgbClr>
                  </a:outerShdw>
                </a:effectLst>
              </a:rPr>
              <a:t>	</a:t>
            </a:r>
            <a:endParaRPr lang="en-US" sz="5400" dirty="0" smtClean="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1066800"/>
            <a:ext cx="8077200" cy="4524315"/>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“The word of the Lord came to Jonah son of </a:t>
            </a:r>
            <a:r>
              <a:rPr lang="en-US" sz="4800" dirty="0" err="1" smtClean="0">
                <a:effectLst>
                  <a:outerShdw blurRad="38100" dist="38100" dir="2700000" algn="tl">
                    <a:srgbClr val="000000">
                      <a:alpha val="43137"/>
                    </a:srgbClr>
                  </a:outerShdw>
                </a:effectLst>
              </a:rPr>
              <a:t>Amittai</a:t>
            </a:r>
            <a:r>
              <a:rPr lang="en-US" sz="4800" dirty="0" smtClean="0">
                <a:effectLst>
                  <a:outerShdw blurRad="38100" dist="38100" dir="2700000" algn="tl">
                    <a:srgbClr val="000000">
                      <a:alpha val="43137"/>
                    </a:srgbClr>
                  </a:outerShdw>
                </a:effectLst>
              </a:rPr>
              <a:t>: ‘Go to the great city of </a:t>
            </a:r>
            <a:r>
              <a:rPr lang="en-US" sz="4800" dirty="0" err="1" smtClean="0">
                <a:effectLst>
                  <a:outerShdw blurRad="38100" dist="38100" dir="2700000" algn="tl">
                    <a:srgbClr val="000000">
                      <a:alpha val="43137"/>
                    </a:srgbClr>
                  </a:outerShdw>
                </a:effectLst>
              </a:rPr>
              <a:t>Ninevah</a:t>
            </a:r>
            <a:r>
              <a:rPr lang="en-US" sz="4800" dirty="0" smtClean="0">
                <a:effectLst>
                  <a:outerShdw blurRad="38100" dist="38100" dir="2700000" algn="tl">
                    <a:srgbClr val="000000">
                      <a:alpha val="43137"/>
                    </a:srgbClr>
                  </a:outerShdw>
                </a:effectLst>
              </a:rPr>
              <a:t> and preach against it, because its wickedness has come up before me.’”  Jonah 1:1  </a:t>
            </a:r>
            <a:endParaRPr lang="en-US" sz="4800"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ee the source image"/>
          <p:cNvPicPr>
            <a:picLocks noChangeAspect="1" noChangeArrowheads="1"/>
          </p:cNvPicPr>
          <p:nvPr/>
        </p:nvPicPr>
        <p:blipFill>
          <a:blip r:embed="rId2" cstate="print"/>
          <a:srcRect/>
          <a:stretch>
            <a:fillRect/>
          </a:stretch>
        </p:blipFill>
        <p:spPr bwMode="auto">
          <a:xfrm>
            <a:off x="0" y="685800"/>
            <a:ext cx="9144000" cy="4762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8001000" cy="5447645"/>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The Call to Preach</a:t>
            </a:r>
          </a:p>
          <a:p>
            <a:r>
              <a:rPr lang="en-US" sz="4800" dirty="0" smtClean="0">
                <a:effectLst>
                  <a:outerShdw blurRad="38100" dist="38100" dir="2700000" algn="tl">
                    <a:srgbClr val="000000">
                      <a:alpha val="43137"/>
                    </a:srgbClr>
                  </a:outerShdw>
                </a:effectLst>
              </a:rPr>
              <a:t>- Not for everyone </a:t>
            </a:r>
          </a:p>
          <a:p>
            <a:pPr>
              <a:buFontTx/>
              <a:buChar char="-"/>
            </a:pPr>
            <a:r>
              <a:rPr lang="en-US" sz="4800" dirty="0" smtClean="0">
                <a:effectLst>
                  <a:outerShdw blurRad="38100" dist="38100" dir="2700000" algn="tl">
                    <a:srgbClr val="000000">
                      <a:alpha val="43137"/>
                    </a:srgbClr>
                  </a:outerShdw>
                </a:effectLst>
              </a:rPr>
              <a:t>Some have it and… </a:t>
            </a:r>
          </a:p>
          <a:p>
            <a:pPr>
              <a:buFontTx/>
              <a:buChar char="-"/>
            </a:pPr>
            <a:r>
              <a:rPr lang="en-US" sz="4800" dirty="0" smtClean="0">
                <a:effectLst>
                  <a:outerShdw blurRad="38100" dist="38100" dir="2700000" algn="tl">
                    <a:srgbClr val="000000">
                      <a:alpha val="43137"/>
                    </a:srgbClr>
                  </a:outerShdw>
                </a:effectLst>
              </a:rPr>
              <a:t>Some may serve in other capacities… </a:t>
            </a:r>
          </a:p>
          <a:p>
            <a:endParaRPr lang="en-US" sz="4800" dirty="0" smtClean="0">
              <a:effectLst>
                <a:outerShdw blurRad="38100" dist="38100" dir="2700000" algn="tl">
                  <a:srgbClr val="000000">
                    <a:alpha val="43137"/>
                  </a:srgbClr>
                </a:outerShdw>
              </a:effectLst>
            </a:endParaRPr>
          </a:p>
          <a:p>
            <a:endParaRPr lang="en-US" sz="5400" dirty="0">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1582"/>
            <a:ext cx="8534400" cy="6217087"/>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The Call in Scripture:</a:t>
            </a:r>
            <a:endParaRPr lang="en-US" sz="5400" dirty="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a:p>
            <a:r>
              <a:rPr lang="en-US" sz="5400" dirty="0" smtClean="0">
                <a:effectLst>
                  <a:outerShdw blurRad="38100" dist="38100" dir="2700000" algn="tl">
                    <a:srgbClr val="000000">
                      <a:alpha val="43137"/>
                    </a:srgbClr>
                  </a:outerShdw>
                </a:effectLst>
              </a:rPr>
              <a:t>Jeremiah: 	Elisha:</a:t>
            </a:r>
          </a:p>
          <a:p>
            <a:r>
              <a:rPr lang="en-US" sz="5400" dirty="0" smtClean="0">
                <a:effectLst>
                  <a:outerShdw blurRad="38100" dist="38100" dir="2700000" algn="tl">
                    <a:srgbClr val="000000">
                      <a:alpha val="43137"/>
                    </a:srgbClr>
                  </a:outerShdw>
                </a:effectLst>
              </a:rPr>
              <a:t>Samuel: 		</a:t>
            </a:r>
          </a:p>
          <a:p>
            <a:r>
              <a:rPr lang="en-US" sz="5400" dirty="0" smtClean="0">
                <a:effectLst>
                  <a:outerShdw blurRad="38100" dist="38100" dir="2700000" algn="tl">
                    <a:srgbClr val="000000">
                      <a:alpha val="43137"/>
                    </a:srgbClr>
                  </a:outerShdw>
                </a:effectLst>
              </a:rPr>
              <a:t>Isaiah: </a:t>
            </a:r>
          </a:p>
          <a:p>
            <a:r>
              <a:rPr lang="en-US" sz="5400" dirty="0" smtClean="0">
                <a:effectLst>
                  <a:outerShdw blurRad="38100" dist="38100" dir="2700000" algn="tl">
                    <a:srgbClr val="000000">
                      <a:alpha val="43137"/>
                    </a:srgbClr>
                  </a:outerShdw>
                </a:effectLst>
              </a:rPr>
              <a:t>Ezekiel:</a:t>
            </a:r>
          </a:p>
          <a:p>
            <a:r>
              <a:rPr lang="en-US" sz="5400" dirty="0" smtClean="0">
                <a:effectLst>
                  <a:outerShdw blurRad="38100" dist="38100" dir="2700000" algn="tl">
                    <a:srgbClr val="000000">
                      <a:alpha val="43137"/>
                    </a:srgbClr>
                  </a:outerShdw>
                </a:effectLst>
              </a:rPr>
              <a:t>Hosea:</a:t>
            </a:r>
          </a:p>
          <a:p>
            <a:r>
              <a:rPr lang="en-US" sz="5400" dirty="0" smtClean="0">
                <a:effectLst>
                  <a:outerShdw blurRad="38100" dist="38100" dir="2700000" algn="tl">
                    <a:srgbClr val="000000">
                      <a:alpha val="43137"/>
                    </a:srgbClr>
                  </a:outerShdw>
                </a:effectLst>
              </a:rPr>
              <a:t>Jonah:   </a:t>
            </a:r>
            <a:r>
              <a:rPr lang="en-US" sz="5400" dirty="0">
                <a:effectLst>
                  <a:outerShdw blurRad="38100" dist="38100" dir="2700000" algn="tl">
                    <a:srgbClr val="000000">
                      <a:alpha val="43137"/>
                    </a:srgbClr>
                  </a:outerShdw>
                </a:effectLst>
              </a:rPr>
              <a:t>	</a:t>
            </a:r>
            <a:endParaRPr lang="en-US" sz="5400" dirty="0" smtClean="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2308324"/>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“Elijah went up to him and threw his cloak around him.”</a:t>
            </a:r>
          </a:p>
          <a:p>
            <a:r>
              <a:rPr lang="en-US" sz="4800" dirty="0" smtClean="0">
                <a:effectLst>
                  <a:outerShdw blurRad="38100" dist="38100" dir="2700000" algn="tl">
                    <a:srgbClr val="000000">
                      <a:alpha val="43137"/>
                    </a:srgbClr>
                  </a:outerShdw>
                </a:effectLst>
              </a:rPr>
              <a:t>1 Kings 19:19</a:t>
            </a:r>
            <a:endParaRPr lang="en-US" sz="4800" dirty="0">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ee the source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1582"/>
            <a:ext cx="8534400" cy="6217087"/>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The Call in Scripture:</a:t>
            </a:r>
            <a:endParaRPr lang="en-US" sz="5400" dirty="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a:p>
            <a:r>
              <a:rPr lang="en-US" sz="5400" dirty="0" smtClean="0">
                <a:effectLst>
                  <a:outerShdw blurRad="38100" dist="38100" dir="2700000" algn="tl">
                    <a:srgbClr val="000000">
                      <a:alpha val="43137"/>
                    </a:srgbClr>
                  </a:outerShdw>
                </a:effectLst>
              </a:rPr>
              <a:t>Jeremiah: 	Elisha:</a:t>
            </a:r>
          </a:p>
          <a:p>
            <a:r>
              <a:rPr lang="en-US" sz="5400" dirty="0" smtClean="0">
                <a:effectLst>
                  <a:outerShdw blurRad="38100" dist="38100" dir="2700000" algn="tl">
                    <a:srgbClr val="000000">
                      <a:alpha val="43137"/>
                    </a:srgbClr>
                  </a:outerShdw>
                </a:effectLst>
              </a:rPr>
              <a:t>Samuel: 		John the Baptist</a:t>
            </a:r>
          </a:p>
          <a:p>
            <a:r>
              <a:rPr lang="en-US" sz="5400" dirty="0" smtClean="0">
                <a:effectLst>
                  <a:outerShdw blurRad="38100" dist="38100" dir="2700000" algn="tl">
                    <a:srgbClr val="000000">
                      <a:alpha val="43137"/>
                    </a:srgbClr>
                  </a:outerShdw>
                </a:effectLst>
              </a:rPr>
              <a:t>Isaiah: 		</a:t>
            </a:r>
          </a:p>
          <a:p>
            <a:r>
              <a:rPr lang="en-US" sz="5400" dirty="0" smtClean="0">
                <a:effectLst>
                  <a:outerShdw blurRad="38100" dist="38100" dir="2700000" algn="tl">
                    <a:srgbClr val="000000">
                      <a:alpha val="43137"/>
                    </a:srgbClr>
                  </a:outerShdw>
                </a:effectLst>
              </a:rPr>
              <a:t>Ezekiel:</a:t>
            </a:r>
          </a:p>
          <a:p>
            <a:r>
              <a:rPr lang="en-US" sz="5400" dirty="0" smtClean="0">
                <a:effectLst>
                  <a:outerShdw blurRad="38100" dist="38100" dir="2700000" algn="tl">
                    <a:srgbClr val="000000">
                      <a:alpha val="43137"/>
                    </a:srgbClr>
                  </a:outerShdw>
                </a:effectLst>
              </a:rPr>
              <a:t>Hosea:</a:t>
            </a:r>
          </a:p>
          <a:p>
            <a:r>
              <a:rPr lang="en-US" sz="5400" dirty="0" smtClean="0">
                <a:effectLst>
                  <a:outerShdw blurRad="38100" dist="38100" dir="2700000" algn="tl">
                    <a:srgbClr val="000000">
                      <a:alpha val="43137"/>
                    </a:srgbClr>
                  </a:outerShdw>
                </a:effectLst>
              </a:rPr>
              <a:t>Jonah:   </a:t>
            </a:r>
            <a:r>
              <a:rPr lang="en-US" sz="5400" dirty="0">
                <a:effectLst>
                  <a:outerShdw blurRad="38100" dist="38100" dir="2700000" algn="tl">
                    <a:srgbClr val="000000">
                      <a:alpha val="43137"/>
                    </a:srgbClr>
                  </a:outerShdw>
                </a:effectLst>
              </a:rPr>
              <a:t>	</a:t>
            </a:r>
            <a:endParaRPr lang="en-US" sz="5400" dirty="0" smtClean="0">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ee the source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6001643"/>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“And he will go on before the Lord, in the spirit and power of Elijah, to turn the hearts of the parents to their children and the disobedient to the wisdom of the righteous—to make ready a people prepared for the Lord.”  Luke 1:17</a:t>
            </a:r>
            <a:endParaRPr lang="en-US" sz="4800" dirty="0">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1582"/>
            <a:ext cx="8534400" cy="6217087"/>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The Call in Scripture:</a:t>
            </a:r>
            <a:endParaRPr lang="en-US" sz="5400" dirty="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a:p>
            <a:r>
              <a:rPr lang="en-US" sz="5400" dirty="0" smtClean="0">
                <a:effectLst>
                  <a:outerShdw blurRad="38100" dist="38100" dir="2700000" algn="tl">
                    <a:srgbClr val="000000">
                      <a:alpha val="43137"/>
                    </a:srgbClr>
                  </a:outerShdw>
                </a:effectLst>
              </a:rPr>
              <a:t>Jeremiah: 	Elisha:</a:t>
            </a:r>
          </a:p>
          <a:p>
            <a:r>
              <a:rPr lang="en-US" sz="5400" dirty="0" smtClean="0">
                <a:effectLst>
                  <a:outerShdw blurRad="38100" dist="38100" dir="2700000" algn="tl">
                    <a:srgbClr val="000000">
                      <a:alpha val="43137"/>
                    </a:srgbClr>
                  </a:outerShdw>
                </a:effectLst>
              </a:rPr>
              <a:t>Samuel: 		John the Baptist:</a:t>
            </a:r>
          </a:p>
          <a:p>
            <a:r>
              <a:rPr lang="en-US" sz="5400" dirty="0" smtClean="0">
                <a:effectLst>
                  <a:outerShdw blurRad="38100" dist="38100" dir="2700000" algn="tl">
                    <a:srgbClr val="000000">
                      <a:alpha val="43137"/>
                    </a:srgbClr>
                  </a:outerShdw>
                </a:effectLst>
              </a:rPr>
              <a:t>Isaiah: 		Paul:</a:t>
            </a:r>
          </a:p>
          <a:p>
            <a:r>
              <a:rPr lang="en-US" sz="5400" dirty="0" smtClean="0">
                <a:effectLst>
                  <a:outerShdw blurRad="38100" dist="38100" dir="2700000" algn="tl">
                    <a:srgbClr val="000000">
                      <a:alpha val="43137"/>
                    </a:srgbClr>
                  </a:outerShdw>
                </a:effectLst>
              </a:rPr>
              <a:t>Ezekiel:</a:t>
            </a:r>
          </a:p>
          <a:p>
            <a:r>
              <a:rPr lang="en-US" sz="5400" dirty="0" smtClean="0">
                <a:effectLst>
                  <a:outerShdw blurRad="38100" dist="38100" dir="2700000" algn="tl">
                    <a:srgbClr val="000000">
                      <a:alpha val="43137"/>
                    </a:srgbClr>
                  </a:outerShdw>
                </a:effectLst>
              </a:rPr>
              <a:t>Hosea:</a:t>
            </a:r>
          </a:p>
          <a:p>
            <a:r>
              <a:rPr lang="en-US" sz="5400" dirty="0" smtClean="0">
                <a:effectLst>
                  <a:outerShdw blurRad="38100" dist="38100" dir="2700000" algn="tl">
                    <a:srgbClr val="000000">
                      <a:alpha val="43137"/>
                    </a:srgbClr>
                  </a:outerShdw>
                </a:effectLst>
              </a:rPr>
              <a:t>Jonah:   </a:t>
            </a:r>
            <a:r>
              <a:rPr lang="en-US" sz="5400" dirty="0">
                <a:effectLst>
                  <a:outerShdw blurRad="38100" dist="38100" dir="2700000" algn="tl">
                    <a:srgbClr val="000000">
                      <a:alpha val="43137"/>
                    </a:srgbClr>
                  </a:outerShdw>
                </a:effectLst>
              </a:rPr>
              <a:t>	</a:t>
            </a:r>
            <a:endParaRPr lang="en-US" sz="5400" dirty="0" smtClean="0">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ee the source image"/>
          <p:cNvPicPr>
            <a:picLocks noChangeAspect="1" noChangeArrowheads="1"/>
          </p:cNvPicPr>
          <p:nvPr/>
        </p:nvPicPr>
        <p:blipFill>
          <a:blip r:embed="rId2" cstate="print"/>
          <a:srcRect/>
          <a:stretch>
            <a:fillRect/>
          </a:stretch>
        </p:blipFill>
        <p:spPr bwMode="auto">
          <a:xfrm>
            <a:off x="0" y="381000"/>
            <a:ext cx="9144000" cy="5148059"/>
          </a:xfrm>
          <a:prstGeom prst="rect">
            <a:avLst/>
          </a:prstGeom>
          <a:noFill/>
        </p:spPr>
      </p:pic>
      <p:sp>
        <p:nvSpPr>
          <p:cNvPr id="3" name="TextBox 2"/>
          <p:cNvSpPr txBox="1"/>
          <p:nvPr/>
        </p:nvSpPr>
        <p:spPr>
          <a:xfrm>
            <a:off x="3733800" y="5791200"/>
            <a:ext cx="1699504" cy="830997"/>
          </a:xfrm>
          <a:prstGeom prst="rect">
            <a:avLst/>
          </a:prstGeom>
          <a:noFill/>
        </p:spPr>
        <p:txBody>
          <a:bodyPr wrap="none" rtlCol="0">
            <a:spAutoFit/>
          </a:bodyPr>
          <a:lstStyle/>
          <a:p>
            <a:r>
              <a:rPr lang="en-US" sz="4800" dirty="0" smtClean="0">
                <a:effectLst>
                  <a:outerShdw blurRad="38100" dist="38100" dir="2700000" algn="tl">
                    <a:srgbClr val="000000">
                      <a:alpha val="43137"/>
                    </a:srgbClr>
                  </a:outerShdw>
                </a:effectLst>
              </a:rPr>
              <a:t>Acts 9</a:t>
            </a:r>
            <a:endParaRPr lang="en-US" sz="4800" dirty="0">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6425798" cy="923330"/>
          </a:xfrm>
          <a:prstGeom prst="rect">
            <a:avLst/>
          </a:prstGeom>
          <a:noFill/>
        </p:spPr>
        <p:txBody>
          <a:bodyPr wrap="none" rtlCol="0">
            <a:spAutoFit/>
          </a:bodyPr>
          <a:lstStyle/>
          <a:p>
            <a:r>
              <a:rPr lang="en-US" sz="5400" dirty="0" smtClean="0">
                <a:effectLst>
                  <a:outerShdw blurRad="38100" dist="38100" dir="2700000" algn="tl">
                    <a:srgbClr val="000000">
                      <a:alpha val="43137"/>
                    </a:srgbClr>
                  </a:outerShdw>
                </a:effectLst>
              </a:rPr>
              <a:t>What is your call like? </a:t>
            </a:r>
            <a:endParaRPr lang="en-US" sz="5400"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chool officials and guests gathered to kick off the second phase of construction, part of The Potter's House capital campaign &quot;Growing Hope - Together,&quot; on Monday, Oct. 2, 2017, at the private institution's Roosevelt Park Campus, which houses its elementary and middle schools.(Courtesy of Rockford Construction)"/>
          <p:cNvPicPr>
            <a:picLocks noChangeAspect="1" noChangeArrowheads="1"/>
          </p:cNvPicPr>
          <p:nvPr/>
        </p:nvPicPr>
        <p:blipFill>
          <a:blip r:embed="rId2" cstate="print"/>
          <a:srcRect/>
          <a:stretch>
            <a:fillRect/>
          </a:stretch>
        </p:blipFill>
        <p:spPr bwMode="auto">
          <a:xfrm>
            <a:off x="0" y="0"/>
            <a:ext cx="9144000" cy="6045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1582"/>
            <a:ext cx="8534400" cy="6586418"/>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The Call in Scripture:</a:t>
            </a:r>
            <a:endParaRPr lang="en-US" sz="5400" dirty="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a:p>
            <a:r>
              <a:rPr lang="en-US" sz="5400" dirty="0" smtClean="0">
                <a:effectLst>
                  <a:outerShdw blurRad="38100" dist="38100" dir="2700000" algn="tl">
                    <a:srgbClr val="000000">
                      <a:alpha val="43137"/>
                    </a:srgbClr>
                  </a:outerShdw>
                </a:effectLst>
              </a:rPr>
              <a:t>Jeremiah: </a:t>
            </a:r>
          </a:p>
          <a:p>
            <a:r>
              <a:rPr lang="en-US" sz="4800" dirty="0" smtClean="0">
                <a:effectLst>
                  <a:outerShdw blurRad="38100" dist="38100" dir="2700000" algn="tl">
                    <a:srgbClr val="000000">
                      <a:alpha val="43137"/>
                    </a:srgbClr>
                  </a:outerShdw>
                </a:effectLst>
              </a:rPr>
              <a:t>“Before I formed you in the womb, I knew you, before you were born I set you apart; I appointed you as a prophet to the nations.”  1:5</a:t>
            </a:r>
          </a:p>
          <a:p>
            <a:r>
              <a:rPr lang="en-US" sz="5400" dirty="0">
                <a:effectLst>
                  <a:outerShdw blurRad="38100" dist="38100" dir="2700000" algn="tl">
                    <a:srgbClr val="000000">
                      <a:alpha val="43137"/>
                    </a:srgbClr>
                  </a:outerShdw>
                </a:effectLst>
              </a:rPr>
              <a:t>	</a:t>
            </a:r>
            <a:endParaRPr lang="en-US" sz="5400" dirty="0" smtClean="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7693"/>
            <a:ext cx="8839200" cy="674030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“The words of the wise are like goads, their collected sayings like firmly embedded nails—given by one shepherd. Be warned, my son, of anything in addition to them.  Of making of books there is no end, and much study wearies the body.” </a:t>
            </a:r>
          </a:p>
          <a:p>
            <a:r>
              <a:rPr lang="en-US" sz="4800" dirty="0">
                <a:effectLst>
                  <a:outerShdw blurRad="38100" dist="38100" dir="2700000" algn="tl">
                    <a:srgbClr val="000000">
                      <a:alpha val="43137"/>
                    </a:srgbClr>
                  </a:outerShdw>
                </a:effectLst>
              </a:rPr>
              <a:t>	</a:t>
            </a:r>
            <a:r>
              <a:rPr lang="en-US" sz="4800" dirty="0" smtClean="0">
                <a:effectLst>
                  <a:outerShdw blurRad="38100" dist="38100" dir="2700000" algn="tl">
                    <a:srgbClr val="000000">
                      <a:alpha val="43137"/>
                    </a:srgbClr>
                  </a:outerShdw>
                </a:effectLst>
              </a:rPr>
              <a:t>Ecclesiastes 12:11, 12</a:t>
            </a:r>
            <a:endParaRPr lang="en-US" sz="4800"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436797" cy="4555093"/>
          </a:xfrm>
          <a:prstGeom prst="rect">
            <a:avLst/>
          </a:prstGeom>
          <a:noFill/>
        </p:spPr>
        <p:txBody>
          <a:bodyPr wrap="none" rtlCol="0">
            <a:spAutoFit/>
          </a:bodyPr>
          <a:lstStyle/>
          <a:p>
            <a:r>
              <a:rPr lang="en-US" sz="5400" dirty="0" smtClean="0">
                <a:effectLst>
                  <a:outerShdw blurRad="38100" dist="38100" dir="2700000" algn="tl">
                    <a:srgbClr val="000000">
                      <a:alpha val="43137"/>
                    </a:srgbClr>
                  </a:outerShdw>
                </a:effectLst>
              </a:rPr>
              <a:t>What is your call like?</a:t>
            </a:r>
          </a:p>
          <a:p>
            <a:endParaRPr lang="en-US" sz="2000" dirty="0" smtClean="0">
              <a:effectLst>
                <a:outerShdw blurRad="38100" dist="38100" dir="2700000" algn="tl">
                  <a:srgbClr val="000000">
                    <a:alpha val="43137"/>
                  </a:srgbClr>
                </a:outerShdw>
              </a:effectLst>
            </a:endParaRPr>
          </a:p>
          <a:p>
            <a:r>
              <a:rPr lang="en-US" sz="5400" dirty="0">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-child, “I want to do that” </a:t>
            </a:r>
          </a:p>
          <a:p>
            <a:r>
              <a:rPr lang="en-US" sz="5400" dirty="0">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 invitation, “It feels right”</a:t>
            </a:r>
          </a:p>
          <a:p>
            <a:r>
              <a:rPr lang="en-US" sz="5400" dirty="0">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 A burden</a:t>
            </a:r>
          </a:p>
          <a:p>
            <a:r>
              <a:rPr lang="en-US" sz="5400" dirty="0">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 “Try it, and see”</a:t>
            </a:r>
            <a:endParaRPr lang="en-US" sz="5400" dirty="0">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6707414" cy="2585323"/>
          </a:xfrm>
          <a:prstGeom prst="rect">
            <a:avLst/>
          </a:prstGeom>
          <a:noFill/>
        </p:spPr>
        <p:txBody>
          <a:bodyPr wrap="none" rtlCol="0">
            <a:spAutoFit/>
          </a:bodyPr>
          <a:lstStyle/>
          <a:p>
            <a:r>
              <a:rPr lang="en-US" sz="5400" dirty="0" smtClean="0"/>
              <a:t>Inner and Outer Call </a:t>
            </a:r>
          </a:p>
          <a:p>
            <a:endParaRPr lang="en-US" sz="5400" dirty="0"/>
          </a:p>
          <a:p>
            <a:r>
              <a:rPr lang="en-US" sz="5400" dirty="0" smtClean="0"/>
              <a:t>Bible, Bearings</a:t>
            </a:r>
            <a:r>
              <a:rPr lang="en-US" sz="5400" smtClean="0"/>
              <a:t>, Burden</a:t>
            </a:r>
            <a:endParaRPr lang="en-US" sz="5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p:cNvPicPr>
            <a:picLocks noChangeAspect="1" noChangeArrowheads="1"/>
          </p:cNvPicPr>
          <p:nvPr/>
        </p:nvPicPr>
        <p:blipFill>
          <a:blip r:embed="rId2" cstate="print"/>
          <a:srcRect/>
          <a:stretch>
            <a:fillRect/>
          </a:stretch>
        </p:blipFill>
        <p:spPr bwMode="auto">
          <a:xfrm>
            <a:off x="0" y="0"/>
            <a:ext cx="9144000" cy="6477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1582"/>
            <a:ext cx="8534400" cy="2893100"/>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The Call in Scripture:</a:t>
            </a:r>
            <a:endParaRPr lang="en-US" sz="5400" dirty="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a:p>
            <a:r>
              <a:rPr lang="en-US" sz="5400" dirty="0" smtClean="0">
                <a:effectLst>
                  <a:outerShdw blurRad="38100" dist="38100" dir="2700000" algn="tl">
                    <a:srgbClr val="000000">
                      <a:alpha val="43137"/>
                    </a:srgbClr>
                  </a:outerShdw>
                </a:effectLst>
              </a:rPr>
              <a:t>Jeremiah: </a:t>
            </a:r>
          </a:p>
          <a:p>
            <a:r>
              <a:rPr lang="en-US" sz="5400" dirty="0" smtClean="0">
                <a:effectLst>
                  <a:outerShdw blurRad="38100" dist="38100" dir="2700000" algn="tl">
                    <a:srgbClr val="000000">
                      <a:alpha val="43137"/>
                    </a:srgbClr>
                  </a:outerShdw>
                </a:effectLst>
              </a:rPr>
              <a:t>Samuel: </a:t>
            </a:r>
            <a:r>
              <a:rPr lang="en-US" sz="5400" dirty="0">
                <a:effectLst>
                  <a:outerShdw blurRad="38100" dist="38100" dir="2700000" algn="tl">
                    <a:srgbClr val="000000">
                      <a:alpha val="43137"/>
                    </a:srgbClr>
                  </a:outerShdw>
                </a:effectLst>
              </a:rPr>
              <a:t>	</a:t>
            </a:r>
            <a:endParaRPr lang="en-US" sz="5400" dirty="0" smtClean="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picture of samuel the prophet"/>
          <p:cNvPicPr>
            <a:picLocks noChangeAspect="1" noChangeArrowheads="1"/>
          </p:cNvPicPr>
          <p:nvPr/>
        </p:nvPicPr>
        <p:blipFill>
          <a:blip r:embed="rId2" cstate="print"/>
          <a:srcRect/>
          <a:stretch>
            <a:fillRect/>
          </a:stretch>
        </p:blipFill>
        <p:spPr bwMode="auto">
          <a:xfrm>
            <a:off x="0" y="304800"/>
            <a:ext cx="9125374" cy="57911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229600" cy="3046988"/>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“The Lord continued to appear at Shiloh, and there he revealed himself to Samuel through his word.”  I Samuel 3:21</a:t>
            </a:r>
            <a:endParaRPr lang="en-US" sz="4800"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1582"/>
            <a:ext cx="8534400" cy="3724096"/>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The Call in Scripture:</a:t>
            </a:r>
            <a:endParaRPr lang="en-US" sz="5400" dirty="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a:p>
            <a:r>
              <a:rPr lang="en-US" sz="5400" dirty="0" smtClean="0">
                <a:effectLst>
                  <a:outerShdw blurRad="38100" dist="38100" dir="2700000" algn="tl">
                    <a:srgbClr val="000000">
                      <a:alpha val="43137"/>
                    </a:srgbClr>
                  </a:outerShdw>
                </a:effectLst>
              </a:rPr>
              <a:t>Jeremiah: </a:t>
            </a:r>
          </a:p>
          <a:p>
            <a:r>
              <a:rPr lang="en-US" sz="5400" dirty="0" smtClean="0">
                <a:effectLst>
                  <a:outerShdw blurRad="38100" dist="38100" dir="2700000" algn="tl">
                    <a:srgbClr val="000000">
                      <a:alpha val="43137"/>
                    </a:srgbClr>
                  </a:outerShdw>
                </a:effectLst>
              </a:rPr>
              <a:t>Samuel: </a:t>
            </a:r>
          </a:p>
          <a:p>
            <a:r>
              <a:rPr lang="en-US" sz="5400" dirty="0" smtClean="0">
                <a:effectLst>
                  <a:outerShdw blurRad="38100" dist="38100" dir="2700000" algn="tl">
                    <a:srgbClr val="000000">
                      <a:alpha val="43137"/>
                    </a:srgbClr>
                  </a:outerShdw>
                </a:effectLst>
              </a:rPr>
              <a:t>Isaiah: </a:t>
            </a:r>
            <a:r>
              <a:rPr lang="en-US" sz="5400" dirty="0">
                <a:effectLst>
                  <a:outerShdw blurRad="38100" dist="38100" dir="2700000" algn="tl">
                    <a:srgbClr val="000000">
                      <a:alpha val="43137"/>
                    </a:srgbClr>
                  </a:outerShdw>
                </a:effectLst>
              </a:rPr>
              <a:t>	</a:t>
            </a:r>
            <a:endParaRPr lang="en-US" sz="5400" dirty="0" smtClean="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848600" cy="3785652"/>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“Then I heard the voice of the Lord saying, “Whom shall I send?  And who will go for us?”  And I said, “Here am I.  Send me!”  Isaiah 6:8</a:t>
            </a:r>
            <a:endParaRPr lang="en-US" sz="4800"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482</Words>
  <Application>Microsoft Office PowerPoint</Application>
  <PresentationFormat>On-screen Show (4:3)</PresentationFormat>
  <Paragraphs>90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dc:creator>
  <cp:lastModifiedBy>Authorized</cp:lastModifiedBy>
  <cp:revision>4</cp:revision>
  <dcterms:created xsi:type="dcterms:W3CDTF">2019-06-12T11:59:38Z</dcterms:created>
  <dcterms:modified xsi:type="dcterms:W3CDTF">2019-10-28T13:26:49Z</dcterms:modified>
</cp:coreProperties>
</file>