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21"/>
  </p:notesMasterIdLst>
  <p:sldIdLst>
    <p:sldId id="309" r:id="rId2"/>
    <p:sldId id="310" r:id="rId3"/>
    <p:sldId id="688" r:id="rId4"/>
    <p:sldId id="311" r:id="rId5"/>
    <p:sldId id="312" r:id="rId6"/>
    <p:sldId id="313" r:id="rId7"/>
    <p:sldId id="316" r:id="rId8"/>
    <p:sldId id="318" r:id="rId9"/>
    <p:sldId id="319" r:id="rId10"/>
    <p:sldId id="320" r:id="rId11"/>
    <p:sldId id="321" r:id="rId12"/>
    <p:sldId id="689" r:id="rId13"/>
    <p:sldId id="322" r:id="rId14"/>
    <p:sldId id="323" r:id="rId15"/>
    <p:sldId id="324" r:id="rId16"/>
    <p:sldId id="325" r:id="rId17"/>
    <p:sldId id="326" r:id="rId18"/>
    <p:sldId id="327" r:id="rId19"/>
    <p:sldId id="317" r:id="rId2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86" d="100"/>
          <a:sy n="86" d="100"/>
        </p:scale>
        <p:origin x="-20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407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11/18/17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3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3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5" Type="http://schemas.openxmlformats.org/officeDocument/2006/relationships/image" Target="../media/image6.jpeg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7" Type="http://schemas.openxmlformats.org/officeDocument/2006/relationships/image" Target="../media/image7.jpeg"/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9" Type="http://schemas.openxmlformats.org/officeDocument/2006/relationships/image" Target="../media/image8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1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5" Type="http://schemas.openxmlformats.org/officeDocument/2006/relationships/image" Target="../media/image6.jpeg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7" Type="http://schemas.openxmlformats.org/officeDocument/2006/relationships/image" Target="../media/image7.jpeg"/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9" Type="http://schemas.openxmlformats.org/officeDocument/2006/relationships/image" Target="../media/image8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11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5" Type="http://schemas.openxmlformats.org/officeDocument/2006/relationships/image" Target="../media/image7.jpeg"/><Relationship Id="rId6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7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ogle.com/url?sa=i&amp;rct=j&amp;q=&amp;esrc=s&amp;source=images&amp;cd=&amp;cad=rja&amp;uact=8&amp;ved=0ahUKEwiKyvqNqILXAhVIJiYKHUhBDzoQjRwIBw&amp;url=https://artuk.org/discover/artworks/the-munition-girls-1918-179834&amp;psig=AOvVaw1FFjg0788ZhJu79MHScfCB&amp;ust=1508695803014814" TargetMode="External"/><Relationship Id="rId3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1412776"/>
            <a:ext cx="6857968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Justificación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44008" y="764704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Iglesia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2952328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3573016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292426" y="16041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499992" y="371703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4067944" y="764704"/>
            <a:ext cx="4176464" cy="2736304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34 CuadroTexto"/>
          <p:cNvSpPr txBox="1"/>
          <p:nvPr/>
        </p:nvSpPr>
        <p:spPr>
          <a:xfrm>
            <a:off x="683568" y="3861048"/>
            <a:ext cx="5904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Afuera de </a:t>
            </a:r>
          </a:p>
          <a:p>
            <a:r>
              <a:rPr lang="es-MX" sz="4400" b="1" dirty="0" smtClean="0">
                <a:latin typeface="Arial Black" pitchFamily="34" charset="0"/>
              </a:rPr>
              <a:t>la Iglesia</a:t>
            </a:r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2952328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3501008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292426" y="16041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499992" y="371703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4139952" y="692696"/>
            <a:ext cx="4176464" cy="2736304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36712"/>
            <a:ext cx="1277665" cy="1224136"/>
          </a:xfrm>
          <a:prstGeom prst="rect">
            <a:avLst/>
          </a:prstGeom>
          <a:noFill/>
        </p:spPr>
      </p:pic>
      <p:sp>
        <p:nvSpPr>
          <p:cNvPr id="35" name="34 CuadroTexto"/>
          <p:cNvSpPr txBox="1"/>
          <p:nvPr/>
        </p:nvSpPr>
        <p:spPr>
          <a:xfrm>
            <a:off x="611560" y="3573016"/>
            <a:ext cx="30963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Afuera de </a:t>
            </a:r>
          </a:p>
          <a:p>
            <a:r>
              <a:rPr lang="es-MX" sz="4400" b="1" dirty="0" smtClean="0">
                <a:latin typeface="Arial Black" pitchFamily="34" charset="0"/>
              </a:rPr>
              <a:t>la Iglesia</a:t>
            </a:r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283968" y="188640"/>
            <a:ext cx="0" cy="2952328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4211960" y="29969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508450" y="1100064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716016" y="32129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4355976" y="188640"/>
            <a:ext cx="4176464" cy="2736304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1277665" cy="1224136"/>
          </a:xfrm>
          <a:prstGeom prst="rect">
            <a:avLst/>
          </a:prstGeom>
          <a:noFill/>
        </p:spPr>
      </p:pic>
      <p:sp>
        <p:nvSpPr>
          <p:cNvPr id="35" name="34 CuadroTexto"/>
          <p:cNvSpPr txBox="1"/>
          <p:nvPr/>
        </p:nvSpPr>
        <p:spPr>
          <a:xfrm>
            <a:off x="395536" y="2996952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96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Servir</a:t>
            </a:r>
          </a:p>
          <a:p>
            <a:r>
              <a:rPr lang="es-MX" sz="9600" b="1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Ministrar </a:t>
            </a:r>
            <a:endParaRPr lang="es-MX" sz="96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827584" y="1484784"/>
            <a:ext cx="7488832" cy="10464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</a:p>
          <a:p>
            <a:pPr algn="ctr"/>
            <a:r>
              <a:rPr lang="es-MX" sz="1400" b="1" i="1" dirty="0" smtClean="0">
                <a:solidFill>
                  <a:srgbClr val="FFFF00"/>
                </a:solidFill>
                <a:latin typeface="Arial Black" pitchFamily="34" charset="0"/>
              </a:rPr>
              <a:t>(EXCLUSIVAMENTE)</a:t>
            </a:r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600" y="4437112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899592" y="4293096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899592" y="3212976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25" name="24 Flecha abajo"/>
          <p:cNvSpPr/>
          <p:nvPr/>
        </p:nvSpPr>
        <p:spPr>
          <a:xfrm>
            <a:off x="4211960" y="1844824"/>
            <a:ext cx="1080120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CuadroTexto"/>
          <p:cNvSpPr txBox="1"/>
          <p:nvPr/>
        </p:nvSpPr>
        <p:spPr>
          <a:xfrm>
            <a:off x="2123728" y="836712"/>
            <a:ext cx="6120680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Preposiciones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611560" y="3208908"/>
            <a:ext cx="3672408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</a:t>
            </a:r>
          </a:p>
          <a:p>
            <a:pPr algn="ctr"/>
            <a:r>
              <a:rPr lang="es-MX" sz="4800" b="1" dirty="0" smtClean="0">
                <a:latin typeface="Arial Black" pitchFamily="34" charset="0"/>
              </a:rPr>
              <a:t>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39552" y="616620"/>
            <a:ext cx="3744416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  <p:pic>
        <p:nvPicPr>
          <p:cNvPr id="13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692696"/>
            <a:ext cx="2254703" cy="2160240"/>
          </a:xfrm>
          <a:prstGeom prst="rect">
            <a:avLst/>
          </a:prstGeom>
          <a:noFill/>
        </p:spPr>
      </p:pic>
      <p:pic>
        <p:nvPicPr>
          <p:cNvPr id="14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3257207"/>
            <a:ext cx="2232248" cy="1899985"/>
          </a:xfrm>
          <a:prstGeom prst="rect">
            <a:avLst/>
          </a:prstGeom>
          <a:noFill/>
        </p:spPr>
      </p:pic>
      <p:pic>
        <p:nvPicPr>
          <p:cNvPr id="15" name="Picture 20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3140968"/>
            <a:ext cx="1728192" cy="1749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611560" y="3208908"/>
            <a:ext cx="3672408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</a:t>
            </a:r>
          </a:p>
          <a:p>
            <a:pPr algn="ctr"/>
            <a:r>
              <a:rPr lang="es-MX" sz="4800" b="1" dirty="0" smtClean="0">
                <a:latin typeface="Arial Black" pitchFamily="34" charset="0"/>
              </a:rPr>
              <a:t>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39552" y="616620"/>
            <a:ext cx="3744416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499992" y="616620"/>
            <a:ext cx="4248472" cy="483209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r>
              <a:rPr lang="es-MX" sz="4400" b="1" dirty="0" smtClean="0">
                <a:latin typeface="Arial Black" pitchFamily="34" charset="0"/>
              </a:rPr>
              <a:t>Necesidades</a:t>
            </a:r>
          </a:p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endParaRPr lang="es-MX" sz="44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611560" y="3208908"/>
            <a:ext cx="3672408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</a:t>
            </a:r>
          </a:p>
          <a:p>
            <a:pPr algn="ctr"/>
            <a:r>
              <a:rPr lang="es-MX" sz="4800" b="1" dirty="0" smtClean="0">
                <a:latin typeface="Arial Black" pitchFamily="34" charset="0"/>
              </a:rPr>
              <a:t>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39552" y="616620"/>
            <a:ext cx="3744416" cy="230832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499992" y="736243"/>
            <a:ext cx="4248472" cy="470898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endParaRPr lang="es-MX" sz="4400" b="1" dirty="0" smtClean="0">
              <a:latin typeface="Arial Black" pitchFamily="34" charset="0"/>
            </a:endParaRP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Justificación del Curso,</a:t>
            </a:r>
          </a:p>
          <a:p>
            <a:pPr algn="ctr"/>
            <a:r>
              <a:rPr lang="es-MX" sz="4400" b="1" i="1" dirty="0" smtClean="0">
                <a:latin typeface="Arial Black" pitchFamily="34" charset="0"/>
              </a:rPr>
              <a:t>¿Conocer a la Mujer?</a:t>
            </a:r>
          </a:p>
          <a:p>
            <a:pPr algn="ctr"/>
            <a:r>
              <a:rPr lang="es-MX" sz="4400" b="1" i="1" dirty="0" smtClean="0">
                <a:latin typeface="Arial Black" pitchFamily="34" charset="0"/>
              </a:rPr>
              <a:t>¿Quién es?</a:t>
            </a:r>
            <a:endParaRPr lang="es-MX" sz="4400" b="1" dirty="0" smtClean="0">
              <a:latin typeface="Arial Black" pitchFamily="34" charset="0"/>
            </a:endParaRPr>
          </a:p>
          <a:p>
            <a:pPr algn="ctr"/>
            <a:endParaRPr lang="es-MX" sz="44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1, Lección 2. TAREA #2 </a:t>
            </a:r>
          </a:p>
          <a:p>
            <a:pPr>
              <a:buNone/>
            </a:pPr>
            <a:r>
              <a:rPr lang="es-MX" b="1" dirty="0" smtClean="0"/>
              <a:t>Observar*  a mujeres en la Iglesia y fuera de la Iglesia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60000"/>
              <a:buFont typeface="Wingdings"/>
              <a:buChar char=""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10 </a:t>
            </a:r>
            <a:r>
              <a:rPr kumimoji="0" lang="es-MX" sz="24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Igualdades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en necesidades físicas, espirituales, emocionales, especiales.</a:t>
            </a:r>
          </a:p>
          <a:p>
            <a:pPr marL="32004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10 </a:t>
            </a:r>
            <a:r>
              <a:rPr lang="es-MX" sz="2400" b="1" i="1" u="sng" dirty="0" smtClean="0"/>
              <a:t>Diferencias</a:t>
            </a:r>
            <a:r>
              <a:rPr lang="es-MX" sz="2400" b="1" dirty="0" smtClean="0"/>
              <a:t> en necesidades físicas, espirituales, emocionales, especiales.</a:t>
            </a:r>
          </a:p>
          <a:p>
            <a:pPr marL="320040" indent="-320040">
              <a:spcBef>
                <a:spcPts val="700"/>
              </a:spcBef>
              <a:buSzPct val="60000"/>
              <a:defRPr/>
            </a:pPr>
            <a:r>
              <a:rPr lang="es-MX" sz="3200" b="1" dirty="0" smtClean="0"/>
              <a:t>* Conocimiento o Suposición</a:t>
            </a:r>
            <a:endParaRPr lang="es-MX" b="1" dirty="0" smtClean="0"/>
          </a:p>
        </p:txBody>
      </p:sp>
      <p:pic>
        <p:nvPicPr>
          <p:cNvPr id="75778" name="Picture 2" descr="Resultado de imagen para free painting classic working woma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060848"/>
            <a:ext cx="480060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74422" y="260648"/>
            <a:ext cx="6460487" cy="6324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Teología</a:t>
            </a:r>
          </a:p>
          <a:p>
            <a:pPr algn="ctr"/>
            <a:r>
              <a:rPr lang="es-MX" sz="4400" u="sng" dirty="0" smtClean="0">
                <a:solidFill>
                  <a:schemeClr val="accent1"/>
                </a:solidFill>
                <a:latin typeface="Arial Black" pitchFamily="34" charset="0"/>
              </a:rPr>
              <a:t>Estudio de Dios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¿Quién es Dios?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¿Cómo es Dios?</a:t>
            </a:r>
          </a:p>
          <a:p>
            <a:pPr algn="ctr"/>
            <a:endParaRPr lang="es-MX" sz="3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latin typeface="Arial Black" pitchFamily="34" charset="0"/>
              </a:rPr>
              <a:t>Biblia</a:t>
            </a:r>
          </a:p>
          <a:p>
            <a:pPr algn="ctr"/>
            <a:r>
              <a:rPr lang="es-MX" sz="4400" u="sng" dirty="0" smtClean="0">
                <a:solidFill>
                  <a:schemeClr val="accent1"/>
                </a:solidFill>
                <a:latin typeface="Arial Black" pitchFamily="34" charset="0"/>
              </a:rPr>
              <a:t>Sagradas Escrituras</a:t>
            </a:r>
            <a:endParaRPr lang="es-MX" sz="4400" dirty="0" smtClean="0"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¿Quién es Dios?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¿Cómo es Dios?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15616" y="548680"/>
            <a:ext cx="6723315" cy="5139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Teología Bíblica</a:t>
            </a:r>
          </a:p>
          <a:p>
            <a:pPr algn="ctr"/>
            <a:endParaRPr lang="es-MX" sz="60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6000" i="1" dirty="0" smtClean="0">
                <a:solidFill>
                  <a:schemeClr val="accent1"/>
                </a:solidFill>
                <a:latin typeface="Arial Black" pitchFamily="34" charset="0"/>
              </a:rPr>
              <a:t>¿Qué dice Dios </a:t>
            </a:r>
          </a:p>
          <a:p>
            <a:pPr algn="ctr"/>
            <a:r>
              <a:rPr lang="es-MX" sz="6000" i="1" dirty="0" smtClean="0">
                <a:solidFill>
                  <a:schemeClr val="accent1"/>
                </a:solidFill>
                <a:latin typeface="Arial Black" pitchFamily="34" charset="0"/>
              </a:rPr>
              <a:t>del Ministerio?</a:t>
            </a:r>
          </a:p>
          <a:p>
            <a:pPr algn="ctr"/>
            <a:r>
              <a:rPr lang="es-MX" sz="6000" i="1" dirty="0" smtClean="0">
                <a:solidFill>
                  <a:schemeClr val="accent1"/>
                </a:solidFill>
                <a:latin typeface="Arial Black" pitchFamily="34" charset="0"/>
              </a:rPr>
              <a:t>Es servicio.</a:t>
            </a:r>
          </a:p>
          <a:p>
            <a:pPr algn="ctr"/>
            <a:endParaRPr lang="es-MX" sz="44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3919" y="260648"/>
            <a:ext cx="8741496" cy="16081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Teología Bíblica</a:t>
            </a:r>
          </a:p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¿Qué dice Dios de la Mujer?</a:t>
            </a:r>
            <a:endParaRPr lang="es-MX" sz="44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6" name="Picture 2" descr="Resultado de imagen para free painting wallpapers women 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44824"/>
            <a:ext cx="463594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188640"/>
            <a:ext cx="4277000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¿Qué dice Dios 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de la Mujer?</a:t>
            </a:r>
            <a:endParaRPr lang="es-MX" sz="44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6" name="Picture 2" descr="Resultado de imagen para free painting wallpapers women 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836712"/>
            <a:ext cx="2808312" cy="2268252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1403648" y="3356992"/>
            <a:ext cx="7416824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¿Qué dice 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la gente </a:t>
            </a:r>
          </a:p>
          <a:p>
            <a:pPr algn="ctr"/>
            <a:r>
              <a:rPr lang="es-MX" sz="4400" i="1" dirty="0" smtClean="0">
                <a:solidFill>
                  <a:schemeClr val="accent1"/>
                </a:solidFill>
                <a:latin typeface="Arial Black" pitchFamily="34" charset="0"/>
              </a:rPr>
              <a:t>de la Mujer?</a:t>
            </a:r>
            <a:endParaRPr lang="es-MX" sz="44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35696" y="2348880"/>
            <a:ext cx="5789168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b="1" dirty="0" smtClean="0">
                <a:solidFill>
                  <a:schemeClr val="accent1"/>
                </a:solidFill>
                <a:latin typeface="Arial Black" pitchFamily="34" charset="0"/>
              </a:rPr>
              <a:t>Lucas 7:36-50</a:t>
            </a:r>
            <a:endParaRPr lang="es-MX" sz="44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6" name="Picture 2" descr="Resultado de imagen para free painting wallpapers women onl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2050514" cy="165618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23528" y="3140968"/>
            <a:ext cx="8208912" cy="228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Jesús: 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¿Ves esta mujer?</a:t>
            </a:r>
            <a:endParaRPr lang="es-MX" sz="66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91680" y="3789040"/>
            <a:ext cx="5789168" cy="1608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b="1" dirty="0" smtClean="0">
                <a:solidFill>
                  <a:schemeClr val="accent1"/>
                </a:solidFill>
                <a:latin typeface="Arial Black" pitchFamily="34" charset="0"/>
              </a:rPr>
              <a:t>Hechos 8:12 </a:t>
            </a:r>
          </a:p>
          <a:p>
            <a:pPr algn="ctr"/>
            <a:r>
              <a:rPr lang="es-MX" sz="4400" b="1" i="1" dirty="0" smtClean="0">
                <a:solidFill>
                  <a:schemeClr val="accent1"/>
                </a:solidFill>
                <a:latin typeface="Arial Black" pitchFamily="34" charset="0"/>
              </a:rPr>
              <a:t>Ellos</a:t>
            </a:r>
            <a:r>
              <a:rPr lang="es-MX" sz="4400" b="1" dirty="0" smtClean="0">
                <a:solidFill>
                  <a:schemeClr val="accent1"/>
                </a:solidFill>
                <a:latin typeface="Arial Black" pitchFamily="34" charset="0"/>
              </a:rPr>
              <a:t> y </a:t>
            </a:r>
            <a:r>
              <a:rPr lang="es-MX" sz="4400" b="1" i="1" dirty="0" smtClean="0">
                <a:solidFill>
                  <a:schemeClr val="accent1"/>
                </a:solidFill>
                <a:latin typeface="Arial Black" pitchFamily="34" charset="0"/>
              </a:rPr>
              <a:t>Ellas </a:t>
            </a:r>
            <a:endParaRPr lang="es-MX" sz="4400" b="1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260648"/>
            <a:ext cx="8208912" cy="3300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latin typeface="Arial Black" pitchFamily="34" charset="0"/>
              </a:rPr>
              <a:t>La Biblia </a:t>
            </a:r>
          </a:p>
          <a:p>
            <a:pPr marL="1143000" indent="-1143000" algn="ctr">
              <a:buFont typeface="Wingdings" pitchFamily="2" charset="2"/>
              <a:buChar char="ü"/>
            </a:pPr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Generaliza</a:t>
            </a:r>
          </a:p>
          <a:p>
            <a:pPr marL="1143000" indent="-1143000" algn="ctr">
              <a:buFont typeface="Wingdings" pitchFamily="2" charset="2"/>
              <a:buChar char="ü"/>
            </a:pPr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Puntualiza</a:t>
            </a:r>
            <a:endParaRPr lang="es-MX" sz="66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051720" y="260648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Iglesia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13" name="12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2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2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6" y="404664"/>
            <a:ext cx="1058838" cy="1058838"/>
          </a:xfrm>
          <a:prstGeom prst="rect">
            <a:avLst/>
          </a:prstGeom>
          <a:noFill/>
        </p:spPr>
      </p:pic>
      <p:sp>
        <p:nvSpPr>
          <p:cNvPr id="25" name="24 Explosión 1"/>
          <p:cNvSpPr/>
          <p:nvPr/>
        </p:nvSpPr>
        <p:spPr>
          <a:xfrm>
            <a:off x="3563888" y="548680"/>
            <a:ext cx="1944216" cy="244827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Explosión 1"/>
          <p:cNvSpPr/>
          <p:nvPr/>
        </p:nvSpPr>
        <p:spPr>
          <a:xfrm>
            <a:off x="-1296144" y="1844824"/>
            <a:ext cx="2592288" cy="1584176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Explosión 2"/>
          <p:cNvSpPr/>
          <p:nvPr/>
        </p:nvSpPr>
        <p:spPr>
          <a:xfrm>
            <a:off x="4788024" y="5157192"/>
            <a:ext cx="2160240" cy="1224136"/>
          </a:xfrm>
          <a:prstGeom prst="irregularSeal2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2060848"/>
            <a:ext cx="1277665" cy="1224136"/>
          </a:xfrm>
          <a:prstGeom prst="rect">
            <a:avLst/>
          </a:prstGeom>
          <a:noFill/>
        </p:spPr>
      </p:pic>
      <p:pic>
        <p:nvPicPr>
          <p:cNvPr id="28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1277665" cy="1224136"/>
          </a:xfrm>
          <a:prstGeom prst="rect">
            <a:avLst/>
          </a:prstGeom>
          <a:noFill/>
        </p:spPr>
      </p:pic>
      <p:pic>
        <p:nvPicPr>
          <p:cNvPr id="29" name="Picture 4" descr="Resultado de imagen para icono de muje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277665" cy="1224136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476672"/>
            <a:ext cx="8208912" cy="431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105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Jesús le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pregunta a la Iglesia Siglo XXI: </a:t>
            </a:r>
          </a:p>
          <a:p>
            <a:pPr algn="ctr"/>
            <a:r>
              <a:rPr lang="es-MX" sz="6600" i="1" dirty="0" smtClean="0">
                <a:solidFill>
                  <a:schemeClr val="accent1"/>
                </a:solidFill>
                <a:latin typeface="Arial Black" pitchFamily="34" charset="0"/>
              </a:rPr>
              <a:t>¿Ves esta mujer?</a:t>
            </a:r>
            <a:endParaRPr lang="es-MX" sz="6600" i="1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5215</TotalTime>
  <Words>533</Words>
  <Application>Microsoft Macintosh PowerPoint</Application>
  <PresentationFormat>On-screen Show (4:3)</PresentationFormat>
  <Paragraphs>150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Intermedio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452</cp:revision>
  <dcterms:created xsi:type="dcterms:W3CDTF">2017-08-22T02:13:51Z</dcterms:created>
  <dcterms:modified xsi:type="dcterms:W3CDTF">2017-11-18T17:39:31Z</dcterms:modified>
</cp:coreProperties>
</file>