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gVpjoskw1j7Si3kOLVZNRuDIiR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/>
              <a:t>Хтось сказав, що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Суддів,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 книга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 звичайних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людей,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які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визначений час стали супергероями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 Дух Божий сходив на них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Вірність Бога в історіях зрад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Сюжет книги Суддів, це </a:t>
            </a:r>
            <a:r>
              <a:rPr b="1" lang="ru-RU">
                <a:solidFill>
                  <a:schemeClr val="lt1"/>
                </a:solidFill>
              </a:rPr>
              <a:t>циклічна спіраль</a:t>
            </a:r>
            <a:r>
              <a:rPr lang="ru-RU">
                <a:solidFill>
                  <a:schemeClr val="lt1"/>
                </a:solidFill>
              </a:rPr>
              <a:t>, по якій Ізраїль скочувався все глибше і нижче: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Спокій,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це той час, коли Ізраїль користувався Божими Благословіннями -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мир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Непокора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Богові - це час, коли Ізраїль відмовився йти праведним шляхом Божим -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ідолопоклонство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Покарання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полягає у втраті Божого захисту, вразливість перед ворогами -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поневолення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Покаяння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приносило звільнення, Бог ставив суддю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Відновлення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було результатом покаяння, Бог давав мир і відновлення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Циклічність в книзі Суддів підкреслює 2 істини: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зображення крайньої зіпсованості людського серця, що проявляється в невдячності, впертості, неслухняності й безрозсудності;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довготерпеливий, вірний, милуючий і люблячий.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Той факт, що ім'я Господа звучить у книзі Суддів 178 разів, а слово Бог – 62 рази, показує, наскільки важливу роль виконує Господь в описуваних подіях.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«Господь» означає милість,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«Бог» абсолютне Боже правосуддя.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Головна тема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Божа влада і милість, яка проявилася в позбавленні Ізраїлю від наслідків відступлення.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Причиною відступлення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Ізраїльтян, був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компроміс з гріхом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Відступлення набуло загального масштабу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адже в книзі згадуються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усі регіони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Землі Обітованої: південь (3:7-31), північ (4:1-5:31), центр (6:1-10:5), схід (10:6-12:15), захід (13:1-16:31).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хоча книга Суддів, окрім яскравих перемог, говорить і про помилки головних героїв оповідань, автор книги до Євреїв, дає високу оцінку вчинкам Суддів (Євр.11:32-40).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Хто не чув історію Самсона.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Дивак, який зумів наловити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300 лисиць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побити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віслючою щелепою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1000 филистимських воїнів,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але був загублений жінкою Далі</a:t>
            </a:r>
            <a:r>
              <a:rPr lang="ru-RU"/>
              <a:t>д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ою, яка знала що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сила Самсона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його волоссі. 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Також ми знаємо про сміливого Гедеона, який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 армією в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300 "спартанців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", за допомогою порожніх глеків та сурем, перемогли коаліцію ворогів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"А мідіяні́тяни й амалики́тяни та всі сини Кедему лежали в долині, як сарана́, щодо числе́нности. А верблю́дам їх нема числа, — як пісок на бе́резі моря, щодо числе́нности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Суд.7:12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Давньоєврейське слово сопет  ("суддя, визволитель") має ширше значення, аніж слово "суддя" в українській мові.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Судді по яких йдеться в книзі, не займалися вирішенням спірних питань чи винесенням вироку.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Хіба єдиний, хто це робив в якійсь мірі, була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Девора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Цікаво що жоден суддя в книзі не названий іменником "суддя" (тільки Бог 11:27), але дієсловом "судити", "засуджувати".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судді в Ізраїлі були, головним чином, військовими та громадськими очільниками, які в тому числі виконували обов'язки суддів. 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/>
          </a:p>
        </p:txBody>
      </p:sp>
      <p:sp>
        <p:nvSpPr>
          <p:cNvPr id="102" name="Google Shape;10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Період: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 заселення землі до зародження монархії (приблизно 200 років)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Вихід-П.Закону –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народження нації в пустелі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Суддів –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народження нації в Землі обітованій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Автор: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пророк Самуїл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підтвердження такої позиції є тільки свідченням з Талмуду.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Трактат Бава Батра  (14б) приписує книги Суддів, Рути і Самуїла авторству Самуїла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Самуїл і справді був письменником (1Сам.10:25)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1:1-3:6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Ізраїль не зміг повністю завершити завоювання,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також описується той згубний шлях, по якому пішли ізраїльтяни після смерті Ісуса Навина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/>
          </a:p>
        </p:txBody>
      </p:sp>
      <p:sp>
        <p:nvSpPr>
          <p:cNvPr id="116" name="Google Shape;11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3:7-16:31 Основний зміст книги. 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Егуд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(шульга), вбиває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Еглона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царя моавського – меч з рукояттю зайшов повністю в тіло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Ханаанський цар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Явніна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потерпів поразку від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Девори і Барака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а ханаанській воєначальник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Сісера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гине від рук жінки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Яїли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яка пробила йому голову кілком від намету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Гедеон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руйнує не тільки жертівник Ваала, але і разом з 300 сміливцями звільняє ізраїльтян від ярма мідіян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Авімелех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син Гедеона, який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вбив 70 синів Гедеона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став царем Сихему. Є версія, що він «Авімелех» (мій батько цар), був 1м суддєю хто присвоїв собі титул царя (мелеха). Помер від руки жінки (кинула жерновий камінь), під час осоди міста Тевец.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Їфтах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(син блудливої жінки) – перемога над амонітянами; нерозумна обітниці і пренесення дочки в жертву?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Самсон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обраний з народження (особлива історія народження), але нестримний – через підступ Даліди, був остриженим, осліп, але помстився филистимлянам – зруйнував дім де зібралося 3 тис филистимських володорів для пренесення жертви Дагонові.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17:1-21:25 Кілька історій, які ілюструють всю глибину морального й соціального занепаду, що було результатом духовного відступництва Ізраїлю.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Фактично, книга нагадує нам, що єдиний урок, що витягають люди з історії, це те, що вони не беруть ніяких уроків.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Історія про гріх Веніамінівців, нагадує шпальти кримінальної хроніки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адже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описує огидні вчинки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важку історію, читання якої може стати випробуванням.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історія згвалтування і вбивства наложниці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левита, жителями Гіви.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Її чоловік розчленував тіло на 12 шматків і розіслав по ізраїльським колінам, як свідчення аморального вчинку веніамінівців з Гіви.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Після цього стався кривавий конфлікт в якому загинуло десятки тисяч воїнів.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/>
              <a:t>Що робив Господь?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Ставив суддів, щоб ті рятували (16)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Був із суддями, щоб рятувати від ворогів (18)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Жалів людей через їх стогін і страждання (18)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/>
              <a:t>Як реагували люди?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Не слухали суддів (17)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Практикували ідолопоклонство (17)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Відхилялися від дороги батьків – послух Господу (17)</a:t>
            </a:r>
            <a:endParaRPr/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0" name="Google Shape;30;p17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2" name="Google Shape;32;p17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9" name="Google Shape;39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9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2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СУДДІВ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10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3" name="Google Shape;153;p10"/>
          <p:cNvSpPr txBox="1"/>
          <p:nvPr>
            <p:ph idx="2" type="body"/>
          </p:nvPr>
        </p:nvSpPr>
        <p:spPr>
          <a:xfrm>
            <a:off x="629842" y="2011679"/>
            <a:ext cx="3868340" cy="417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i="1" lang="ru-RU">
                <a:solidFill>
                  <a:schemeClr val="lt1"/>
                </a:solidFill>
              </a:rPr>
              <a:t>Спокій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i="1" lang="ru-RU">
                <a:solidFill>
                  <a:schemeClr val="lt1"/>
                </a:solidFill>
              </a:rPr>
              <a:t>Непокора Богові 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i="1" lang="ru-RU">
                <a:solidFill>
                  <a:schemeClr val="lt1"/>
                </a:solidFill>
              </a:rPr>
              <a:t>Покарання 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i="1" lang="ru-RU">
                <a:solidFill>
                  <a:schemeClr val="lt1"/>
                </a:solidFill>
              </a:rPr>
              <a:t>Покаяння 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i="1" lang="ru-RU">
                <a:solidFill>
                  <a:schemeClr val="lt1"/>
                </a:solidFill>
              </a:rPr>
              <a:t>Відновлення</a:t>
            </a:r>
            <a:endParaRPr i="1"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</p:txBody>
      </p:sp>
      <p:sp>
        <p:nvSpPr>
          <p:cNvPr id="154" name="Google Shape;154;p10"/>
          <p:cNvSpPr txBox="1"/>
          <p:nvPr>
            <p:ph idx="4" type="body"/>
          </p:nvPr>
        </p:nvSpPr>
        <p:spPr>
          <a:xfrm>
            <a:off x="4629150" y="2011680"/>
            <a:ext cx="3887391" cy="4177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І кликали Ізраїлеві сини до Господа, говорячи: Згрішили ми Тобі, бо ми покинули свого Бога, і служили Ваалам (10:10)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1" name="Google Shape;161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Тотальна зіпсутість людського серця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південь (3:7-31),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північ (4:1-5:31), центр (6:1-10:5), </a:t>
            </a:r>
            <a:endParaRPr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схід (10:6-12:15), захід (13:1-16:31).</a:t>
            </a:r>
            <a:endParaRPr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Довготерпіння і любов Бога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«Господь» (Яхве) - 178 рази </a:t>
            </a:r>
            <a:endParaRPr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lang="ru-RU">
                <a:solidFill>
                  <a:srgbClr val="FFFF00"/>
                </a:solidFill>
              </a:rPr>
              <a:t>«Бог» (Елохім) - 62 рази</a:t>
            </a:r>
            <a:endParaRPr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Істини книги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68" name="Google Shape;168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Бути Божим народом означає  присвячувати всього себе Богові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Компроміс з гріхом веде до віддалення від Бога й остаточного  відступництва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Навіть обрані Богом керівники, часто впадають у гріх 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Коли народ кличе до Бога, Він посилає визволителя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5" name="Google Shape;175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id="97" name="Google Shape;97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05350" y="3529012"/>
            <a:ext cx="4438650" cy="332898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4457700" cy="3343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Ким були судді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Давньоєврейське слово «сопет» - суддя, визволитель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Не займалися вирішенням спірних питаня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жоден суддя в книзі не названий іменником «суддя», але дієсловом «судити», «засуджувати»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Були військовими та громадськими очільниками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Основні дані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lang="ru-RU">
                <a:solidFill>
                  <a:schemeClr val="lt1"/>
                </a:solidFill>
              </a:rPr>
              <a:t>Назва</a:t>
            </a:r>
            <a:r>
              <a:rPr lang="ru-RU">
                <a:solidFill>
                  <a:schemeClr val="lt1"/>
                </a:solidFill>
              </a:rPr>
              <a:t>: єврейська, грецька та українська назва книги не відрізняється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lang="ru-RU">
                <a:solidFill>
                  <a:schemeClr val="lt1"/>
                </a:solidFill>
              </a:rPr>
              <a:t>Період: </a:t>
            </a:r>
            <a:r>
              <a:rPr lang="ru-RU">
                <a:solidFill>
                  <a:schemeClr val="lt1"/>
                </a:solidFill>
              </a:rPr>
              <a:t>початковий етап зародження монархії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lang="ru-RU">
                <a:solidFill>
                  <a:schemeClr val="lt1"/>
                </a:solidFill>
              </a:rPr>
              <a:t>Автор: </a:t>
            </a:r>
            <a:r>
              <a:rPr lang="ru-RU">
                <a:solidFill>
                  <a:schemeClr val="lt1"/>
                </a:solidFill>
              </a:rPr>
              <a:t>Самуїл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lang="ru-RU">
                <a:solidFill>
                  <a:schemeClr val="lt1"/>
                </a:solidFill>
              </a:rPr>
              <a:t>Ціль: </a:t>
            </a:r>
            <a:r>
              <a:rPr lang="ru-RU">
                <a:solidFill>
                  <a:schemeClr val="lt1"/>
                </a:solidFill>
              </a:rPr>
              <a:t>показати причини зародження монархії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lang="ru-RU">
                <a:solidFill>
                  <a:schemeClr val="lt1"/>
                </a:solidFill>
              </a:rPr>
              <a:t>Ключовий текст</a:t>
            </a:r>
            <a:r>
              <a:rPr lang="ru-RU">
                <a:solidFill>
                  <a:schemeClr val="lt1"/>
                </a:solidFill>
              </a:rPr>
              <a:t>: </a:t>
            </a:r>
            <a:r>
              <a:rPr i="1" lang="ru-RU">
                <a:solidFill>
                  <a:srgbClr val="FFFF00"/>
                </a:solidFill>
              </a:rPr>
              <a:t>«В ті дні не було царя в Ізраїлю; кожен робив те, що йому здавалося справедливим» (Суд.17:6 й 21:25)</a:t>
            </a:r>
            <a:endParaRPr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ПЛАН КНИГИ</a:t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lang="ru-RU">
                <a:solidFill>
                  <a:srgbClr val="FFFF00"/>
                </a:solidFill>
              </a:rPr>
              <a:t>І. Вступ. Непослух Ізраїля (1:1-3:6)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А. Факт не повного завоювання (1:1-36)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Б. Розбещення народу, та суд над Ізраїлем (2:1-3:6)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br>
              <a:rPr lang="ru-RU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628650" y="365760"/>
            <a:ext cx="7886700" cy="58112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lang="ru-RU">
                <a:solidFill>
                  <a:srgbClr val="FFFF00"/>
                </a:solidFill>
              </a:rPr>
              <a:t>ІІ. Історії визволення (3:7-16:31)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А. Отніїл проти </a:t>
            </a:r>
            <a:r>
              <a:rPr b="1" lang="ru-RU">
                <a:solidFill>
                  <a:schemeClr val="lt1"/>
                </a:solidFill>
              </a:rPr>
              <a:t>месопотамського</a:t>
            </a:r>
            <a:r>
              <a:rPr lang="ru-RU">
                <a:solidFill>
                  <a:schemeClr val="lt1"/>
                </a:solidFill>
              </a:rPr>
              <a:t> царя (3:7-11)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Б. Егуд та Шамгар визволяють від </a:t>
            </a:r>
            <a:r>
              <a:rPr b="1" lang="ru-RU">
                <a:solidFill>
                  <a:schemeClr val="lt1"/>
                </a:solidFill>
              </a:rPr>
              <a:t>филистимлян</a:t>
            </a:r>
            <a:r>
              <a:rPr lang="ru-RU">
                <a:solidFill>
                  <a:schemeClr val="lt1"/>
                </a:solidFill>
              </a:rPr>
              <a:t> (3:12-31)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В. Девора та Барак проти </a:t>
            </a:r>
            <a:r>
              <a:rPr b="1" lang="ru-RU">
                <a:solidFill>
                  <a:schemeClr val="lt1"/>
                </a:solidFill>
              </a:rPr>
              <a:t>хананеїв</a:t>
            </a:r>
            <a:r>
              <a:rPr lang="ru-RU">
                <a:solidFill>
                  <a:schemeClr val="lt1"/>
                </a:solidFill>
              </a:rPr>
              <a:t> (4:1-5:31)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Г. Гедеон визволяє з-під гніту </a:t>
            </a:r>
            <a:r>
              <a:rPr b="1" lang="ru-RU">
                <a:solidFill>
                  <a:schemeClr val="lt1"/>
                </a:solidFill>
              </a:rPr>
              <a:t>мідіян</a:t>
            </a:r>
            <a:r>
              <a:rPr lang="ru-RU">
                <a:solidFill>
                  <a:schemeClr val="lt1"/>
                </a:solidFill>
              </a:rPr>
              <a:t> (6:1-8:32)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Д. Авімелех, Тола та Яір (8:33-10:5)       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Е. Їфтах, Івцан, Елон та Авдон проти </a:t>
            </a:r>
            <a:r>
              <a:rPr b="1" lang="ru-RU">
                <a:solidFill>
                  <a:schemeClr val="lt1"/>
                </a:solidFill>
              </a:rPr>
              <a:t>амоніїв</a:t>
            </a:r>
            <a:r>
              <a:rPr lang="ru-RU">
                <a:solidFill>
                  <a:schemeClr val="lt1"/>
                </a:solidFill>
              </a:rPr>
              <a:t> та </a:t>
            </a:r>
            <a:r>
              <a:rPr b="1" lang="ru-RU">
                <a:solidFill>
                  <a:schemeClr val="lt1"/>
                </a:solidFill>
              </a:rPr>
              <a:t>филистимлян</a:t>
            </a:r>
            <a:r>
              <a:rPr lang="ru-RU">
                <a:solidFill>
                  <a:schemeClr val="lt1"/>
                </a:solidFill>
              </a:rPr>
              <a:t> (10:6-12:15)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Є. Самсон проти </a:t>
            </a:r>
            <a:r>
              <a:rPr b="1" lang="ru-RU">
                <a:solidFill>
                  <a:schemeClr val="lt1"/>
                </a:solidFill>
              </a:rPr>
              <a:t>филистимлян</a:t>
            </a:r>
            <a:r>
              <a:rPr lang="ru-RU">
                <a:solidFill>
                  <a:schemeClr val="lt1"/>
                </a:solidFill>
              </a:rPr>
              <a:t> (13:1-16:31)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br>
              <a:rPr lang="ru-RU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lang="ru-RU">
                <a:solidFill>
                  <a:srgbClr val="FFFF00"/>
                </a:solidFill>
              </a:rPr>
              <a:t>ІІІ. Тотальне розбещення (17:1-21:25)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А. Ідолопоклонство Міхи (17:1-18:31)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   Б. Аморальність в Гіві та війна проти Веніаміна (19:1-21:25)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br>
              <a:rPr lang="ru-RU">
                <a:solidFill>
                  <a:schemeClr val="lt1"/>
                </a:solidFill>
              </a:rPr>
            </a:b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5372100" y="365126"/>
            <a:ext cx="3143250" cy="61271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959"/>
              <a:buFont typeface="Calibri"/>
              <a:buNone/>
            </a:pPr>
            <a:r>
              <a:rPr i="1" lang="ru-RU" sz="3959">
                <a:solidFill>
                  <a:srgbClr val="FFFF00"/>
                </a:solidFill>
              </a:rPr>
              <a:t>«В ті дні не було царя в Ізраїлю; кожен робив те, що йому здавалося справедливим» (Суд.17:6, 21:25)</a:t>
            </a:r>
            <a:endParaRPr sz="3959">
              <a:solidFill>
                <a:srgbClr val="FFFF00"/>
              </a:solidFill>
            </a:endParaRPr>
          </a:p>
        </p:txBody>
      </p:sp>
      <p:pic>
        <p:nvPicPr>
          <p:cNvPr id="139" name="Google Shape;139;p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421"/>
            <a:ext cx="5139389" cy="68624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Благословення і прокляття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628650" y="1825624"/>
            <a:ext cx="78867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16 </a:t>
            </a:r>
            <a:r>
              <a:rPr lang="ru-RU">
                <a:solidFill>
                  <a:schemeClr val="lt1"/>
                </a:solidFill>
              </a:rPr>
              <a:t>І </a:t>
            </a:r>
            <a:r>
              <a:rPr lang="ru-RU">
                <a:solidFill>
                  <a:srgbClr val="FFFF00"/>
                </a:solidFill>
              </a:rPr>
              <a:t>поставив Господь </a:t>
            </a:r>
            <a:r>
              <a:rPr lang="ru-RU">
                <a:solidFill>
                  <a:schemeClr val="lt1"/>
                </a:solidFill>
              </a:rPr>
              <a:t>суддів, і вони </a:t>
            </a:r>
            <a:r>
              <a:rPr lang="ru-RU">
                <a:solidFill>
                  <a:srgbClr val="FFFF00"/>
                </a:solidFill>
              </a:rPr>
              <a:t>рятували</a:t>
            </a:r>
            <a:r>
              <a:rPr lang="ru-RU">
                <a:solidFill>
                  <a:schemeClr val="lt1"/>
                </a:solidFill>
              </a:rPr>
              <a:t> їх від руки їхніх грабіжників.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17 </a:t>
            </a:r>
            <a:r>
              <a:rPr lang="ru-RU">
                <a:solidFill>
                  <a:schemeClr val="lt1"/>
                </a:solidFill>
              </a:rPr>
              <a:t>Та вони </a:t>
            </a:r>
            <a:r>
              <a:rPr lang="ru-RU">
                <a:solidFill>
                  <a:srgbClr val="FFFF00"/>
                </a:solidFill>
              </a:rPr>
              <a:t>не слухалися</a:t>
            </a:r>
            <a:r>
              <a:rPr lang="ru-RU">
                <a:solidFill>
                  <a:schemeClr val="lt1"/>
                </a:solidFill>
              </a:rPr>
              <a:t> також своїх суддів, бо блудили за </a:t>
            </a:r>
            <a:r>
              <a:rPr lang="ru-RU">
                <a:solidFill>
                  <a:srgbClr val="FFFF00"/>
                </a:solidFill>
              </a:rPr>
              <a:t>іншими богами</a:t>
            </a:r>
            <a:r>
              <a:rPr lang="ru-RU">
                <a:solidFill>
                  <a:schemeClr val="lt1"/>
                </a:solidFill>
              </a:rPr>
              <a:t>, і вклонялися їм. Вони </a:t>
            </a:r>
            <a:r>
              <a:rPr lang="ru-RU">
                <a:solidFill>
                  <a:srgbClr val="FFFF00"/>
                </a:solidFill>
              </a:rPr>
              <a:t>скоро відхилялися </a:t>
            </a:r>
            <a:r>
              <a:rPr lang="ru-RU">
                <a:solidFill>
                  <a:schemeClr val="lt1"/>
                </a:solidFill>
              </a:rPr>
              <a:t>з тієї дороги, якою йшли їхні батьки, щоб слухатися Господніх наказів. Вони так не робили!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b="1" baseline="30000" lang="ru-RU">
                <a:solidFill>
                  <a:schemeClr val="lt1"/>
                </a:solidFill>
              </a:rPr>
              <a:t>18 </a:t>
            </a:r>
            <a:r>
              <a:rPr lang="ru-RU">
                <a:solidFill>
                  <a:schemeClr val="lt1"/>
                </a:solidFill>
              </a:rPr>
              <a:t>А коли Господь ставив їм суддів, то </a:t>
            </a:r>
            <a:r>
              <a:rPr lang="ru-RU">
                <a:solidFill>
                  <a:srgbClr val="FFFF00"/>
                </a:solidFill>
              </a:rPr>
              <a:t>Господь був із суддею</a:t>
            </a:r>
            <a:r>
              <a:rPr lang="ru-RU">
                <a:solidFill>
                  <a:schemeClr val="lt1"/>
                </a:solidFill>
              </a:rPr>
              <a:t>, і рятував їх із руки їхніх ворогів по всі дні того судді, бо </a:t>
            </a:r>
            <a:r>
              <a:rPr lang="ru-RU">
                <a:solidFill>
                  <a:srgbClr val="FFFF00"/>
                </a:solidFill>
              </a:rPr>
              <a:t>Господь жалував їх </a:t>
            </a:r>
            <a:r>
              <a:rPr lang="ru-RU">
                <a:solidFill>
                  <a:schemeClr val="lt1"/>
                </a:solidFill>
              </a:rPr>
              <a:t>через їхній стогін через тих, що їх переслідували та гнобили їх.</a:t>
            </a:r>
            <a:endParaRPr/>
          </a:p>
          <a:p>
            <a:pPr indent="0" lvl="0" marL="0" rtl="0" algn="r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(Суд.2)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