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gk1CMRdlxUxoMIZl5e42wqocEH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Центральна тема книги Левит може бути виражена словами "qodes" – святість і "qados" - святий (Лев.19:2). </a:t>
            </a:r>
            <a:endParaRPr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5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Відпоівдь на питання 1: розглядається в Лев.1-16, </a:t>
            </a:r>
            <a:endParaRPr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5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5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Відпоівдь на питання 2: в заключній частині книги.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149" name="Google Shape;149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Відділений (qados) для релігійних цілей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Ділянка землі, будинок, меблі в святилищі, і навіть кінь, могли бути «виділеними для релігійного або культового використання.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Певні люди були «святими» - виділеними для релігійних цілей; це могли бути як священики, службовці Яхве 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ru-RU">
                <a:solidFill>
                  <a:schemeClr val="lt1"/>
                </a:solidFill>
              </a:rPr>
              <a:t>Морально досконалий</a:t>
            </a:r>
            <a:endParaRPr>
              <a:solidFill>
                <a:schemeClr val="lt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Постійно повторюється слова "Свят Господь" або "Я (Яхве) є Святий".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Його вимог, щоб народ Завіту був святим, завжди тісно пов'язане з Законом</a:t>
            </a:r>
            <a:endParaRPr/>
          </a:p>
        </p:txBody>
      </p:sp>
      <p:sp>
        <p:nvSpPr>
          <p:cNvPr id="156" name="Google Shape;156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300"/>
              <a:t>Очищення</a:t>
            </a:r>
            <a:r>
              <a:rPr lang="ru-RU" sz="1300"/>
              <a:t> первосвященника - Ааарон</a:t>
            </a:r>
            <a:endParaRPr sz="1300"/>
          </a:p>
          <a:p>
            <a:pPr indent="-1778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первосвященик знімав свої священичі ризи, одягав простий білий одяг і здійснював обряд</a:t>
            </a:r>
            <a:endParaRPr sz="1300"/>
          </a:p>
          <a:p>
            <a:pPr indent="-1778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Спочатку він робив очищення себе і свого будинку (</a:t>
            </a:r>
            <a:r>
              <a:rPr b="1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Лев.16:6</a:t>
            </a: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тому що він також був грішником і потребував спокуту своїх гріхів. </a:t>
            </a:r>
            <a:endParaRPr sz="13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3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Потім він </a:t>
            </a:r>
            <a:r>
              <a:rPr b="1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приносив козла в жертву за гріх </a:t>
            </a: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народу (</a:t>
            </a:r>
            <a:r>
              <a:rPr b="1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16:15</a:t>
            </a: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 </a:t>
            </a:r>
            <a:endParaRPr sz="1300"/>
          </a:p>
          <a:p>
            <a:pPr indent="-1778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Обидва рази він брав кров і кропив нею кришку ковчега в Святому Святих (</a:t>
            </a:r>
            <a:r>
              <a:rPr b="1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16:13,17</a:t>
            </a: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 </a:t>
            </a:r>
            <a:endParaRPr sz="1300"/>
          </a:p>
          <a:p>
            <a:pPr indent="-1778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Через гріховність народу навіть Святе Місце розглядалося як опоганене і потребує очищення (</a:t>
            </a:r>
            <a:r>
              <a:rPr b="1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16:6</a:t>
            </a: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 sz="1300"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ru-RU" sz="1300"/>
              <a:t>Відпущення козла</a:t>
            </a:r>
            <a:endParaRPr sz="1300"/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клав руки на його голову і сповідував над ним </a:t>
            </a:r>
            <a:r>
              <a:rPr b="0" i="1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"усі гріхи Ізра́їлевих синів та всі їхні провини" </a:t>
            </a: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покладав їх на голову козла, якого відсилав в пустелю (</a:t>
            </a:r>
            <a:r>
              <a:rPr b="1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16:21</a:t>
            </a: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300"/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«пішов в Азазел» (</a:t>
            </a:r>
            <a:r>
              <a:rPr b="1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16:26</a:t>
            </a: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– </a:t>
            </a:r>
            <a:r>
              <a:rPr b="1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суперечки: </a:t>
            </a: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назва місцевості, чи ім’я демона (козел для втихомирення демона)?  </a:t>
            </a:r>
            <a:endParaRPr sz="1300"/>
          </a:p>
          <a:p>
            <a:pPr indent="-1778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b="0" i="0" lang="ru-RU" sz="13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відповідає духу дня Очищення: 1) назва «азазел» тільки тут 2) в Писанні немає аналогів обряду 3) однокорінне зі словом «знімати» - для зняття гріха</a:t>
            </a:r>
            <a:endParaRPr b="0" i="0" sz="13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sz="1300"/>
          </a:p>
        </p:txBody>
      </p:sp>
      <p:sp>
        <p:nvSpPr>
          <p:cNvPr id="163" name="Google Shape;163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Святість має проявляється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дуже конкретній поведінці: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повага до батька і матері та дотримання субот (3),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віддалення від ідолопоклонства (4),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принесення мирних жертв згідно приписів, а не як заманеться (5-8),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залишати частину врожаю для мандрівників (9-10). 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Потім йде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перелік заборонених вчинків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по відношенню до ближнього (11-17):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красти, не обманювати, поважати робітників, піклування про людей з інвалідністю (глухих і сліпих),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викривлювати суд, не пліткувати, не носити ненависть в серці до ближнього.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 заклик любити ближнього, як самого себе (19:18) – друга частина Найбільшої Заповіді (Мт. 22:36-40).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 sz="1400">
                <a:solidFill>
                  <a:srgbClr val="000000"/>
                </a:solidFill>
              </a:rPr>
              <a:t>Хтось скаже</a:t>
            </a:r>
            <a:r>
              <a:rPr b="1" lang="ru-RU" sz="1400">
                <a:solidFill>
                  <a:srgbClr val="000000"/>
                </a:solidFill>
              </a:rPr>
              <a:t>,</a:t>
            </a:r>
            <a:r>
              <a:rPr lang="ru-RU" sz="1400">
                <a:solidFill>
                  <a:srgbClr val="000000"/>
                </a:solidFill>
              </a:rPr>
              <a:t> книга Левит є скучною, настільною книгою древніх священиків</a:t>
            </a:r>
            <a:endParaRPr sz="14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 sz="1400">
                <a:solidFill>
                  <a:srgbClr val="000000"/>
                </a:solidFill>
              </a:rPr>
              <a:t>Лист до Євреїв – яскраво використовує образ з Левитів</a:t>
            </a:r>
            <a:endParaRPr sz="1400">
              <a:solidFill>
                <a:srgbClr val="000000"/>
              </a:solidFill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ru-RU" sz="1400">
                <a:solidFill>
                  <a:srgbClr val="000000"/>
                </a:solidFill>
              </a:rPr>
              <a:t>Христос – первосвященник (8)</a:t>
            </a:r>
            <a:endParaRPr sz="1400">
              <a:solidFill>
                <a:srgbClr val="000000"/>
              </a:solidFill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ru-RU" sz="1400">
                <a:solidFill>
                  <a:srgbClr val="000000"/>
                </a:solidFill>
              </a:rPr>
              <a:t>Христос – жертва (9) 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Кожна людина була священиком, а Яхве був їх царем. </a:t>
            </a:r>
            <a:endParaRPr sz="1400">
              <a:solidFill>
                <a:srgbClr val="000000"/>
              </a:solidFill>
            </a:endParaRPr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Однак такий ідеал </a:t>
            </a:r>
            <a:r>
              <a:rPr b="1" i="0" lang="ru-RU" sz="14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було складно реалізувати на практиці</a:t>
            </a:r>
            <a:r>
              <a:rPr b="0" i="0" lang="ru-RU" sz="14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а тому було введено </a:t>
            </a:r>
            <a:r>
              <a:rPr b="1" i="0" lang="ru-RU" sz="14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принцип представництва</a:t>
            </a:r>
            <a:r>
              <a:rPr b="0" i="0" lang="ru-RU" sz="14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400">
              <a:solidFill>
                <a:srgbClr val="000000"/>
              </a:solidFill>
            </a:endParaRPr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b="1" i="0" lang="ru-RU" sz="14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Первісток</a:t>
            </a:r>
            <a:r>
              <a:rPr b="0" i="0" lang="ru-RU" sz="14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кожної сім'ї повинен представляти всю сім'ю (Вих.13:2, 12-15). </a:t>
            </a:r>
            <a:endParaRPr sz="1400">
              <a:solidFill>
                <a:srgbClr val="000000"/>
              </a:solidFill>
            </a:endParaRPr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Також, Яхве призначив левитів для служіння замість первістків: </a:t>
            </a:r>
            <a:r>
              <a:rPr b="0" i="1" lang="ru-RU" sz="14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"Ось, Я взяв левитів із синів Ізраїлевих замість усіх первістків, що розкривають утробу з Ізраїлевих синів" (Чис.3:12).</a:t>
            </a:r>
            <a:endParaRPr sz="1400">
              <a:solidFill>
                <a:srgbClr val="000000"/>
              </a:solidFill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1" sz="14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i="1" sz="1400">
              <a:solidFill>
                <a:srgbClr val="000000"/>
              </a:solidFill>
            </a:endParaRPr>
          </a:p>
        </p:txBody>
      </p:sp>
      <p:sp>
        <p:nvSpPr>
          <p:cNvPr id="177" name="Google Shape;177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Фразеологізм “цап відбувайло”, означає людину, яка повинна відповідати за провину інших.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всі знають, що витоки цього поняття знаходяться в книзі Левит.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Чому священик мав “послати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козла відпущення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до Азазеля на пустиню”? Хто, або що таке Азазель?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Відомий факт, що заповідь “Любити Бога і любити ближнього” - це найбільша заповідь, яку дав Христос. Але не всі знають, що Він цитував текст з книги Левит.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Нам знайоме слово “святість”, однак кожен вкладає в це поняття свій зміст. В цій лекції, ми побачимо, що сказано про концепцію “святості” в книзі Левит?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Левит, це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латинська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транслітерація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грецької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назви Levitikon, тобто 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"те що стосується левитів".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Єврейська назва книги походить від першого слова книги "wayyiqre" (ваікра - Господь покликав).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Левит це продовження книги Вихід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Система жертвоприношень (Лев) логічно після буд-ва скинії (Вих)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описує ритуали та установи, які необхідні для розвитку стосунків з Богом. 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Отож, книга Левит про те, як єврейський народ може входити у присутність Бога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chemeClr val="lt1"/>
                </a:solidFill>
              </a:rPr>
              <a:t>Основними структурними ознаками книги можуть служити наступні три фрази: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Фраза "і покликав Господь до Мойсея і сказав йому" повторюється на початку майже кожного розділу (не згадується 6 разів з 27) і забезпечує внутрішню єдиність книги.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Фраза "будьте святі тому що Я святий" вказує на </a:t>
            </a:r>
            <a:r>
              <a:rPr b="1" lang="ru-RU" sz="1200">
                <a:solidFill>
                  <a:schemeClr val="lt1"/>
                </a:solidFill>
              </a:rPr>
              <a:t>основні причини </a:t>
            </a:r>
            <a:r>
              <a:rPr lang="ru-RU" sz="1200">
                <a:solidFill>
                  <a:schemeClr val="lt1"/>
                </a:solidFill>
              </a:rPr>
              <a:t>конкретних законів.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Фраза “і сказав Господь” відкриває 12 блоків книги, кожен з яких завершується оглядом викладеного матеріалу.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 sz="1200">
                <a:solidFill>
                  <a:schemeClr val="lt1"/>
                </a:solidFill>
              </a:rPr>
              <a:t>Глобально, книгу Левит можна розділити на дві основні частини: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правила принесення жертв (1-16) та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lt1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різноманітні закони про святість (17-27).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ru-RU" sz="1200">
                <a:solidFill>
                  <a:schemeClr val="lt1"/>
                </a:solidFill>
              </a:rPr>
              <a:t>1). Функції жертов і священства</a:t>
            </a:r>
            <a:endParaRPr b="0" sz="1200"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b="0" lang="ru-RU" sz="1200">
                <a:solidFill>
                  <a:schemeClr val="lt1"/>
                </a:solidFill>
              </a:rPr>
              <a:t>Закони щодо жертов </a:t>
            </a:r>
            <a:r>
              <a:rPr lang="ru-RU" sz="1200">
                <a:solidFill>
                  <a:schemeClr val="lt1"/>
                </a:solidFill>
              </a:rPr>
              <a:t>(1:1-7:38) – досконалі безвадні</a:t>
            </a:r>
            <a:endParaRPr sz="1200"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Рукопокладання священиків (8:1-10:20) – на очах громади</a:t>
            </a:r>
            <a:endParaRPr sz="1200"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Закони про чисте і нечисте (11:1-15:32) – розділені копита, жує жуйку (верблюд, свиня); без луски і плавців – гидота; птахи, комахи…</a:t>
            </a:r>
            <a:endParaRPr sz="1200"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 sz="1200">
                <a:solidFill>
                  <a:schemeClr val="lt1"/>
                </a:solidFill>
              </a:rPr>
              <a:t>Закони про День Відкуплення (16:1-34) - </a:t>
            </a:r>
            <a:r>
              <a:rPr b="1" lang="ru-RU" sz="1200">
                <a:solidFill>
                  <a:schemeClr val="lt1"/>
                </a:solidFill>
              </a:rPr>
              <a:t>це ключовий момент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1" name="Google Shape;121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2). Ознаки святості (17:1-27:21)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>
                <a:solidFill>
                  <a:schemeClr val="lt1"/>
                </a:solidFill>
              </a:rPr>
              <a:t>Закони про святість (17:1-20:27) – заборона їсти кров, заборона інцесту (статеві стосунки з родичами)</a:t>
            </a:r>
            <a:endParaRPr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>
                <a:solidFill>
                  <a:schemeClr val="lt1"/>
                </a:solidFill>
              </a:rPr>
              <a:t>Закони святості для священиків, священних днів і свят (21:1-26:2) – високі стандарти особистої поведінки і релігійної діяльності</a:t>
            </a:r>
            <a:endParaRPr>
              <a:solidFill>
                <a:schemeClr val="lt1"/>
              </a:solidFill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>
                <a:solidFill>
                  <a:schemeClr val="lt1"/>
                </a:solidFill>
              </a:rPr>
              <a:t>Обітниці та Застереження (26:3-46)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lang="ru-RU">
                <a:solidFill>
                  <a:schemeClr val="lt1"/>
                </a:solidFill>
              </a:rPr>
              <a:t>Закони про обітниці та десятини (27:1-34)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Насамперед, варто зазначити, що основною темою книги Левит, є Наближення до Святого Бога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Богословські теми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книзі, автор приділяє особливу увагу двум ключовим поняттям: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святість, або відділення від світу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друге – поклоніння, тобто опис процесу за допомогою якого можна було наблизитись до Бога.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0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0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3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4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ЛЕВИТ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9" name="Google Shape;89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5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Два питання теми «святість»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2" name="Google Shape;152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Char char="•"/>
            </a:pPr>
            <a:r>
              <a:rPr lang="ru-RU">
                <a:solidFill>
                  <a:srgbClr val="00B0F0"/>
                </a:solidFill>
              </a:rPr>
              <a:t>як вилучити гріх, щоб народ став святим? </a:t>
            </a:r>
            <a:endParaRPr>
              <a:solidFill>
                <a:srgbClr val="00B0F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B0F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800"/>
              <a:buChar char="•"/>
            </a:pPr>
            <a:r>
              <a:rPr lang="ru-RU">
                <a:solidFill>
                  <a:srgbClr val="00B0F0"/>
                </a:solidFill>
              </a:rPr>
              <a:t>як народ може підтримувати святість, необхідну для спілкування зі Святим Богом?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Два значення терміну «святість»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9" name="Google Shape;159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Відділений (qados) для релігійних цілей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"і щоб розрізняти між святістю й між несвятістю, і між нечистим та між чистим« (10:10).</a:t>
            </a:r>
            <a:endParaRPr i="1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Морально досконалий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Бог відділений від людей (невидимий, дух)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Бог лишився в Раю, а люди були вигнані з Раю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400"/>
              <a:buFont typeface="Calibri"/>
              <a:buNone/>
            </a:pPr>
            <a:r>
              <a:rPr lang="ru-RU">
                <a:solidFill>
                  <a:srgbClr val="00B0F0"/>
                </a:solidFill>
              </a:rPr>
              <a:t>Як вилучити гріх? – День Очищення</a:t>
            </a:r>
            <a:endParaRPr>
              <a:solidFill>
                <a:srgbClr val="00B0F0"/>
              </a:solidFill>
            </a:endParaRPr>
          </a:p>
        </p:txBody>
      </p:sp>
      <p:sp>
        <p:nvSpPr>
          <p:cNvPr id="166" name="Google Shape;166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Очищення священника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Принесення козла за гріх народу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Відпущення козла на пустелю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400"/>
              <a:buFont typeface="Calibri"/>
              <a:buNone/>
            </a:pPr>
            <a:r>
              <a:rPr lang="ru-RU">
                <a:solidFill>
                  <a:srgbClr val="00B0F0"/>
                </a:solidFill>
              </a:rPr>
              <a:t>Як підтримувати святість?</a:t>
            </a:r>
            <a:endParaRPr/>
          </a:p>
        </p:txBody>
      </p:sp>
      <p:sp>
        <p:nvSpPr>
          <p:cNvPr id="173" name="Google Shape;173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Лев.19:2 Промовляй до всієї громади Ізраїлевих синів, та й скажеш їм: Будьте святі, бо святий Я, Господь, Бог ваш!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Лев.19:18 Не будеш мститися, і не будеш ненавидіти синів свого народу. І будеш любити ближнього свого, як самого себе! Я Господь!</a:t>
            </a:r>
            <a:endParaRPr i="1">
              <a:solidFill>
                <a:srgbClr val="FFFF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 i="1">
              <a:solidFill>
                <a:srgbClr val="FFFF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 i="1">
              <a:solidFill>
                <a:srgbClr val="FFFF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Чи актуально для нас?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80" name="Google Shape;180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None/>
            </a:pPr>
            <a:r>
              <a:rPr lang="ru-RU">
                <a:solidFill>
                  <a:srgbClr val="00B0F0"/>
                </a:solidFill>
              </a:rPr>
              <a:t>Навіщо читати про древні обряди?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Показують історію розвитку стосунків Бога і людей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Прообрази, що вказують на викупну жертву Христа </a:t>
            </a:r>
            <a:endParaRPr/>
          </a:p>
          <a:p>
            <a:pPr indent="-50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800"/>
              <a:buNone/>
            </a:pPr>
            <a:r>
              <a:rPr lang="ru-RU">
                <a:solidFill>
                  <a:srgbClr val="00B0F0"/>
                </a:solidFill>
              </a:rPr>
              <a:t>Чи призначалася книга Левит, тільки для священиків?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 «А ви станете Мені царством священиків та народом святим…" (Вих.19:6).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6" name="Google Shape;96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Цап відбувайло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Любов до Бога і любов до ближнього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Святість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3" name="Google Shape;103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 Levitikon</a:t>
            </a:r>
            <a:endParaRPr sz="3200">
              <a:solidFill>
                <a:schemeClr val="lt1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wayyiqre</a:t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ru-RU">
                <a:solidFill>
                  <a:schemeClr val="lt1"/>
                </a:solidFill>
              </a:rPr>
              <a:t>Маркери, які вказують на поділення книги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10" name="Google Shape;110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Char char="•"/>
            </a:pPr>
            <a:r>
              <a:rPr i="1" lang="ru-RU" sz="3200">
                <a:solidFill>
                  <a:srgbClr val="FFFF00"/>
                </a:solidFill>
              </a:rPr>
              <a:t>"і покликав Господь до Мойсея і сказав йому"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i="1" sz="320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200"/>
              <a:buChar char="•"/>
            </a:pPr>
            <a:r>
              <a:rPr i="1" lang="ru-RU" sz="3200">
                <a:solidFill>
                  <a:srgbClr val="FFFF00"/>
                </a:solidFill>
              </a:rPr>
              <a:t>"будьте святі тому що Я святий"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i="1" sz="320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200"/>
              <a:buChar char="•"/>
            </a:pPr>
            <a:r>
              <a:rPr i="1" lang="ru-RU" sz="3200">
                <a:solidFill>
                  <a:srgbClr val="FFFF00"/>
                </a:solidFill>
              </a:rPr>
              <a:t>"і сказав Господь"</a:t>
            </a:r>
            <a:endParaRPr i="1" sz="3200">
              <a:solidFill>
                <a:srgbClr val="FFFF00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Структура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7" name="Google Shape;117;p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4" name="Google Shape;124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1). Функції жертов і священства в поклонінні (1:1-16:36)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Закони щодо жертов (1:1-7:38)  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Рукопокладання священиків (8:1-10:20)  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Закони про чисте і нечисте (11:1-15:32)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Закони про День Відкуплення (16:1-34)</a:t>
            </a:r>
            <a:br>
              <a:rPr lang="ru-RU" sz="3200">
                <a:solidFill>
                  <a:schemeClr val="lt1"/>
                </a:solidFill>
              </a:rPr>
            </a:b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628649" y="1825625"/>
            <a:ext cx="8359707" cy="48864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2). Ознаки святості (17:1-27:21)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Закони про святість (17:1-20:27)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Закони святості для священиків, священних днів і свят (21:1-26:2)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 Обітниці та Застереження (26:3-46)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Закони про обітниці та десятини (27:1-34)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ru-RU">
                <a:solidFill>
                  <a:schemeClr val="lt1"/>
                </a:solidFill>
              </a:rPr>
              <a:t>Особливі акценти</a:t>
            </a:r>
            <a:endParaRPr/>
          </a:p>
        </p:txBody>
      </p:sp>
      <p:sp>
        <p:nvSpPr>
          <p:cNvPr id="138" name="Google Shape;138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Основна тема: Наближення до Святого Бога 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Ключове слово: Святість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Ключовий текст: </a:t>
            </a:r>
            <a:r>
              <a:rPr i="1" lang="ru-RU">
                <a:solidFill>
                  <a:srgbClr val="FFFF00"/>
                </a:solidFill>
              </a:rPr>
              <a:t>"І ви будете освячуватися, і будьте святі, бо Я — Господь, Бог ваш!" (Лев.20:7). </a:t>
            </a:r>
            <a:endParaRPr i="1">
              <a:solidFill>
                <a:srgbClr val="FFFF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Богословські теми: святість і поклоніння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СВЯТІСТЬ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5" name="Google Shape;145;p9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