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4" r:id="rId6"/>
    <p:sldId id="261" r:id="rId7"/>
    <p:sldId id="265" r:id="rId8"/>
    <p:sldId id="268" r:id="rId9"/>
    <p:sldId id="263" r:id="rId10"/>
    <p:sldId id="257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-138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64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1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11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549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4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767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81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612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6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55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4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0480A-465B-4FC8-9A1E-0469655319D5}" type="datetimeFigureOut">
              <a:rPr lang="en-US" smtClean="0"/>
              <a:t>5/14/19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004462-72FF-416A-AF20-0B0283360D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06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openxmlformats.org/officeDocument/2006/relationships/image" Target="../media/image5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10 Slaves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308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95" y="2658136"/>
            <a:ext cx="5150071" cy="3861617"/>
          </a:xfr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160797"/>
            <a:ext cx="6705600" cy="3766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8722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415455" cy="4816475"/>
          </a:xfrm>
        </p:spPr>
        <p:txBody>
          <a:bodyPr/>
          <a:lstStyle/>
          <a:p>
            <a:r>
              <a:rPr lang="en-US" dirty="0" smtClean="0"/>
              <a:t>Once more, the </a:t>
            </a:r>
            <a:r>
              <a:rPr lang="en-US" dirty="0" err="1" smtClean="0"/>
              <a:t>Firmius</a:t>
            </a:r>
            <a:r>
              <a:rPr lang="en-US" dirty="0" smtClean="0"/>
              <a:t> family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5613" y="122247"/>
            <a:ext cx="2747918" cy="6735753"/>
          </a:xfrm>
        </p:spPr>
      </p:pic>
    </p:spTree>
    <p:extLst>
      <p:ext uri="{BB962C8B-B14F-4D97-AF65-F5344CB8AC3E}">
        <p14:creationId xmlns:p14="http://schemas.microsoft.com/office/powerpoint/2010/main" val="15033858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Slaves in the Roman Empire were omnipresent </a:t>
            </a:r>
          </a:p>
          <a:p>
            <a:pPr marL="0" indent="0">
              <a:buNone/>
            </a:pPr>
            <a:r>
              <a:rPr lang="en-US" sz="4400" dirty="0"/>
              <a:t>	</a:t>
            </a:r>
            <a:r>
              <a:rPr lang="en-US" sz="4400" dirty="0" smtClean="0"/>
              <a:t>in one of the great world slave societies.</a:t>
            </a:r>
          </a:p>
          <a:p>
            <a:pPr marL="0" indent="0">
              <a:buNone/>
            </a:pPr>
            <a:r>
              <a:rPr lang="en-US" sz="4400" dirty="0"/>
              <a:t>	</a:t>
            </a:r>
            <a:r>
              <a:rPr lang="en-US" sz="4400" dirty="0" smtClean="0"/>
              <a:t>The economy depended on slavery.</a:t>
            </a:r>
          </a:p>
          <a:p>
            <a:endParaRPr lang="en-US" sz="4400" dirty="0"/>
          </a:p>
          <a:p>
            <a:r>
              <a:rPr lang="en-US" sz="4400" dirty="0" smtClean="0"/>
              <a:t>“Enslaved persons”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910918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	</a:t>
            </a: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Principal means of acquisition:</a:t>
            </a:r>
          </a:p>
          <a:p>
            <a:endParaRPr lang="en-US" sz="48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8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War and </a:t>
            </a:r>
            <a:r>
              <a:rPr lang="en-US" sz="4800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vernae</a:t>
            </a:r>
            <a:r>
              <a:rPr lang="en-US" sz="4800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(house born)</a:t>
            </a: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9094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difference in dress or appearance</a:t>
            </a:r>
          </a:p>
          <a:p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Predominance of males; </a:t>
            </a:r>
          </a:p>
          <a:p>
            <a:pPr marL="0" indent="0">
              <a:buNone/>
            </a:pPr>
            <a:r>
              <a:rPr lang="en-US" sz="44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implications for demography</a:t>
            </a: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0552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4753303" cy="5531178"/>
          </a:xfrm>
        </p:spPr>
        <p:txBody>
          <a:bodyPr/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Relative autonomy of the enslaved</a:t>
            </a:r>
            <a:endParaRPr lang="en-US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0327" y="365125"/>
            <a:ext cx="4491229" cy="5993634"/>
          </a:xfrm>
        </p:spPr>
      </p:pic>
    </p:spTree>
    <p:extLst>
      <p:ext uri="{BB962C8B-B14F-4D97-AF65-F5344CB8AC3E}">
        <p14:creationId xmlns:p14="http://schemas.microsoft.com/office/powerpoint/2010/main" val="3379167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Manumission and freedmen/women: </a:t>
            </a:r>
          </a:p>
          <a:p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The most upwardly mobile segment of 			Roman 	society</a:t>
            </a:r>
          </a:p>
          <a:p>
            <a:pPr marL="0" indent="0">
              <a:buNone/>
            </a:pPr>
            <a:endParaRPr lang="en-US" sz="44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44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Roman freedwomen</a:t>
            </a:r>
          </a:p>
          <a:p>
            <a:pPr marL="0" indent="0">
              <a:buNone/>
            </a:pPr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marL="0" indent="0">
              <a:buNone/>
            </a:pPr>
            <a:r>
              <a:rPr lang="en-US" sz="32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	</a:t>
            </a:r>
            <a:endParaRPr lang="en-US" sz="32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565738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28799"/>
            <a:ext cx="5394434" cy="362606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Manumission </a:t>
            </a:r>
            <a:r>
              <a:rPr lang="en-US" i="1" dirty="0" err="1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matrimonii</a:t>
            </a:r>
            <a:r>
              <a:rPr lang="en-US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causa</a:t>
            </a:r>
            <a:br>
              <a:rPr lang="en-US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and for other reasons</a:t>
            </a:r>
            <a:r>
              <a:rPr lang="en-US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i="1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i="1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/>
            </a:r>
            <a:br>
              <a:rPr lang="en-US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5841" y="1185561"/>
            <a:ext cx="4522261" cy="5477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9528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91" y="1369120"/>
            <a:ext cx="10956909" cy="507963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Many probable freedmen/women in the New Testament, e.g.,</a:t>
            </a:r>
          </a:p>
          <a:p>
            <a:r>
              <a:rPr lang="en-US" sz="4000" dirty="0" smtClean="0"/>
              <a:t>Joseph </a:t>
            </a:r>
            <a:r>
              <a:rPr lang="en-US" sz="4000" dirty="0" err="1" smtClean="0"/>
              <a:t>Barsabbas</a:t>
            </a:r>
            <a:r>
              <a:rPr lang="en-US" sz="4000" dirty="0" smtClean="0"/>
              <a:t> Justus (Acts 1:23)</a:t>
            </a:r>
          </a:p>
          <a:p>
            <a:r>
              <a:rPr lang="en-US" sz="4000" dirty="0"/>
              <a:t>Lydia (Acts 16)</a:t>
            </a:r>
          </a:p>
          <a:p>
            <a:r>
              <a:rPr lang="en-US" sz="4000" dirty="0" smtClean="0"/>
              <a:t>Antonius Claudius Felix (Acts 24:22-26), Roman procurator of Judea 52-60</a:t>
            </a:r>
          </a:p>
          <a:p>
            <a:r>
              <a:rPr lang="en-US" sz="4000" dirty="0" smtClean="0"/>
              <a:t>Synagogue of the freedmen (not libertines!) Acts 6:9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0476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Paul’s possible origins:</a:t>
            </a:r>
          </a:p>
          <a:p>
            <a:pPr lvl="1"/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Jerome’s testimony that Paul’s parents were        enslaved by a Roman </a:t>
            </a:r>
          </a:p>
          <a:p>
            <a:pPr marL="457200" lvl="1" indent="0">
              <a:buNone/>
            </a:pPr>
            <a:r>
              <a:rPr lang="en-US" sz="3600" dirty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and gained freedom with citizenship</a:t>
            </a:r>
          </a:p>
          <a:p>
            <a:pPr lvl="1"/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  <a:p>
            <a:pPr lvl="1"/>
            <a:r>
              <a:rPr lang="en-US" sz="3600" dirty="0" smtClean="0"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Paul was born a Roman citizen Acts 22:28</a:t>
            </a:r>
            <a:endParaRPr lang="en-US" sz="3600" dirty="0"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2088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1762</TotalTime>
  <Words>122</Words>
  <Application>Microsoft Macintosh PowerPoint</Application>
  <PresentationFormat>Custom</PresentationFormat>
  <Paragraphs>33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10 Slaves</vt:lpstr>
      <vt:lpstr>PowerPoint Presentation</vt:lpstr>
      <vt:lpstr>PowerPoint Presentation</vt:lpstr>
      <vt:lpstr>PowerPoint Presentation</vt:lpstr>
      <vt:lpstr>Relative autonomy of the enslaved</vt:lpstr>
      <vt:lpstr>PowerPoint Presentation</vt:lpstr>
      <vt:lpstr>Manumission matrimonii causa  and for other reasons   </vt:lpstr>
      <vt:lpstr>PowerPoint Presentation</vt:lpstr>
      <vt:lpstr>PowerPoint Presentation</vt:lpstr>
      <vt:lpstr>PowerPoint Presentation</vt:lpstr>
      <vt:lpstr>Once more, the Firmius family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losiek</dc:creator>
  <cp:lastModifiedBy>Wally</cp:lastModifiedBy>
  <cp:revision>8</cp:revision>
  <dcterms:created xsi:type="dcterms:W3CDTF">2019-05-10T21:23:42Z</dcterms:created>
  <dcterms:modified xsi:type="dcterms:W3CDTF">2019-05-15T12:17:14Z</dcterms:modified>
</cp:coreProperties>
</file>