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X. Herramientas de lectura"/>
          <p:cNvSpPr txBox="1"/>
          <p:nvPr>
            <p:ph type="title"/>
          </p:nvPr>
        </p:nvSpPr>
        <p:spPr>
          <a:xfrm>
            <a:off x="362296" y="61214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IX. Herramientas de COMPRENSIón y aprendizaje</a:t>
            </a:r>
          </a:p>
        </p:txBody>
      </p:sp>
      <p:sp>
        <p:nvSpPr>
          <p:cNvPr id="139" name="Lección 25. Relación Escritor-Lector"/>
          <p:cNvSpPr txBox="1"/>
          <p:nvPr>
            <p:ph type="body" sz="quarter" idx="1"/>
          </p:nvPr>
        </p:nvSpPr>
        <p:spPr>
          <a:xfrm>
            <a:off x="304451" y="80200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Relación Escritor-Lector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1167059" y="998641"/>
            <a:ext cx="11305682" cy="7984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118871" indent="-118871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1300">
                <a:solidFill>
                  <a:srgbClr val="FF2600"/>
                </a:solidFill>
              </a:rPr>
              <a:t> </a:t>
            </a:r>
            <a:r>
              <a:rPr sz="1300"/>
              <a:t>Sub-Proceso de Aprender o Aprendizaje </a:t>
            </a:r>
            <a:endParaRPr sz="1300"/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Predicciones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Activación del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</a:t>
            </a:r>
            <a:endParaRPr>
              <a:solidFill>
                <a:srgbClr val="FF2600"/>
              </a:solidFill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Subrayar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la Idea Principal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los patrones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Herramientas</a:t>
            </a:r>
            <a:endParaRPr>
              <a:solidFill>
                <a:srgbClr val="FF2600"/>
              </a:solidFill>
            </a:endParaRPr>
          </a:p>
          <a:p>
            <a:pPr lvl="7" marL="2768600" indent="-228600" algn="l" defTabSz="457200">
              <a:buSzPct val="68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rPr sz="2000">
                <a:solidFill>
                  <a:srgbClr val="FF2600"/>
                </a:solidFill>
              </a:rPr>
              <a:t>Relación Escritor-Lector</a:t>
            </a:r>
            <a:endParaRPr sz="2000">
              <a:solidFill>
                <a:srgbClr val="FF2600"/>
              </a:solidFill>
            </a:endParaRPr>
          </a:p>
          <a:p>
            <a:pPr lvl="7" marL="2722879" indent="-182879" algn="l" defTabSz="457200">
              <a:buSzPct val="68000"/>
              <a:buBlip>
                <a:blip r:embed="rId4"/>
              </a:buBlip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 El Escritor Organizado</a:t>
            </a:r>
            <a:endParaRPr>
              <a:solidFill>
                <a:srgbClr val="FF2600"/>
              </a:solidFill>
            </a:endParaRPr>
          </a:p>
          <a:p>
            <a:pPr lvl="7" marL="2722879" indent="-182879" algn="l" defTabSz="457200">
              <a:buSzPct val="68000"/>
              <a:buBlip>
                <a:blip r:embed="rId4"/>
              </a:buBlip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 El Lector sin Distracciones </a:t>
            </a:r>
          </a:p>
        </p:txBody>
      </p:sp>
      <p:sp>
        <p:nvSpPr>
          <p:cNvPr id="142" name="Arrow 10"/>
          <p:cNvSpPr/>
          <p:nvPr/>
        </p:nvSpPr>
        <p:spPr>
          <a:xfrm>
            <a:off x="8556456" y="7447461"/>
            <a:ext cx="2022190" cy="16444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3" name="Dingbat Check"/>
          <p:cNvSpPr/>
          <p:nvPr/>
        </p:nvSpPr>
        <p:spPr>
          <a:xfrm>
            <a:off x="8455128" y="2620096"/>
            <a:ext cx="3892862" cy="369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4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6742360" y="6489699"/>
            <a:ext cx="11305682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 Inmediatas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Técnicas Asociativas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 Colectivas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¿Te ha sucedido que empiezas a leer un libro y repetidamente tienes que volver a leer por donde ya pasaste porque te das cuenta que te perdiste y no entiendes nada?…"/>
          <p:cNvSpPr txBox="1"/>
          <p:nvPr/>
        </p:nvSpPr>
        <p:spPr>
          <a:xfrm>
            <a:off x="848667" y="838199"/>
            <a:ext cx="5619057" cy="828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Esto sucede porque los </a:t>
            </a:r>
            <a:r>
              <a:rPr>
                <a:solidFill>
                  <a:srgbClr val="D4FB79"/>
                </a:solidFill>
              </a:rPr>
              <a:t>datos </a:t>
            </a:r>
            <a:r>
              <a:t>que leemos no tienen la calidad suficiente para convertirla en </a:t>
            </a:r>
            <a:r>
              <a:rPr>
                <a:solidFill>
                  <a:srgbClr val="D4FB79"/>
                </a:solidFill>
              </a:rPr>
              <a:t>información</a:t>
            </a:r>
            <a:r>
              <a:t> y así poderla </a:t>
            </a:r>
            <a:r>
              <a:rPr>
                <a:solidFill>
                  <a:srgbClr val="FF2600"/>
                </a:solidFill>
              </a:rPr>
              <a:t>almacenar</a:t>
            </a:r>
            <a:r>
              <a:t>.</a:t>
            </a: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necesario </a:t>
            </a:r>
            <a:r>
              <a:rPr>
                <a:solidFill>
                  <a:srgbClr val="D4FB79"/>
                </a:solidFill>
              </a:rPr>
              <a:t>comprender y organizar</a:t>
            </a:r>
            <a:r>
              <a:t> los datos para procesarlos como información y luego </a:t>
            </a:r>
            <a:r>
              <a:rPr>
                <a:solidFill>
                  <a:srgbClr val="FF2600"/>
                </a:solidFill>
              </a:rPr>
              <a:t>almacenarla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¿Te ha sucedido que empiezas a leer un libro y repetidamente tienes que volver a leer por donde ya pasaste porque te das cuenta que te perdiste y no entiendes nada?…"/>
          <p:cNvSpPr txBox="1"/>
          <p:nvPr/>
        </p:nvSpPr>
        <p:spPr>
          <a:xfrm>
            <a:off x="1919560" y="1511299"/>
            <a:ext cx="9165680" cy="673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Relación Datos-Información</a:t>
            </a:r>
          </a:p>
          <a:p>
            <a:pPr defTabSz="457200"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defTabSz="457200">
              <a:defRPr b="0" sz="41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Relación Escritor-Lector</a:t>
            </a:r>
          </a:p>
          <a:p>
            <a:pPr algn="l" defTabSz="457200"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8600" indent="-228600" algn="l" defTabSz="457200">
              <a:buSzPct val="80000"/>
              <a:buBlip>
                <a:blip r:embed="rId2"/>
              </a:buBlip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 La información del Escritor es dato para el Lector. </a:t>
            </a:r>
          </a:p>
          <a:p>
            <a:pPr marL="228600" indent="-228600" algn="l" defTabSz="457200">
              <a:buSzPct val="80000"/>
              <a:buBlip>
                <a:blip r:embed="rId2"/>
              </a:buBlip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8600" indent="-228600" algn="l" defTabSz="457200">
              <a:buSzPct val="80000"/>
              <a:buBlip>
                <a:blip r:embed="rId2"/>
              </a:buBlip>
              <a:defRPr b="0" sz="41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 Información del Escritor es información para el Lector.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