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IX. Herramientas de lectura"/>
          <p:cNvSpPr txBox="1"/>
          <p:nvPr>
            <p:ph type="title"/>
          </p:nvPr>
        </p:nvSpPr>
        <p:spPr>
          <a:xfrm>
            <a:off x="362296" y="6121400"/>
            <a:ext cx="12280208" cy="1625600"/>
          </a:xfrm>
          <a:prstGeom prst="rect">
            <a:avLst/>
          </a:prstGeom>
        </p:spPr>
        <p:txBody>
          <a:bodyPr/>
          <a:lstStyle>
            <a:lvl1pPr>
              <a:defRPr b="1" spc="200" sz="5100"/>
            </a:lvl1pPr>
          </a:lstStyle>
          <a:p>
            <a:pPr/>
            <a:r>
              <a:t>IX. Herramientas de COMPRENSIón y aprendizaje</a:t>
            </a:r>
          </a:p>
        </p:txBody>
      </p:sp>
      <p:sp>
        <p:nvSpPr>
          <p:cNvPr id="139" name="Lección 25. Relación Escritor-Lector"/>
          <p:cNvSpPr txBox="1"/>
          <p:nvPr>
            <p:ph type="body" sz="quarter" idx="1"/>
          </p:nvPr>
        </p:nvSpPr>
        <p:spPr>
          <a:xfrm>
            <a:off x="304451" y="80200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1. Relación Escritor-Lector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1167059" y="998641"/>
            <a:ext cx="11305682" cy="798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Reconociendo significados </a:t>
            </a:r>
            <a:r>
              <a:t>almacenados</a:t>
            </a:r>
          </a:p>
          <a:p>
            <a:pPr lvl="1" indent="622300"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Reconociendo el sintagma y la semántica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Integrando la información reconocida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Comprendiendo literal o inferencialmente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2600"/>
              </a:solidFill>
            </a:endParaRPr>
          </a:p>
          <a:p>
            <a:pPr lvl="3" marL="118871" indent="-118871" algn="l" defTabSz="457200">
              <a:buSzPct val="55000"/>
              <a:buBlip>
                <a:blip r:embed="rId2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300">
                <a:solidFill>
                  <a:srgbClr val="FF2600"/>
                </a:solidFill>
              </a:rPr>
              <a:t> </a:t>
            </a:r>
            <a:r>
              <a:rPr sz="1300"/>
              <a:t>Sub-Proceso de Aprender o Aprendizaje </a:t>
            </a:r>
            <a:endParaRPr sz="1300"/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Estrategias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Predicciones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Conocimiento Previo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Activación del Conocimiento Previo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Técnicas</a:t>
            </a:r>
            <a:endParaRPr>
              <a:solidFill>
                <a:srgbClr val="FF2600"/>
              </a:solidFill>
            </a:endParaRP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Subrayar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Identificar la Idea Principal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Identificar los patrones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Herramientas</a:t>
            </a:r>
            <a:endParaRPr>
              <a:solidFill>
                <a:srgbClr val="FF2600"/>
              </a:solidFill>
            </a:endParaRPr>
          </a:p>
          <a:p>
            <a:pPr lvl="7" marL="2768600" indent="-228600" algn="l" defTabSz="457200">
              <a:buSzPct val="68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rPr sz="2000">
                <a:solidFill>
                  <a:srgbClr val="FF2600"/>
                </a:solidFill>
              </a:rPr>
              <a:t>Relación Escritor-Lector</a:t>
            </a:r>
            <a:endParaRPr sz="2000">
              <a:solidFill>
                <a:srgbClr val="FF2600"/>
              </a:solidFill>
            </a:endParaRPr>
          </a:p>
          <a:p>
            <a:pPr lvl="7" marL="2722879" indent="-182879" algn="l" defTabSz="457200">
              <a:buSzPct val="68000"/>
              <a:buBlip>
                <a:blip r:embed="rId4"/>
              </a:buBlip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 El Escritor Organizado</a:t>
            </a:r>
            <a:endParaRPr>
              <a:solidFill>
                <a:srgbClr val="FF2600"/>
              </a:solidFill>
            </a:endParaRPr>
          </a:p>
          <a:p>
            <a:pPr lvl="7" marL="2722879" indent="-182879" algn="l" defTabSz="457200">
              <a:buSzPct val="68000"/>
              <a:buBlip>
                <a:blip r:embed="rId4"/>
              </a:buBlip>
              <a:defRPr b="0"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 El Lector sin Distracciones </a:t>
            </a:r>
          </a:p>
        </p:txBody>
      </p:sp>
      <p:sp>
        <p:nvSpPr>
          <p:cNvPr id="142" name="Arrow 10"/>
          <p:cNvSpPr/>
          <p:nvPr/>
        </p:nvSpPr>
        <p:spPr>
          <a:xfrm>
            <a:off x="8556456" y="7447461"/>
            <a:ext cx="2022190" cy="1644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55" y="0"/>
                </a:moveTo>
                <a:lnTo>
                  <a:pt x="14172" y="3887"/>
                </a:lnTo>
                <a:lnTo>
                  <a:pt x="9243" y="8319"/>
                </a:lnTo>
                <a:lnTo>
                  <a:pt x="21600" y="8319"/>
                </a:lnTo>
                <a:lnTo>
                  <a:pt x="21600" y="13287"/>
                </a:lnTo>
                <a:lnTo>
                  <a:pt x="9314" y="13287"/>
                </a:lnTo>
                <a:lnTo>
                  <a:pt x="14182" y="17725"/>
                </a:lnTo>
                <a:lnTo>
                  <a:pt x="11845" y="21600"/>
                </a:lnTo>
                <a:lnTo>
                  <a:pt x="0" y="10803"/>
                </a:lnTo>
                <a:lnTo>
                  <a:pt x="11855" y="0"/>
                </a:lnTo>
                <a:close/>
              </a:path>
            </a:pathLst>
          </a:custGeom>
          <a:solidFill>
            <a:srgbClr val="D4FB79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  <p:sp>
        <p:nvSpPr>
          <p:cNvPr id="143" name="Dingbat Check"/>
          <p:cNvSpPr/>
          <p:nvPr/>
        </p:nvSpPr>
        <p:spPr>
          <a:xfrm>
            <a:off x="8455128" y="2620096"/>
            <a:ext cx="3892862" cy="3699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  <p:sp>
        <p:nvSpPr>
          <p:cNvPr id="144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6742360" y="6489699"/>
            <a:ext cx="1130568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7" marL="22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Técnicas Inmediatas</a:t>
            </a:r>
          </a:p>
          <a:p>
            <a:pPr lvl="7" marL="22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Técnicas Asociativas</a:t>
            </a:r>
          </a:p>
          <a:p>
            <a:pPr lvl="7" marL="228600" indent="-228600" algn="l" defTabSz="457200">
              <a:buSzPct val="80000"/>
              <a:buBlip>
                <a:blip r:embed="rId4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Técnicas Colectivas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¿Te ha sucedido que empiezas a leer un libro y repetidamente tienes que volver a leer por donde ya pasaste porque te das cuenta que te perdiste y no entiendes nada?…"/>
          <p:cNvSpPr txBox="1"/>
          <p:nvPr/>
        </p:nvSpPr>
        <p:spPr>
          <a:xfrm>
            <a:off x="848667" y="838199"/>
            <a:ext cx="5619057" cy="828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Esto sucede porque los </a:t>
            </a:r>
            <a:r>
              <a:rPr>
                <a:solidFill>
                  <a:srgbClr val="D4FB79"/>
                </a:solidFill>
              </a:rPr>
              <a:t>datos </a:t>
            </a:r>
            <a:r>
              <a:t>que leemos no tienen la calidad suficiente para convertirla en </a:t>
            </a:r>
            <a:r>
              <a:rPr>
                <a:solidFill>
                  <a:srgbClr val="D4FB79"/>
                </a:solidFill>
              </a:rPr>
              <a:t>información</a:t>
            </a:r>
            <a:r>
              <a:t> y así poderla </a:t>
            </a:r>
            <a:r>
              <a:rPr>
                <a:solidFill>
                  <a:srgbClr val="FF2600"/>
                </a:solidFill>
              </a:rPr>
              <a:t>almacenar</a:t>
            </a:r>
            <a:r>
              <a:t>.</a:t>
            </a:r>
          </a:p>
          <a:p>
            <a:pPr algn="l" defTabSz="457200"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3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 necesario </a:t>
            </a:r>
            <a:r>
              <a:rPr>
                <a:solidFill>
                  <a:srgbClr val="D4FB79"/>
                </a:solidFill>
              </a:rPr>
              <a:t>comprender y organizar</a:t>
            </a:r>
            <a:r>
              <a:t> los datos para procesarlos como información y luego </a:t>
            </a:r>
            <a:r>
              <a:rPr>
                <a:solidFill>
                  <a:srgbClr val="FF2600"/>
                </a:solidFill>
              </a:rPr>
              <a:t>almacenarla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¿Te ha sucedido que empiezas a leer un libro y repetidamente tienes que volver a leer por donde ya pasaste porque te das cuenta que te perdiste y no entiendes nada?…"/>
          <p:cNvSpPr txBox="1"/>
          <p:nvPr/>
        </p:nvSpPr>
        <p:spPr>
          <a:xfrm>
            <a:off x="1919560" y="1511299"/>
            <a:ext cx="9165680" cy="673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4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Relación Datos-Información</a:t>
            </a:r>
          </a:p>
          <a:p>
            <a:pPr defTabSz="457200">
              <a:defRPr b="0" sz="41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defTabSz="457200">
              <a:defRPr b="0" sz="41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Relación Escritor-Lector</a:t>
            </a:r>
          </a:p>
          <a:p>
            <a:pPr algn="l" defTabSz="457200">
              <a:defRPr b="0" sz="41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28600" indent="-228600" algn="l" defTabSz="457200">
              <a:buSzPct val="80000"/>
              <a:buBlip>
                <a:blip r:embed="rId2"/>
              </a:buBlip>
              <a:defRPr b="0" sz="4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La información del Escritor es dato para el Lector. </a:t>
            </a:r>
          </a:p>
          <a:p>
            <a:pPr marL="228600" indent="-228600" algn="l" defTabSz="457200">
              <a:buSzPct val="80000"/>
              <a:buBlip>
                <a:blip r:embed="rId2"/>
              </a:buBlip>
              <a:defRPr b="0" sz="41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28600" indent="-228600" algn="l" defTabSz="457200">
              <a:buSzPct val="80000"/>
              <a:buBlip>
                <a:blip r:embed="rId2"/>
              </a:buBlip>
              <a:defRPr b="0" sz="4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Información del Escritor es información para el Lector.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