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 anchor="b"/>
          <a:lstStyle>
            <a:lvl1pPr algn="r"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Unidad 3…"/>
          <p:cNvSpPr txBox="1"/>
          <p:nvPr>
            <p:ph type="title"/>
          </p:nvPr>
        </p:nvSpPr>
        <p:spPr>
          <a:xfrm>
            <a:off x="1270000" y="596900"/>
            <a:ext cx="10464800" cy="3016201"/>
          </a:xfrm>
          <a:prstGeom prst="rect">
            <a:avLst/>
          </a:prstGeom>
        </p:spPr>
        <p:txBody>
          <a:bodyPr/>
          <a:lstStyle/>
          <a:p>
            <a:pPr defTabSz="374904">
              <a:defRPr sz="5904"/>
            </a:pPr>
            <a:r>
              <a:t>Unidad 3</a:t>
            </a:r>
          </a:p>
          <a:p>
            <a:pPr defTabSz="374904">
              <a:defRPr sz="5904"/>
            </a:pPr>
          </a:p>
          <a:p>
            <a:pPr defTabSz="374904">
              <a:defRPr sz="5904"/>
            </a:pPr>
            <a:r>
              <a:t>UNIÓN DE PALABRAS</a:t>
            </a:r>
          </a:p>
        </p:txBody>
      </p:sp>
      <p:sp>
        <p:nvSpPr>
          <p:cNvPr id="148" name="LECCIONES…"/>
          <p:cNvSpPr txBox="1"/>
          <p:nvPr>
            <p:ph type="body" sz="half" idx="1"/>
          </p:nvPr>
        </p:nvSpPr>
        <p:spPr>
          <a:xfrm>
            <a:off x="1104900" y="3623254"/>
            <a:ext cx="10464800" cy="422572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LECCIONES</a:t>
            </a:r>
          </a:p>
          <a:p>
            <a:pPr lvl="7" marL="0" indent="1600200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1. Frase y Oración</a:t>
            </a:r>
          </a:p>
          <a:p>
            <a:pPr lvl="7" marL="0" indent="1600200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2. Oración </a:t>
            </a:r>
          </a:p>
          <a:p>
            <a:pPr lvl="7" marL="0" indent="1600200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3. Párrafo</a:t>
            </a:r>
          </a:p>
        </p:txBody>
      </p:sp>
      <p:sp>
        <p:nvSpPr>
          <p:cNvPr id="149" name="Apple"/>
          <p:cNvSpPr/>
          <p:nvPr/>
        </p:nvSpPr>
        <p:spPr>
          <a:xfrm>
            <a:off x="11272154" y="7859135"/>
            <a:ext cx="1168519" cy="132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fill="norm" stroke="1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50" name="Dingbat Check"/>
          <p:cNvSpPr/>
          <p:nvPr/>
        </p:nvSpPr>
        <p:spPr>
          <a:xfrm>
            <a:off x="1520929" y="54267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Dios, en el principio, creó los cielos y la tierra.…"/>
          <p:cNvGrpSpPr/>
          <p:nvPr/>
        </p:nvGrpSpPr>
        <p:grpSpPr>
          <a:xfrm>
            <a:off x="218132" y="2059841"/>
            <a:ext cx="12568536" cy="6649918"/>
            <a:chOff x="0" y="0"/>
            <a:chExt cx="12568535" cy="6649916"/>
          </a:xfrm>
        </p:grpSpPr>
        <p:sp>
          <p:nvSpPr>
            <p:cNvPr id="191" name="Dios, en el principio, creó los cielos y la tierra.…"/>
            <p:cNvSpPr txBox="1"/>
            <p:nvPr/>
          </p:nvSpPr>
          <p:spPr>
            <a:xfrm>
              <a:off x="25400" y="25399"/>
              <a:ext cx="12517736" cy="6599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457200">
                <a:defRPr b="0" sz="2900">
                  <a:solidFill>
                    <a:srgbClr val="71B0E2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Dios, en el principio, creó los cielos y la tierra. </a:t>
              </a:r>
            </a:p>
            <a:p>
              <a:pPr algn="l" defTabSz="457200">
                <a:defRPr b="0" sz="2900">
                  <a:solidFill>
                    <a:srgbClr val="71B0E2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S.      PR. A.   S.          V.    A.   S.    C. A. S.</a:t>
              </a:r>
            </a:p>
            <a:p>
              <a:pPr algn="l" defTabSz="457200">
                <a:defRPr b="0" sz="2900">
                  <a:solidFill>
                    <a:srgbClr val="F2A05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La tierra estaba desordenada y vacía, las tinieblas cubrían</a:t>
              </a:r>
            </a:p>
            <a:p>
              <a:pPr algn="l" defTabSz="457200">
                <a:defRPr b="0" sz="2900">
                  <a:solidFill>
                    <a:srgbClr val="F2A05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A.   S.      V        A.           C.  A.      A.   S.         V.</a:t>
              </a:r>
            </a:p>
            <a:p>
              <a:pPr algn="l" defTabSz="457200">
                <a:defRPr b="0" sz="2900">
                  <a:solidFill>
                    <a:srgbClr val="FF777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la faz del abismo, y el espíritu de Dios se movía sobre la </a:t>
              </a:r>
            </a:p>
            <a:p>
              <a:pPr algn="l" defTabSz="457200">
                <a:defRPr b="0" sz="2900">
                  <a:solidFill>
                    <a:srgbClr val="FF777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A.   S.   PR.  A.     C. A.   S.      PR. S.      V. PAS.    PR. A.</a:t>
              </a:r>
            </a:p>
            <a:p>
              <a:pPr algn="l" defTabSz="457200">
                <a:defRPr b="0" sz="2900">
                  <a:solidFill>
                    <a:srgbClr val="D4ABE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superficie de las aguas.</a:t>
              </a:r>
            </a:p>
            <a:p>
              <a:pPr algn="l" defTabSz="457200">
                <a:defRPr b="0" sz="2900">
                  <a:solidFill>
                    <a:srgbClr val="D4ABE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S.           PR. A. S. </a:t>
              </a:r>
            </a:p>
            <a:p>
              <a:pPr algn="l" defTabSz="457200">
                <a:defRPr b="0" sz="2900">
                  <a:solidFill>
                    <a:srgbClr val="FFE181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Y dijo Dios: «¡Que haya luz!» Y hubo luz. </a:t>
              </a:r>
            </a:p>
            <a:p>
              <a:pPr algn="l" defTabSz="457200">
                <a:defRPr b="0" sz="2900">
                  <a:solidFill>
                    <a:srgbClr val="FFE181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C. V.     S.       ADV.  V.    S.     C.  V.  S. </a:t>
              </a:r>
            </a:p>
          </p:txBody>
        </p:sp>
        <p:pic>
          <p:nvPicPr>
            <p:cNvPr id="190" name="Dios, en el principio, creó los cielos y la tierra.…" descr="Dios, en el principio, creó los cielos y la tierra.…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568536" cy="6649918"/>
            </a:xfrm>
            <a:prstGeom prst="rect">
              <a:avLst/>
            </a:prstGeom>
            <a:effectLst/>
          </p:spPr>
        </p:pic>
      </p:grpSp>
      <p:sp>
        <p:nvSpPr>
          <p:cNvPr id="193" name="Unidad 4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4. Unión de Palabras </a:t>
            </a:r>
          </a:p>
          <a:p>
            <a:pPr algn="r">
              <a:defRPr sz="2700"/>
            </a:pPr>
            <a:r>
              <a:t>Lección 2.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Dios, en el principio, creó los cielos y la tierra.…"/>
          <p:cNvGrpSpPr/>
          <p:nvPr/>
        </p:nvGrpSpPr>
        <p:grpSpPr>
          <a:xfrm>
            <a:off x="218132" y="1113691"/>
            <a:ext cx="12568536" cy="8288218"/>
            <a:chOff x="0" y="0"/>
            <a:chExt cx="12568535" cy="8288216"/>
          </a:xfrm>
        </p:grpSpPr>
        <p:sp>
          <p:nvSpPr>
            <p:cNvPr id="196" name="Dios, en el principio, creó los cielos y la tierra.…"/>
            <p:cNvSpPr txBox="1"/>
            <p:nvPr/>
          </p:nvSpPr>
          <p:spPr>
            <a:xfrm>
              <a:off x="25400" y="25399"/>
              <a:ext cx="12517736" cy="8237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rPr>
                  <a:solidFill>
                    <a:srgbClr val="FF7777"/>
                  </a:solidFill>
                </a:rPr>
                <a:t>Dios, </a:t>
              </a:r>
              <a:r>
                <a:rPr>
                  <a:solidFill>
                    <a:srgbClr val="D4FB79"/>
                  </a:solidFill>
                </a:rPr>
                <a:t>en el principio,</a:t>
              </a:r>
              <a:r>
                <a:rPr>
                  <a:solidFill>
                    <a:srgbClr val="FF7777"/>
                  </a:solidFill>
                </a:rPr>
                <a:t> </a:t>
              </a:r>
              <a:r>
                <a:rPr>
                  <a:solidFill>
                    <a:srgbClr val="A8E685"/>
                  </a:solidFill>
                  <a:latin typeface="Impact"/>
                  <a:ea typeface="Impact"/>
                  <a:cs typeface="Impact"/>
                  <a:sym typeface="Impact"/>
                </a:rPr>
                <a:t>creó</a:t>
              </a:r>
              <a:r>
                <a:rPr>
                  <a:solidFill>
                    <a:srgbClr val="A8E685"/>
                  </a:solidFill>
                </a:rPr>
                <a:t> los cielos y la tierra. </a:t>
              </a:r>
              <a:endParaRPr>
                <a:solidFill>
                  <a:srgbClr val="A8E685"/>
                </a:solidFill>
              </a:endParaRPr>
            </a:p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rPr>
                  <a:solidFill>
                    <a:srgbClr val="FF7777"/>
                  </a:solidFill>
                </a:rPr>
                <a:t>La tierra</a:t>
              </a:r>
              <a:r>
                <a:t> </a:t>
              </a:r>
              <a:r>
                <a:rPr>
                  <a:solidFill>
                    <a:srgbClr val="A8E685"/>
                  </a:solidFill>
                  <a:latin typeface="Impact"/>
                  <a:ea typeface="Impact"/>
                  <a:cs typeface="Impact"/>
                  <a:sym typeface="Impact"/>
                </a:rPr>
                <a:t>estaba </a:t>
              </a:r>
              <a:r>
                <a:rPr>
                  <a:solidFill>
                    <a:srgbClr val="A8E685"/>
                  </a:solidFill>
                </a:rPr>
                <a:t>desordenada y vacía, </a:t>
              </a:r>
              <a:endParaRPr>
                <a:solidFill>
                  <a:srgbClr val="A8E685"/>
                </a:solidFill>
              </a:endParaRPr>
            </a:p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rPr>
                  <a:solidFill>
                    <a:srgbClr val="FF7777"/>
                  </a:solidFill>
                </a:rPr>
                <a:t>las tinieblas</a:t>
              </a:r>
              <a:r>
                <a:t> </a:t>
              </a:r>
              <a:r>
                <a:rPr>
                  <a:solidFill>
                    <a:srgbClr val="A8E685"/>
                  </a:solidFill>
                  <a:latin typeface="Impact"/>
                  <a:ea typeface="Impact"/>
                  <a:cs typeface="Impact"/>
                  <a:sym typeface="Impact"/>
                </a:rPr>
                <a:t>cubrían </a:t>
              </a:r>
              <a:r>
                <a:rPr>
                  <a:solidFill>
                    <a:srgbClr val="A8E685"/>
                  </a:solidFill>
                </a:rPr>
                <a:t>la faz del abismo</a:t>
              </a:r>
              <a:r>
                <a:t>, </a:t>
              </a:r>
            </a:p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rPr>
                  <a:solidFill>
                    <a:srgbClr val="FF7777"/>
                  </a:solidFill>
                </a:rPr>
                <a:t>y el espíritu de Dios</a:t>
              </a:r>
              <a:r>
                <a:t> </a:t>
              </a:r>
              <a:r>
                <a:rPr>
                  <a:solidFill>
                    <a:srgbClr val="A8E685"/>
                  </a:solidFill>
                  <a:latin typeface="Impact"/>
                  <a:ea typeface="Impact"/>
                  <a:cs typeface="Impact"/>
                  <a:sym typeface="Impact"/>
                </a:rPr>
                <a:t>se movía</a:t>
              </a:r>
              <a:r>
                <a:rPr>
                  <a:solidFill>
                    <a:srgbClr val="A8E685"/>
                  </a:solidFill>
                </a:rPr>
                <a:t> sobre la superficie de las aguas.</a:t>
              </a:r>
              <a:endParaRPr>
                <a:solidFill>
                  <a:srgbClr val="A8E685"/>
                </a:solidFill>
              </a:endParaRPr>
            </a:p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Y </a:t>
              </a:r>
              <a:r>
                <a:rPr>
                  <a:latin typeface="Impact"/>
                  <a:ea typeface="Impact"/>
                  <a:cs typeface="Impact"/>
                  <a:sym typeface="Impact"/>
                </a:rPr>
                <a:t>dijo</a:t>
              </a:r>
              <a:r>
                <a:t> Dios:</a:t>
              </a:r>
            </a:p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«¡Que </a:t>
              </a:r>
              <a:r>
                <a:rPr>
                  <a:latin typeface="Impact"/>
                  <a:ea typeface="Impact"/>
                  <a:cs typeface="Impact"/>
                  <a:sym typeface="Impact"/>
                </a:rPr>
                <a:t>haya</a:t>
              </a:r>
              <a:r>
                <a:t> luz!» </a:t>
              </a:r>
            </a:p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Y </a:t>
              </a:r>
              <a:r>
                <a:rPr>
                  <a:latin typeface="Impact"/>
                  <a:ea typeface="Impact"/>
                  <a:cs typeface="Impact"/>
                  <a:sym typeface="Impact"/>
                </a:rPr>
                <a:t>hubo</a:t>
              </a:r>
              <a:r>
                <a:t> luz. </a:t>
              </a:r>
            </a:p>
          </p:txBody>
        </p:sp>
        <p:pic>
          <p:nvPicPr>
            <p:cNvPr id="195" name="Dios, en el principio, creó los cielos y la tierra.…" descr="Dios, en el principio, creó los cielos y la tierra.…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568536" cy="8288218"/>
            </a:xfrm>
            <a:prstGeom prst="rect">
              <a:avLst/>
            </a:prstGeom>
            <a:effectLst/>
          </p:spPr>
        </p:pic>
      </p:grpSp>
      <p:sp>
        <p:nvSpPr>
          <p:cNvPr id="198" name="Unidad 3. Unión de Palabras…"/>
          <p:cNvSpPr txBox="1"/>
          <p:nvPr>
            <p:ph type="title"/>
          </p:nvPr>
        </p:nvSpPr>
        <p:spPr>
          <a:xfrm>
            <a:off x="2425700" y="-8636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2.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Y dijo Dios:…"/>
          <p:cNvGrpSpPr/>
          <p:nvPr/>
        </p:nvGrpSpPr>
        <p:grpSpPr>
          <a:xfrm>
            <a:off x="2500436" y="2726591"/>
            <a:ext cx="8003928" cy="3919418"/>
            <a:chOff x="0" y="0"/>
            <a:chExt cx="8003926" cy="3919416"/>
          </a:xfrm>
        </p:grpSpPr>
        <p:sp>
          <p:nvSpPr>
            <p:cNvPr id="201" name="Y dijo Dios:…"/>
            <p:cNvSpPr txBox="1"/>
            <p:nvPr/>
          </p:nvSpPr>
          <p:spPr>
            <a:xfrm>
              <a:off x="25400" y="25399"/>
              <a:ext cx="7953127" cy="3868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lvl="2"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Y </a:t>
              </a:r>
              <a:r>
                <a:rPr>
                  <a:latin typeface="Impact"/>
                  <a:ea typeface="Impact"/>
                  <a:cs typeface="Impact"/>
                  <a:sym typeface="Impact"/>
                </a:rPr>
                <a:t>dijo</a:t>
              </a:r>
              <a:r>
                <a:t> Dios:</a:t>
              </a:r>
            </a:p>
            <a:p>
              <a:pPr lvl="2"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lvl="2"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«¡Que </a:t>
              </a:r>
              <a:r>
                <a:rPr>
                  <a:latin typeface="Impact"/>
                  <a:ea typeface="Impact"/>
                  <a:cs typeface="Impact"/>
                  <a:sym typeface="Impact"/>
                </a:rPr>
                <a:t>haya</a:t>
              </a:r>
              <a:r>
                <a:t> luz!» </a:t>
              </a:r>
            </a:p>
            <a:p>
              <a:pPr lvl="2"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lvl="2"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Y </a:t>
              </a:r>
              <a:r>
                <a:rPr>
                  <a:latin typeface="Impact"/>
                  <a:ea typeface="Impact"/>
                  <a:cs typeface="Impact"/>
                  <a:sym typeface="Impact"/>
                </a:rPr>
                <a:t>hubo</a:t>
              </a:r>
              <a:r>
                <a:t> luz. </a:t>
              </a:r>
            </a:p>
          </p:txBody>
        </p:sp>
        <p:pic>
          <p:nvPicPr>
            <p:cNvPr id="200" name="Y dijo Dios:…" descr="Y dijo Dios:…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8003928" cy="3919418"/>
            </a:xfrm>
            <a:prstGeom prst="rect">
              <a:avLst/>
            </a:prstGeom>
            <a:effectLst/>
          </p:spPr>
        </p:pic>
      </p:grpSp>
      <p:sp>
        <p:nvSpPr>
          <p:cNvPr id="203" name="Y dijo Dios:…"/>
          <p:cNvSpPr txBox="1"/>
          <p:nvPr/>
        </p:nvSpPr>
        <p:spPr>
          <a:xfrm>
            <a:off x="6808199" y="2783741"/>
            <a:ext cx="3782602" cy="3373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0" sz="29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algn="l" defTabSz="457200">
              <a:defRPr b="0" sz="29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Y</a:t>
            </a:r>
            <a:r>
              <a:rPr>
                <a:solidFill>
                  <a:srgbClr val="A8E685"/>
                </a:solidFill>
              </a:rPr>
              <a:t> </a:t>
            </a:r>
            <a:r>
              <a:rPr>
                <a:solidFill>
                  <a:srgbClr val="A8E685"/>
                </a:solidFill>
                <a:latin typeface="Impact"/>
                <a:ea typeface="Impact"/>
                <a:cs typeface="Impact"/>
                <a:sym typeface="Impact"/>
              </a:rPr>
              <a:t>dijo</a:t>
            </a:r>
            <a:r>
              <a:rPr>
                <a:solidFill>
                  <a:srgbClr val="A8E685"/>
                </a:solidFill>
              </a:rPr>
              <a:t> </a:t>
            </a:r>
            <a:r>
              <a:rPr>
                <a:solidFill>
                  <a:srgbClr val="C13521"/>
                </a:solidFill>
              </a:rPr>
              <a:t>Dios</a:t>
            </a:r>
            <a:r>
              <a:t>:</a:t>
            </a:r>
          </a:p>
          <a:p>
            <a:pPr algn="l" defTabSz="457200">
              <a:defRPr b="0" sz="29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algn="l" defTabSz="457200">
              <a:defRPr b="0" sz="29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«¡Que </a:t>
            </a:r>
            <a:r>
              <a:rPr>
                <a:solidFill>
                  <a:srgbClr val="A8E685"/>
                </a:solidFill>
                <a:latin typeface="Impact"/>
                <a:ea typeface="Impact"/>
                <a:cs typeface="Impact"/>
                <a:sym typeface="Impact"/>
              </a:rPr>
              <a:t>haya</a:t>
            </a:r>
            <a:r>
              <a:t> luz!» </a:t>
            </a:r>
          </a:p>
          <a:p>
            <a:pPr algn="l" defTabSz="457200">
              <a:defRPr b="0" sz="29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algn="l" defTabSz="457200">
              <a:defRPr b="0" sz="29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Y </a:t>
            </a:r>
            <a:r>
              <a:rPr>
                <a:solidFill>
                  <a:srgbClr val="A8E685"/>
                </a:solidFill>
                <a:latin typeface="Impact"/>
                <a:ea typeface="Impact"/>
                <a:cs typeface="Impact"/>
                <a:sym typeface="Impact"/>
              </a:rPr>
              <a:t>hubo</a:t>
            </a:r>
            <a:r>
              <a:t> luz.</a:t>
            </a:r>
          </a:p>
        </p:txBody>
      </p:sp>
      <p:sp>
        <p:nvSpPr>
          <p:cNvPr id="204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2.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Unidad 4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4. Unión de Palabras </a:t>
            </a:r>
          </a:p>
          <a:p>
            <a:pPr algn="r">
              <a:defRPr sz="2700"/>
            </a:pPr>
            <a:r>
              <a:t>Lección 1. Frase y Oración</a:t>
            </a:r>
          </a:p>
        </p:txBody>
      </p:sp>
      <p:sp>
        <p:nvSpPr>
          <p:cNvPr id="207" name="Frase…"/>
          <p:cNvSpPr txBox="1"/>
          <p:nvPr>
            <p:ph type="body" idx="1"/>
          </p:nvPr>
        </p:nvSpPr>
        <p:spPr>
          <a:xfrm>
            <a:off x="659702" y="1607591"/>
            <a:ext cx="11228196" cy="7132440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5500">
                <a:solidFill>
                  <a:srgbClr val="A8E685"/>
                </a:solidFill>
              </a:defRPr>
            </a:pPr>
            <a:r>
              <a:t> Frase</a:t>
            </a:r>
          </a:p>
          <a:p>
            <a:pPr lvl="3" marL="0" indent="685800">
              <a:buSzTx/>
              <a:buNone/>
              <a:defRPr sz="5500"/>
            </a:pPr>
            <a:r>
              <a:t>Es la rama de la lingüística que estudia la producción y percepción de los sonidos de una lengua.</a:t>
            </a: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2327" y="1641921"/>
            <a:ext cx="11537042" cy="7643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" y="304800"/>
            <a:ext cx="12192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https://slideplayer.es/slide/4601995/"/>
          <p:cNvSpPr txBox="1"/>
          <p:nvPr/>
        </p:nvSpPr>
        <p:spPr>
          <a:xfrm>
            <a:off x="3465802" y="8567834"/>
            <a:ext cx="5387397" cy="49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2000">
                <a:solidFill>
                  <a:srgbClr val="0000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https://slideplayer.es/slide/4601995/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27850" y="2940050"/>
            <a:ext cx="4835922" cy="6108700"/>
          </a:xfrm>
          <a:prstGeom prst="rect">
            <a:avLst/>
          </a:prstGeom>
        </p:spPr>
      </p:pic>
      <p:sp>
        <p:nvSpPr>
          <p:cNvPr id="213" name="TAREAS TRANSFORMADORAS"/>
          <p:cNvSpPr txBox="1"/>
          <p:nvPr>
            <p:ph type="title"/>
          </p:nvPr>
        </p:nvSpPr>
        <p:spPr>
          <a:xfrm>
            <a:off x="1130300" y="5969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4700"/>
            </a:pPr>
          </a:p>
          <a:p>
            <a:pPr>
              <a:defRPr sz="4700">
                <a:solidFill>
                  <a:srgbClr val="A8E685"/>
                </a:solidFill>
              </a:defRPr>
            </a:pPr>
            <a:r>
              <a:t>TAREAS TRANSFORMADORAS</a:t>
            </a:r>
          </a:p>
        </p:txBody>
      </p:sp>
      <p:sp>
        <p:nvSpPr>
          <p:cNvPr id="214" name="U3. T2.…"/>
          <p:cNvSpPr txBox="1"/>
          <p:nvPr>
            <p:ph type="body" sz="half" idx="1"/>
          </p:nvPr>
        </p:nvSpPr>
        <p:spPr>
          <a:xfrm>
            <a:off x="469999" y="2946400"/>
            <a:ext cx="6100416" cy="6096000"/>
          </a:xfrm>
          <a:prstGeom prst="rect">
            <a:avLst/>
          </a:prstGeom>
        </p:spPr>
        <p:txBody>
          <a:bodyPr/>
          <a:lstStyle/>
          <a:p>
            <a:pPr marL="366775" indent="-366775" defTabSz="347472">
              <a:spcBef>
                <a:spcPts val="2400"/>
              </a:spcBef>
              <a:buBlip>
                <a:blip r:embed="rId3"/>
              </a:buBlip>
              <a:defRPr sz="4332"/>
            </a:pPr>
            <a:r>
              <a:t> U3. T2. </a:t>
            </a:r>
          </a:p>
          <a:p>
            <a:pPr marL="0" indent="0" defTabSz="347472">
              <a:spcBef>
                <a:spcPts val="2400"/>
              </a:spcBef>
              <a:buSzTx/>
              <a:buNone/>
              <a:defRPr sz="4332"/>
            </a:pPr>
            <a:r>
              <a:t>a. Identificar el núcleo del sujeto y el núcleo del  predicado en las oraciones encontradas en la tarea anterior.</a:t>
            </a:r>
          </a:p>
        </p:txBody>
      </p:sp>
      <p:sp>
        <p:nvSpPr>
          <p:cNvPr id="215" name="Unidad 3. Unión de Palabras…"/>
          <p:cNvSpPr txBox="1"/>
          <p:nvPr/>
        </p:nvSpPr>
        <p:spPr>
          <a:xfrm>
            <a:off x="2362200" y="-4445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457200">
              <a:defRPr b="0" sz="27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3. Unión de Palabras </a:t>
            </a:r>
          </a:p>
          <a:p>
            <a:pPr algn="r" defTabSz="457200">
              <a:defRPr b="0" sz="27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2.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4815" y="1885950"/>
            <a:ext cx="10922540" cy="711143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2.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Unidad 4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4. Unión de Palabras </a:t>
            </a:r>
          </a:p>
          <a:p>
            <a:pPr algn="r">
              <a:defRPr sz="2700"/>
            </a:pPr>
            <a:r>
              <a:t>Lección 2. Oración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0" y="400050"/>
            <a:ext cx="12763500" cy="8648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http://colegiojosecalderon.blogspot.com/2014/09/la-oracion-gramatical-recurso-digital-interactivo.html"/>
          <p:cNvSpPr txBox="1"/>
          <p:nvPr/>
        </p:nvSpPr>
        <p:spPr>
          <a:xfrm>
            <a:off x="523752" y="9189712"/>
            <a:ext cx="11576296" cy="39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15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http://colegiojosecalderon.blogspot.com/2014/09/la-oracion-gramatical-recurso-digital-interactivo.html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9625" y="1371600"/>
            <a:ext cx="10364550" cy="777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http://colegiojosecalderon.blogspot.com/2014/09/la-oracion-gramatical-recurso-digital-interactivo.html"/>
          <p:cNvSpPr txBox="1"/>
          <p:nvPr/>
        </p:nvSpPr>
        <p:spPr>
          <a:xfrm>
            <a:off x="523752" y="9189712"/>
            <a:ext cx="11576296" cy="39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15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http://colegiojosecalderon.blogspot.com/2014/09/la-oracion-gramatical-recurso-digital-interactivo.html</a:t>
            </a:r>
          </a:p>
        </p:txBody>
      </p:sp>
      <p:sp>
        <p:nvSpPr>
          <p:cNvPr id="161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2.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ttp://colegiojosecalderon.blogspot.com/2014/09/la-oracion-gramatical-recurso-digital-interactivo.html"/>
          <p:cNvSpPr txBox="1"/>
          <p:nvPr/>
        </p:nvSpPr>
        <p:spPr>
          <a:xfrm>
            <a:off x="523752" y="9189712"/>
            <a:ext cx="11576296" cy="39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15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http://colegiojosecalderon.blogspot.com/2014/09/la-oracion-gramatical-recurso-digital-interactivo.html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5002" y="1701800"/>
            <a:ext cx="9993796" cy="720668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2.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Dios, en el principio, creó los cielos y la tierra.…"/>
          <p:cNvGrpSpPr/>
          <p:nvPr/>
        </p:nvGrpSpPr>
        <p:grpSpPr>
          <a:xfrm>
            <a:off x="218132" y="2059841"/>
            <a:ext cx="12568536" cy="6649918"/>
            <a:chOff x="0" y="0"/>
            <a:chExt cx="12568535" cy="6649916"/>
          </a:xfrm>
        </p:grpSpPr>
        <p:sp>
          <p:nvSpPr>
            <p:cNvPr id="168" name="Dios, en el principio, creó los cielos y la tierra.…"/>
            <p:cNvSpPr txBox="1"/>
            <p:nvPr/>
          </p:nvSpPr>
          <p:spPr>
            <a:xfrm>
              <a:off x="25400" y="25399"/>
              <a:ext cx="12517736" cy="6599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457200">
                <a:defRPr b="0" sz="2900">
                  <a:solidFill>
                    <a:srgbClr val="71B0E2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Dios, en el principio, creó los cielos y la tierra. </a:t>
              </a:r>
            </a:p>
            <a:p>
              <a:pPr algn="l" defTabSz="457200">
                <a:defRPr b="0" sz="2900">
                  <a:solidFill>
                    <a:srgbClr val="71B0E2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S.      PR. A.   S.          V.    A.   S.    C. A. S.</a:t>
              </a:r>
            </a:p>
            <a:p>
              <a:pPr algn="l" defTabSz="457200">
                <a:defRPr b="0" sz="2900">
                  <a:solidFill>
                    <a:srgbClr val="F2A05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La tierra estaba desordenada y vacía, las tinieblas cubrían</a:t>
              </a:r>
            </a:p>
            <a:p>
              <a:pPr algn="l" defTabSz="457200">
                <a:defRPr b="0" sz="2900">
                  <a:solidFill>
                    <a:srgbClr val="F2A05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A.   S.      V        A.           C.  A.      A.   S.         V.</a:t>
              </a:r>
            </a:p>
            <a:p>
              <a:pPr algn="l" defTabSz="457200">
                <a:defRPr b="0" sz="2900">
                  <a:solidFill>
                    <a:srgbClr val="FF777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la faz del abismo, y el espíritu de Dios se movía sobre la </a:t>
              </a:r>
            </a:p>
            <a:p>
              <a:pPr algn="l" defTabSz="457200">
                <a:defRPr b="0" sz="2900">
                  <a:solidFill>
                    <a:srgbClr val="FF777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A.   S.   PR.  A.     C. A.   S.      PR. S.      V. PAS.    PR. A.</a:t>
              </a:r>
            </a:p>
            <a:p>
              <a:pPr algn="l" defTabSz="457200">
                <a:defRPr b="0" sz="2900">
                  <a:solidFill>
                    <a:srgbClr val="D4ABE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superficie de las aguas.</a:t>
              </a:r>
            </a:p>
            <a:p>
              <a:pPr algn="l" defTabSz="457200">
                <a:defRPr b="0" sz="2900">
                  <a:solidFill>
                    <a:srgbClr val="D4ABE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S.           PR. A. S. </a:t>
              </a:r>
            </a:p>
            <a:p>
              <a:pPr algn="l" defTabSz="457200">
                <a:defRPr b="0" sz="2900">
                  <a:solidFill>
                    <a:srgbClr val="FFE181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Y dijo Dios: «¡Que haya luz!» Y hubo luz. </a:t>
              </a:r>
            </a:p>
            <a:p>
              <a:pPr algn="l" defTabSz="457200">
                <a:defRPr b="0" sz="2900">
                  <a:solidFill>
                    <a:srgbClr val="FFE181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C. V.     S.       ADV.  V.    S.     C.  V.  S. </a:t>
              </a:r>
            </a:p>
          </p:txBody>
        </p:sp>
        <p:pic>
          <p:nvPicPr>
            <p:cNvPr id="167" name="Dios, en el principio, creó los cielos y la tierra.…" descr="Dios, en el principio, creó los cielos y la tierra.…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568536" cy="6649918"/>
            </a:xfrm>
            <a:prstGeom prst="rect">
              <a:avLst/>
            </a:prstGeom>
            <a:effectLst/>
          </p:spPr>
        </p:pic>
      </p:grpSp>
      <p:sp>
        <p:nvSpPr>
          <p:cNvPr id="170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2.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Dios, en el principio, creó los cielos y la tierra.…"/>
          <p:cNvGrpSpPr/>
          <p:nvPr/>
        </p:nvGrpSpPr>
        <p:grpSpPr>
          <a:xfrm>
            <a:off x="218132" y="2332891"/>
            <a:ext cx="12568536" cy="6103818"/>
            <a:chOff x="0" y="0"/>
            <a:chExt cx="12568535" cy="6103816"/>
          </a:xfrm>
        </p:grpSpPr>
        <p:sp>
          <p:nvSpPr>
            <p:cNvPr id="173" name="Dios, en el principio, creó los cielos y la tierra.…"/>
            <p:cNvSpPr txBox="1"/>
            <p:nvPr/>
          </p:nvSpPr>
          <p:spPr>
            <a:xfrm>
              <a:off x="25400" y="25399"/>
              <a:ext cx="12517736" cy="6053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457200">
                <a:defRPr b="0" sz="2900">
                  <a:solidFill>
                    <a:srgbClr val="71B0E2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rPr>
                  <a:solidFill>
                    <a:srgbClr val="FFEFBF"/>
                  </a:solidFill>
                  <a:latin typeface="Impact"/>
                  <a:ea typeface="Impact"/>
                  <a:cs typeface="Impact"/>
                  <a:sym typeface="Impact"/>
                </a:rPr>
                <a:t>Dios</a:t>
              </a:r>
              <a:r>
                <a:t>, en el principio, creó los </a:t>
              </a:r>
              <a:r>
                <a:rPr>
                  <a:solidFill>
                    <a:srgbClr val="FFD479"/>
                  </a:solidFill>
                </a:rPr>
                <a:t>cielos</a:t>
              </a:r>
              <a:r>
                <a:t> y la </a:t>
              </a:r>
              <a:r>
                <a:rPr>
                  <a:solidFill>
                    <a:srgbClr val="FFD479"/>
                  </a:solidFill>
                </a:rPr>
                <a:t>tierra</a:t>
              </a:r>
              <a:r>
                <a:t>. </a:t>
              </a:r>
            </a:p>
            <a:p>
              <a:pPr algn="l" defTabSz="457200">
                <a:defRPr b="0" sz="2900">
                  <a:solidFill>
                    <a:srgbClr val="71B0E2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solidFill>
                    <a:srgbClr val="F2A05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La </a:t>
              </a:r>
              <a:r>
                <a:rPr>
                  <a:solidFill>
                    <a:srgbClr val="FFEFBF"/>
                  </a:solidFill>
                  <a:latin typeface="Arial Unicode MS"/>
                  <a:ea typeface="Arial Unicode MS"/>
                  <a:cs typeface="Arial Unicode MS"/>
                  <a:sym typeface="Arial Unicode MS"/>
                </a:rPr>
                <a:t>tierra</a:t>
              </a:r>
              <a:r>
                <a:t> estaba desordenada y vacía, las tinieblas cubrían</a:t>
              </a:r>
              <a:endParaRPr>
                <a:solidFill>
                  <a:srgbClr val="FFFFFF"/>
                </a:solidFill>
              </a:endParaRPr>
            </a:p>
            <a:p>
              <a:pPr algn="l" defTabSz="457200">
                <a:defRPr b="0" sz="2900">
                  <a:solidFill>
                    <a:srgbClr val="F2A05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solidFill>
                    <a:srgbClr val="FF777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la </a:t>
              </a:r>
              <a:r>
                <a:rPr>
                  <a:solidFill>
                    <a:srgbClr val="FFEFBF"/>
                  </a:solidFill>
                  <a:latin typeface="Impact"/>
                  <a:ea typeface="Impact"/>
                  <a:cs typeface="Impact"/>
                  <a:sym typeface="Impact"/>
                </a:rPr>
                <a:t>faz</a:t>
              </a:r>
              <a:r>
                <a:t> del abismo, y el </a:t>
              </a:r>
              <a:r>
                <a:rPr>
                  <a:solidFill>
                    <a:srgbClr val="FFEFBF"/>
                  </a:solidFill>
                  <a:latin typeface="Impact"/>
                  <a:ea typeface="Impact"/>
                  <a:cs typeface="Impact"/>
                  <a:sym typeface="Impact"/>
                </a:rPr>
                <a:t>espíritu</a:t>
              </a:r>
              <a:r>
                <a:t> de Dios se movía sobre la </a:t>
              </a:r>
            </a:p>
            <a:p>
              <a:pPr algn="l" defTabSz="457200">
                <a:defRPr b="0" sz="2900">
                  <a:solidFill>
                    <a:srgbClr val="FF777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solidFill>
                    <a:srgbClr val="D4ABE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superficie de las aguas.</a:t>
              </a:r>
            </a:p>
            <a:p>
              <a:pPr algn="l" defTabSz="457200">
                <a:defRPr b="0" sz="2900">
                  <a:solidFill>
                    <a:srgbClr val="D4ABE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solidFill>
                    <a:srgbClr val="FFE181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Y </a:t>
              </a:r>
              <a:r>
                <a:rPr>
                  <a:solidFill>
                    <a:srgbClr val="FFDBA3"/>
                  </a:solidFill>
                </a:rPr>
                <a:t>dijo</a:t>
              </a:r>
              <a:r>
                <a:t> </a:t>
              </a:r>
              <a:r>
                <a:rPr>
                  <a:solidFill>
                    <a:srgbClr val="FFEFBF"/>
                  </a:solidFill>
                  <a:latin typeface="Impact"/>
                  <a:ea typeface="Impact"/>
                  <a:cs typeface="Impact"/>
                  <a:sym typeface="Impact"/>
                </a:rPr>
                <a:t>Dios</a:t>
              </a:r>
              <a:r>
                <a:t>: «¡Q</a:t>
              </a:r>
              <a:r>
                <a:rPr>
                  <a:solidFill>
                    <a:srgbClr val="FFDBA3"/>
                  </a:solidFill>
                </a:rPr>
                <a:t>ue haya luz!» Y hubo luz. </a:t>
              </a:r>
              <a:endParaRPr>
                <a:solidFill>
                  <a:srgbClr val="FFDBA3"/>
                </a:solidFill>
              </a:endParaRPr>
            </a:p>
            <a:p>
              <a:pPr algn="l" defTabSz="457200">
                <a:defRPr b="0" sz="2900">
                  <a:solidFill>
                    <a:srgbClr val="FFE181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</p:txBody>
        </p:sp>
        <p:pic>
          <p:nvPicPr>
            <p:cNvPr id="172" name="Dios, en el principio, creó los cielos y la tierra.…" descr="Dios, en el principio, creó los cielos y la tierra.…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568536" cy="6103818"/>
            </a:xfrm>
            <a:prstGeom prst="rect">
              <a:avLst/>
            </a:prstGeom>
            <a:effectLst/>
          </p:spPr>
        </p:pic>
      </p:grpSp>
      <p:sp>
        <p:nvSpPr>
          <p:cNvPr id="175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2.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Dios, en el principio, creó los cielos y la tierra.…"/>
          <p:cNvGrpSpPr/>
          <p:nvPr/>
        </p:nvGrpSpPr>
        <p:grpSpPr>
          <a:xfrm>
            <a:off x="218132" y="2332891"/>
            <a:ext cx="12568536" cy="6103818"/>
            <a:chOff x="0" y="0"/>
            <a:chExt cx="12568535" cy="6103816"/>
          </a:xfrm>
        </p:grpSpPr>
        <p:sp>
          <p:nvSpPr>
            <p:cNvPr id="178" name="Dios, en el principio, creó los cielos y la tierra.…"/>
            <p:cNvSpPr txBox="1"/>
            <p:nvPr/>
          </p:nvSpPr>
          <p:spPr>
            <a:xfrm>
              <a:off x="25400" y="25399"/>
              <a:ext cx="12517736" cy="6053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457200">
                <a:defRPr b="0" sz="2900">
                  <a:solidFill>
                    <a:srgbClr val="71B0E2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Dios, en el principio, </a:t>
              </a:r>
              <a:r>
                <a:rPr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rPr>
                <a:t>creó</a:t>
              </a:r>
              <a:r>
                <a:t> los cielos y la tierra. </a:t>
              </a:r>
            </a:p>
            <a:p>
              <a:pPr algn="l" defTabSz="457200">
                <a:defRPr b="0" sz="2900">
                  <a:solidFill>
                    <a:srgbClr val="71B0E2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solidFill>
                    <a:srgbClr val="F2A05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La tierra </a:t>
              </a:r>
              <a:r>
                <a:rPr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rPr>
                <a:t>estaba </a:t>
              </a:r>
              <a:r>
                <a:t>desordenada y vacía, las tinieblas </a:t>
              </a:r>
              <a:r>
                <a:rPr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rPr>
                <a:t>cubrían</a:t>
              </a:r>
              <a:endPara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endParaRPr>
            </a:p>
            <a:p>
              <a:pPr algn="l" defTabSz="457200">
                <a:defRPr b="0" sz="2900">
                  <a:solidFill>
                    <a:srgbClr val="F2A05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solidFill>
                    <a:srgbClr val="FF777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la faz del abismo, y el espíritu de Dios </a:t>
              </a:r>
              <a:r>
                <a:rPr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rPr>
                <a:t>se movía</a:t>
              </a:r>
              <a:r>
                <a:t> sobre la </a:t>
              </a:r>
            </a:p>
            <a:p>
              <a:pPr algn="l" defTabSz="457200">
                <a:defRPr b="0" sz="2900">
                  <a:solidFill>
                    <a:srgbClr val="FF7777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solidFill>
                    <a:srgbClr val="D4ABE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superficie de las aguas.</a:t>
              </a:r>
            </a:p>
            <a:p>
              <a:pPr algn="l" defTabSz="457200">
                <a:defRPr b="0" sz="2900">
                  <a:solidFill>
                    <a:srgbClr val="D4ABE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algn="l" defTabSz="457200">
                <a:defRPr b="0" sz="2900">
                  <a:solidFill>
                    <a:srgbClr val="FFE181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Y </a:t>
              </a:r>
              <a:r>
                <a:rPr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rPr>
                <a:t>dijo</a:t>
              </a:r>
              <a:r>
                <a:t> Dios: «¡Que </a:t>
              </a:r>
              <a:r>
                <a:rPr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rPr>
                <a:t>haya</a:t>
              </a:r>
              <a:r>
                <a:t> luz!» Y </a:t>
              </a:r>
              <a:r>
                <a:rPr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rPr>
                <a:t>hubo</a:t>
              </a:r>
              <a:r>
                <a:t> luz. </a:t>
              </a:r>
            </a:p>
            <a:p>
              <a:pPr algn="l" defTabSz="457200">
                <a:defRPr b="0" sz="2900">
                  <a:solidFill>
                    <a:srgbClr val="FFE181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</p:txBody>
        </p:sp>
        <p:pic>
          <p:nvPicPr>
            <p:cNvPr id="177" name="Dios, en el principio, creó los cielos y la tierra.…" descr="Dios, en el principio, creó los cielos y la tierra.…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568536" cy="6103818"/>
            </a:xfrm>
            <a:prstGeom prst="rect">
              <a:avLst/>
            </a:prstGeom>
            <a:effectLst/>
          </p:spPr>
        </p:pic>
      </p:grpSp>
      <p:sp>
        <p:nvSpPr>
          <p:cNvPr id="180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2.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Dios, en el principio, creó los cielos y la tierra."/>
          <p:cNvGrpSpPr/>
          <p:nvPr/>
        </p:nvGrpSpPr>
        <p:grpSpPr>
          <a:xfrm>
            <a:off x="218132" y="3386991"/>
            <a:ext cx="12568536" cy="4071818"/>
            <a:chOff x="0" y="0"/>
            <a:chExt cx="12568535" cy="4071816"/>
          </a:xfrm>
        </p:grpSpPr>
        <p:sp>
          <p:nvSpPr>
            <p:cNvPr id="183" name="Dios, en el principio, creó los cielos y la tierra."/>
            <p:cNvSpPr txBox="1"/>
            <p:nvPr/>
          </p:nvSpPr>
          <p:spPr>
            <a:xfrm>
              <a:off x="25400" y="25399"/>
              <a:ext cx="12517736" cy="402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1" algn="l" defTabSz="457200">
                <a:defRPr b="0" sz="70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rPr u="sng">
                  <a:solidFill>
                    <a:srgbClr val="C13521"/>
                  </a:solidFill>
                </a:rPr>
                <a:t>Dios</a:t>
              </a:r>
              <a:r>
                <a:rPr>
                  <a:solidFill>
                    <a:srgbClr val="C13521"/>
                  </a:solidFill>
                </a:rPr>
                <a:t>, </a:t>
              </a:r>
              <a:r>
                <a:rPr>
                  <a:solidFill>
                    <a:srgbClr val="259129"/>
                  </a:solidFill>
                </a:rPr>
                <a:t>en el principio,</a:t>
              </a:r>
              <a:r>
                <a:t> </a:t>
              </a:r>
              <a:r>
                <a:rPr u="sng">
                  <a:solidFill>
                    <a:srgbClr val="259129"/>
                  </a:solidFill>
                </a:rPr>
                <a:t>creó</a:t>
              </a:r>
              <a:r>
                <a:rPr>
                  <a:solidFill>
                    <a:srgbClr val="259129"/>
                  </a:solidFill>
                </a:rPr>
                <a:t> los cielos y la tierra.</a:t>
              </a:r>
            </a:p>
          </p:txBody>
        </p:sp>
        <p:pic>
          <p:nvPicPr>
            <p:cNvPr id="182" name="Dios, en el principio, creó los cielos y la tierra." descr="Dios, en el principio, creó los cielos y la tierra.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568536" cy="4071817"/>
            </a:xfrm>
            <a:prstGeom prst="rect">
              <a:avLst/>
            </a:prstGeom>
            <a:effectLst/>
          </p:spPr>
        </p:pic>
      </p:grpSp>
      <p:grpSp>
        <p:nvGrpSpPr>
          <p:cNvPr id="187" name="Dios, en el principio, creó los cielos y la tierra.…"/>
          <p:cNvGrpSpPr/>
          <p:nvPr/>
        </p:nvGrpSpPr>
        <p:grpSpPr>
          <a:xfrm>
            <a:off x="218132" y="1805841"/>
            <a:ext cx="12568536" cy="1188918"/>
            <a:chOff x="0" y="0"/>
            <a:chExt cx="12568535" cy="1188916"/>
          </a:xfrm>
        </p:grpSpPr>
        <p:sp>
          <p:nvSpPr>
            <p:cNvPr id="186" name="Dios, en el principio, creó los cielos y la tierra.…"/>
            <p:cNvSpPr txBox="1"/>
            <p:nvPr/>
          </p:nvSpPr>
          <p:spPr>
            <a:xfrm>
              <a:off x="25400" y="25400"/>
              <a:ext cx="12517736" cy="1138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1"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Dios, en el principio, creó los cielos y la tierra. </a:t>
              </a:r>
            </a:p>
            <a:p>
              <a:pPr lvl="1" algn="l" defTabSz="457200">
                <a:defRPr b="0" sz="29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S.      PR. A.   S.          V.    A.   S.    C. A. S.</a:t>
              </a:r>
            </a:p>
          </p:txBody>
        </p:sp>
        <p:pic>
          <p:nvPicPr>
            <p:cNvPr id="185" name="Dios, en el principio, creó los cielos y la tierra.…" descr="Dios, en el principio, creó los cielos y la tierra.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568536" cy="1188917"/>
            </a:xfrm>
            <a:prstGeom prst="rect">
              <a:avLst/>
            </a:prstGeom>
            <a:effectLst/>
          </p:spPr>
        </p:pic>
      </p:grpSp>
      <p:sp>
        <p:nvSpPr>
          <p:cNvPr id="188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2.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