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8" r:id="rId2"/>
    <p:sldId id="300" r:id="rId3"/>
    <p:sldId id="301" r:id="rId4"/>
    <p:sldId id="256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2" r:id="rId15"/>
    <p:sldId id="293" r:id="rId16"/>
    <p:sldId id="291" r:id="rId17"/>
    <p:sldId id="294" r:id="rId18"/>
    <p:sldId id="295" r:id="rId19"/>
    <p:sldId id="296" r:id="rId20"/>
    <p:sldId id="297" r:id="rId21"/>
    <p:sldId id="302" r:id="rId22"/>
    <p:sldId id="303" r:id="rId23"/>
    <p:sldId id="304" r:id="rId24"/>
    <p:sldId id="305" r:id="rId25"/>
    <p:sldId id="306" r:id="rId26"/>
    <p:sldId id="308" r:id="rId27"/>
    <p:sldId id="307" r:id="rId28"/>
    <p:sldId id="309" r:id="rId29"/>
    <p:sldId id="31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58887" autoAdjust="0"/>
  </p:normalViewPr>
  <p:slideViewPr>
    <p:cSldViewPr snapToGrid="0">
      <p:cViewPr varScale="1">
        <p:scale>
          <a:sx n="44" d="100"/>
          <a:sy n="44" d="100"/>
        </p:scale>
        <p:origin x="2088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4C4B4-807D-41E7-823D-77F7F4BAC23D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B0A8-7799-4737-BF05-8FDE5DBEA4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39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dirty="0" smtClean="0"/>
              <a:t>Писання – 3й</a:t>
            </a:r>
            <a:r>
              <a:rPr lang="uk-UA" baseline="0" dirty="0" smtClean="0"/>
              <a:t> основний розділ єврейської Біблії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baseline="0" dirty="0" smtClean="0"/>
              <a:t>Нагадаю: Закон, Пророки, Писання</a:t>
            </a:r>
            <a:endParaRPr lang="uk-U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dirty="0" smtClean="0"/>
              <a:t>«Писаннями» (</a:t>
            </a:r>
            <a:r>
              <a:rPr lang="uk-UA" dirty="0" err="1" smtClean="0"/>
              <a:t>Кетувім</a:t>
            </a:r>
            <a:r>
              <a:rPr lang="uk-UA" dirty="0" smtClean="0"/>
              <a:t> – те що було написано) - називають останній розділ Єврейської Біблії.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5699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Розглянемо</a:t>
            </a:r>
            <a:r>
              <a:rPr lang="uk-UA" baseline="0" dirty="0" smtClean="0"/>
              <a:t> </a:t>
            </a:r>
            <a:r>
              <a:rPr lang="uk-UA" dirty="0" smtClean="0"/>
              <a:t>5 основних груп Псалмів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2841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Гімни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(№9,20,33,105-106,114-115,118,136-137,146-150),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зазвичай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елементи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Приклад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Пс.20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(Читаю з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Біблії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заклик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поклоніння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справ,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або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характеристик,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зазвичай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пояснюють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причину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поклоніння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завершення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заклик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поклонятися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Богу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підкорятися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Заповідям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951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Плач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громади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(№44, 58, 60, 74, 79–80, 83, 85, 90 і 126), </a:t>
            </a: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зазвичай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плач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громади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нещастя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поразка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перед ворогами, засухи, голоду,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хвороби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Приклад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Пс.74:1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Звернення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допомогу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страждання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народу, 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Сповідання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віри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основане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попередньому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досвіді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Прохання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наказовій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покарання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ворогів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Апеляція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обітниць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AutoNum type="arabicParenR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Хвала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обітниці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святкувати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b="1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94650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Особистий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плач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Таких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найбільше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по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вони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 і плач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громади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rtl="0" fontAlgn="base">
              <a:buFont typeface="Arial" panose="020B0604020202020204" pitchFamily="34" charset="0"/>
              <a:buNone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Зазвичай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індивідуальний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плач,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викликаний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наступними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причинами: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розкаяння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власних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гріхах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(51, 130),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неправдиве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звинувачення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(Пс.3–5, 7, 13, 17, 25–27, 31:2–9, 42–43, 52, 54–57, 59, 64, 71, 94:16–23, 120, 140–143),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хвороба (6, 39, 61, 88).</a:t>
            </a:r>
            <a:endParaRPr lang="ru-RU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555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Особиста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вдячність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(Пс.22, 29, 31, 33, 39.1-10, 65, 91, 106, 114–115, 137–138, 145.). </a:t>
            </a: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rtl="0" fontAlgn="base">
              <a:buFont typeface="Arial" panose="020B0604020202020204" pitchFamily="34" charset="0"/>
              <a:buNone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своїй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нагадують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структуру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особистого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плачу, але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навпаки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приклад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Пс.115):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проголошення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радості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радості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спогади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скрутних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розповідь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оновлення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обітниць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хвала</a:t>
            </a:r>
            <a:endParaRPr lang="ru-RU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3848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Царські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часто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використовується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відношенню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невеликої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кількості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стосуються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ізраїльського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Вони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проливають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світло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роль царя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ізраїльському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богослужінні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сподівання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обов'язки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покладені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Давида і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месіанських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сподівань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Іудеї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Вони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показують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спроби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віднести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більшість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полону, коли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Іудеї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суперечать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свідченням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самого тексту. </a:t>
            </a: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rtl="0" fontAlgn="base">
              <a:buFont typeface="Arial" panose="020B0604020202020204" pitchFamily="34" charset="0"/>
              <a:buNone/>
            </a:pP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Царські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використовували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публічній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церемонії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час: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шлюбу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 (44),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коронації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 (Пс.2 -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протиставлення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справжнього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язичницькими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Пс.71 - молитва первосвященника і народу,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царем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обов'язків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Пс.100 -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обіцянка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царя, коли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престол; Пс.109 -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обіцянка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Яхве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підтримувати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військових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кампаніях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</a:p>
          <a:p>
            <a:pPr marL="228600" indent="-228600" rtl="0" fontAlgn="base">
              <a:buFont typeface="+mj-lt"/>
              <a:buAutoNum type="arabicPeriod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перед,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або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військового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протистояння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(Пс.17,19,20,143)</a:t>
            </a:r>
            <a:endParaRPr lang="ru-RU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00235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виділити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окрему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групу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являються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прямим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пророцтвом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Христа,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декількох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віршах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особливо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світлі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Нового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ми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бачимо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алюзію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Ісуса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4510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dirty="0" smtClean="0">
                <a:solidFill>
                  <a:schemeClr val="bg1"/>
                </a:solidFill>
              </a:rPr>
              <a:t>Використовували в загальних богослужіннях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dirty="0" smtClean="0"/>
              <a:t>Читали</a:t>
            </a:r>
            <a:r>
              <a:rPr lang="uk-UA" baseline="0" dirty="0" smtClean="0"/>
              <a:t> і співали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Люди знали більшість </a:t>
            </a:r>
            <a:r>
              <a:rPr lang="uk-UA" baseline="0" dirty="0" err="1" smtClean="0"/>
              <a:t>Пс</a:t>
            </a:r>
            <a:r>
              <a:rPr lang="uk-UA" baseline="0" dirty="0" smtClean="0"/>
              <a:t> напам’ять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Як ікони в </a:t>
            </a:r>
            <a:r>
              <a:rPr lang="uk-UA" baseline="0" dirty="0" err="1" smtClean="0"/>
              <a:t>Сх</a:t>
            </a:r>
            <a:r>
              <a:rPr lang="uk-UA" baseline="0" dirty="0" smtClean="0"/>
              <a:t> церкві чи вітражі в </a:t>
            </a:r>
            <a:r>
              <a:rPr lang="uk-UA" baseline="0" dirty="0" err="1" smtClean="0"/>
              <a:t>Зх</a:t>
            </a:r>
            <a:r>
              <a:rPr lang="uk-UA" baseline="0" dirty="0" smtClean="0"/>
              <a:t> церкві – джерело віри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Люди не вміли читати, а книги були дефіцитом і переписувались вручну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uk-UA" baseline="0" dirty="0" smtClean="0"/>
              <a:t>Різні богословські теми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baseline="0" dirty="0" smtClean="0"/>
              <a:t>Форми молитов (стосунки Бога і людини):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подяка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гріхах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прохання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допомогу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прохання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перемогу,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особистий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плач і плач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громади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вираження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прокляття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ворогів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прохання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суди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справедливість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7073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Хтось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сказав,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Притчі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тицяє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нас носом прямо в правду, яку ми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воліємо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помічати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дуже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практичний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характер,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націлена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так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але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згідно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істини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Ціль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книги: </a:t>
            </a:r>
            <a:r>
              <a:rPr lang="ru-RU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Пр.1:2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щоб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пізнати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премудрість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карність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щоб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зрозуміти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розсудні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слова,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1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Дурість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відсутність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знань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але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свідоме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ігнорування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принципами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благочестя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моралі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9656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>
                <a:solidFill>
                  <a:schemeClr val="bg1"/>
                </a:solidFill>
              </a:rPr>
              <a:t>Якщо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вважати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що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розділи</a:t>
            </a:r>
            <a:r>
              <a:rPr lang="ru-RU" dirty="0" smtClean="0">
                <a:solidFill>
                  <a:schemeClr val="bg1"/>
                </a:solidFill>
              </a:rPr>
              <a:t> 1-9 написав Соломон (не </a:t>
            </a:r>
            <a:r>
              <a:rPr lang="ru-RU" dirty="0" err="1" smtClean="0">
                <a:solidFill>
                  <a:schemeClr val="bg1"/>
                </a:solidFill>
              </a:rPr>
              <a:t>всі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погоджуються</a:t>
            </a:r>
            <a:r>
              <a:rPr lang="ru-RU" dirty="0" smtClean="0">
                <a:solidFill>
                  <a:schemeClr val="bg1"/>
                </a:solidFill>
              </a:rPr>
              <a:t>),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>
                <a:solidFill>
                  <a:schemeClr val="bg1"/>
                </a:solidFill>
              </a:rPr>
              <a:t>тоді</a:t>
            </a:r>
            <a:r>
              <a:rPr lang="ru-RU" dirty="0" smtClean="0">
                <a:solidFill>
                  <a:schemeClr val="bg1"/>
                </a:solidFill>
              </a:rPr>
              <a:t> 84% книги буде </a:t>
            </a:r>
            <a:r>
              <a:rPr lang="ru-RU" dirty="0" err="1" smtClean="0">
                <a:solidFill>
                  <a:schemeClr val="bg1"/>
                </a:solidFill>
              </a:rPr>
              <a:t>належати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його</a:t>
            </a:r>
            <a:r>
              <a:rPr lang="ru-RU" dirty="0" smtClean="0">
                <a:solidFill>
                  <a:schemeClr val="bg1"/>
                </a:solidFill>
              </a:rPr>
              <a:t> авторству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(+250/28%)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 smtClean="0">
              <a:solidFill>
                <a:schemeClr val="bg1"/>
              </a:solidFill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827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Писання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b="0" dirty="0" smtClean="0">
              <a:effectLst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Поетичні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сувоїв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Мегілот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сувій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Історичні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2го храму,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домінування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Персії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Герції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3266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розглядати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трьох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аспектах, </a:t>
            </a: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1 - 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загальної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погляд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царського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престолу; </a:t>
            </a: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батьки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своїм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дітям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керуватися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заголовками,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містяться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сигналізують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переходи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однієї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іншої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то 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поділити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7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Пр.9:1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Мудрість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свій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дім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збудувала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сім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стовпів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своїх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витесала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29658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голос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публічних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місцях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застерігає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невігластва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закликає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полюбити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(1:20-33), 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адже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нею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довголіття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багатство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слава (3:16); 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надбав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надбав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найдорожче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бажаного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зрівняється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нею” (3:15); 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персоніфікація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досягає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апогею в 8:22-36, де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стверджується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початку (Логос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початку Ів.1:1)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047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привабливої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бажаної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блудниці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чатує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недосвідчених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тема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тільки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фізичного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розбещення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тема духовного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занечищення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кероване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спокусами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згідно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власних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пожадливостей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категорії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включаючи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ідолопоклонство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28755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портрет працелюбної, чесної, освіченої жінки, є вдалим завершенням книги </a:t>
            </a:r>
          </a:p>
          <a:p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цей фрагмент знаходиться в 31 розділі, який підписаний як “Слова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Лемуїла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однак він відрізняється формою написання від притч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Лемуїла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 акровірш побудований в алфавітному порядку - тобто кожний рядок починається з наступної літери єврейського алфавіту; </a:t>
            </a:r>
          </a:p>
          <a:p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Отож,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то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й, хто керується премудрістю, долає спокуси і має процвітання</a:t>
            </a:r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200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Пісенник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2го храму,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тому,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написані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цей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тому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створений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збірник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Хтось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назвав 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“150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прикладів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розмови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Богом”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дуже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вдало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 на мене.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Адже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по-правді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однією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улюблених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Біблії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багатьох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віруючих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людей.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книги пророка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Псалтир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найбільш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цитована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 в Новому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895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Псалтир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походить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позначена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грецькому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перекладі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СЗ):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Psalmoi</a:t>
            </a:r>
            <a:r>
              <a:rPr lang="de-D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de-DE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Psalterion</a:t>
            </a:r>
            <a:r>
              <a:rPr lang="de-D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збірка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пісень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Єврейська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книги “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Тегілім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хваління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1767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зазначено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мінімум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декілька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(Псалом 90), Давид (73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згадки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авторство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єврейській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біблії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+ 15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Соломон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Пслалми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72 і 127), сини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Кореєві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одинадцять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Асаф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нащадки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(12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Емана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(Псалом 88),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Етана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(89).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900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151-й Псалом,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записано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окремо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збірки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150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розповідає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перемогу Давида над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Голіафом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Мабуть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помічали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існує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різниця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нумерації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українському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російському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перекладах.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Справа у тому,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різниця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зазначена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масоретських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(еврейских) текстах і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грецьких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текстах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об'єднує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 і 10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один,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розділяє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146 на 2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грецька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єврейська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збірка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150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1734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розділяють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5 книг: Пс.1-41: 42–72; 73–89; 90-106; 107–150.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9994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Маркери,</a:t>
            </a:r>
            <a:r>
              <a:rPr lang="uk-UA" baseline="0" dirty="0" smtClean="0"/>
              <a:t> що сигналізують про закінчення книги: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Амінь і амінь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Скінчилися молитви Давида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Амінь Алілуя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9735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думку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дослідників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ЛаСор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Псалтири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відображають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складання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збірки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впродовж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століть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5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книги,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ймовірно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відображають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структуру П'ятикнижжя.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Кожна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закінчується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прославленням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41:14; 72:18-19; 89:53; 106:48; 150:6.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983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0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32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3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9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761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49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8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4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82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6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/>
            </a:r>
            <a:br>
              <a:rPr lang="uk-UA" dirty="0" smtClean="0">
                <a:solidFill>
                  <a:schemeClr val="bg1"/>
                </a:solidFill>
              </a:rPr>
            </a:br>
            <a:r>
              <a:rPr lang="uk-UA" sz="8000" dirty="0" smtClean="0">
                <a:solidFill>
                  <a:srgbClr val="FFFF00"/>
                </a:solidFill>
              </a:rPr>
              <a:t>ПИСАННЯ</a:t>
            </a:r>
            <a:br>
              <a:rPr lang="uk-UA" sz="8000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chemeClr val="bg1"/>
                </a:solidFill>
              </a:rPr>
              <a:t>ПСАЛМИ І ПРИТЧІ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smtClean="0">
                <a:solidFill>
                  <a:schemeClr val="bg1"/>
                </a:solidFill>
              </a:rPr>
              <a:t>Лекція 19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7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4000" dirty="0" smtClean="0">
                <a:solidFill>
                  <a:schemeClr val="bg1"/>
                </a:solidFill>
              </a:rPr>
              <a:t>Написання впродовж 5 століть</a:t>
            </a:r>
          </a:p>
          <a:p>
            <a:pPr>
              <a:lnSpc>
                <a:spcPct val="150000"/>
              </a:lnSpc>
            </a:pPr>
            <a:r>
              <a:rPr lang="uk-UA" sz="4000" dirty="0" smtClean="0">
                <a:solidFill>
                  <a:schemeClr val="bg1"/>
                </a:solidFill>
              </a:rPr>
              <a:t>Відображають структуру Тори</a:t>
            </a:r>
          </a:p>
        </p:txBody>
      </p:sp>
    </p:spTree>
    <p:extLst>
      <p:ext uri="{BB962C8B-B14F-4D97-AF65-F5344CB8AC3E}">
        <p14:creationId xmlns:p14="http://schemas.microsoft.com/office/powerpoint/2010/main" val="400857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Розподіл по жанру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5 </a:t>
            </a:r>
            <a:r>
              <a:rPr lang="ru-RU" sz="3600" dirty="0" err="1">
                <a:solidFill>
                  <a:srgbClr val="FFFF00"/>
                </a:solidFill>
              </a:rPr>
              <a:t>основних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груп</a:t>
            </a:r>
            <a:r>
              <a:rPr lang="ru-RU" sz="3600" dirty="0">
                <a:solidFill>
                  <a:schemeClr val="bg1"/>
                </a:solidFill>
              </a:rPr>
              <a:t>: </a:t>
            </a:r>
            <a:r>
              <a:rPr lang="ru-RU" sz="3600" dirty="0" err="1">
                <a:solidFill>
                  <a:schemeClr val="bg1"/>
                </a:solidFill>
              </a:rPr>
              <a:t>Гімни</a:t>
            </a:r>
            <a:r>
              <a:rPr lang="ru-RU" sz="3600" dirty="0">
                <a:solidFill>
                  <a:schemeClr val="bg1"/>
                </a:solidFill>
              </a:rPr>
              <a:t>, Плач </a:t>
            </a:r>
            <a:r>
              <a:rPr lang="ru-RU" sz="3600" dirty="0" err="1">
                <a:solidFill>
                  <a:schemeClr val="bg1"/>
                </a:solidFill>
              </a:rPr>
              <a:t>громади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Царські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псалми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Особистий</a:t>
            </a:r>
            <a:r>
              <a:rPr lang="ru-RU" sz="3600" dirty="0">
                <a:solidFill>
                  <a:schemeClr val="bg1"/>
                </a:solidFill>
              </a:rPr>
              <a:t> плач, </a:t>
            </a:r>
            <a:r>
              <a:rPr lang="ru-RU" sz="3600" dirty="0" err="1" smtClean="0">
                <a:solidFill>
                  <a:schemeClr val="bg1"/>
                </a:solidFill>
              </a:rPr>
              <a:t>Особиста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подяка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</a:p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dirty="0">
                <a:solidFill>
                  <a:srgbClr val="FFFF00"/>
                </a:solidFill>
              </a:rPr>
              <a:t>5 </a:t>
            </a:r>
            <a:r>
              <a:rPr lang="ru-RU" sz="3600" dirty="0" err="1">
                <a:solidFill>
                  <a:srgbClr val="FFFF00"/>
                </a:solidFill>
              </a:rPr>
              <a:t>додаткових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груп</a:t>
            </a:r>
            <a:r>
              <a:rPr lang="ru-RU" sz="3600" dirty="0">
                <a:solidFill>
                  <a:schemeClr val="bg1"/>
                </a:solidFill>
              </a:rPr>
              <a:t>: </a:t>
            </a:r>
            <a:r>
              <a:rPr lang="ru-RU" sz="3600" dirty="0" err="1">
                <a:solidFill>
                  <a:schemeClr val="bg1"/>
                </a:solidFill>
              </a:rPr>
              <a:t>благословення-прокляття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пісні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паломників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національні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пісні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подяки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історичні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псалми</a:t>
            </a:r>
            <a:r>
              <a:rPr lang="ru-RU" sz="3600" dirty="0">
                <a:solidFill>
                  <a:schemeClr val="bg1"/>
                </a:solidFill>
              </a:rPr>
              <a:t>, </a:t>
            </a:r>
            <a:r>
              <a:rPr lang="ru-RU" sz="3600" dirty="0" err="1">
                <a:solidFill>
                  <a:schemeClr val="bg1"/>
                </a:solidFill>
              </a:rPr>
              <a:t>псалми</a:t>
            </a:r>
            <a:r>
              <a:rPr lang="ru-RU" sz="3600" dirty="0">
                <a:solidFill>
                  <a:schemeClr val="bg1"/>
                </a:solidFill>
              </a:rPr>
              <a:t> про Закон, </a:t>
            </a:r>
            <a:r>
              <a:rPr lang="ru-RU" sz="3600" dirty="0" err="1">
                <a:solidFill>
                  <a:schemeClr val="bg1"/>
                </a:solidFill>
              </a:rPr>
              <a:t>пророчі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псалми</a:t>
            </a:r>
            <a:r>
              <a:rPr lang="ru-RU" sz="3600" dirty="0">
                <a:solidFill>
                  <a:schemeClr val="bg1"/>
                </a:solidFill>
              </a:rPr>
              <a:t>, а </a:t>
            </a:r>
            <a:r>
              <a:rPr lang="ru-RU" sz="3600" dirty="0" err="1">
                <a:solidFill>
                  <a:schemeClr val="bg1"/>
                </a:solidFill>
              </a:rPr>
              <a:t>також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псалми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мудрості</a:t>
            </a:r>
            <a:endParaRPr lang="ru-RU" sz="3600" dirty="0">
              <a:solidFill>
                <a:schemeClr val="bg1"/>
              </a:solidFill>
            </a:endParaRPr>
          </a:p>
          <a:p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9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Гімни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№</a:t>
            </a:r>
            <a:r>
              <a:rPr lang="ru-RU" sz="3200" dirty="0">
                <a:solidFill>
                  <a:schemeClr val="bg1"/>
                </a:solidFill>
              </a:rPr>
              <a:t>9</a:t>
            </a:r>
            <a:r>
              <a:rPr lang="ru-RU" sz="3200" dirty="0" smtClean="0">
                <a:solidFill>
                  <a:schemeClr val="bg1"/>
                </a:solidFill>
              </a:rPr>
              <a:t>, 20, 33, 104-105, 113-114, 117, 135-136, 145-150 </a:t>
            </a:r>
          </a:p>
          <a:p>
            <a:endParaRPr lang="ru-RU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200" u="sng" dirty="0" smtClean="0">
                <a:solidFill>
                  <a:schemeClr val="bg1"/>
                </a:solidFill>
              </a:rPr>
              <a:t>Структура: 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Заклик</a:t>
            </a:r>
            <a:r>
              <a:rPr lang="ru-RU" sz="3200" dirty="0" smtClean="0">
                <a:solidFill>
                  <a:schemeClr val="bg1"/>
                </a:solidFill>
              </a:rPr>
              <a:t> до </a:t>
            </a:r>
            <a:r>
              <a:rPr lang="ru-RU" sz="3200" dirty="0" err="1" smtClean="0">
                <a:solidFill>
                  <a:schemeClr val="bg1"/>
                </a:solidFill>
              </a:rPr>
              <a:t>поклоніння</a:t>
            </a:r>
            <a:endParaRPr lang="ru-RU" sz="3200" dirty="0" smtClean="0">
              <a:solidFill>
                <a:schemeClr val="bg1"/>
              </a:solidFill>
            </a:endParaRPr>
          </a:p>
          <a:p>
            <a:r>
              <a:rPr lang="ru-RU" sz="3200" dirty="0" err="1" smtClean="0">
                <a:solidFill>
                  <a:schemeClr val="bg1"/>
                </a:solidFill>
              </a:rPr>
              <a:t>Опис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Божих</a:t>
            </a:r>
            <a:r>
              <a:rPr lang="ru-RU" sz="3200" dirty="0" smtClean="0">
                <a:solidFill>
                  <a:schemeClr val="bg1"/>
                </a:solidFill>
              </a:rPr>
              <a:t> справ, як причина </a:t>
            </a:r>
            <a:r>
              <a:rPr lang="ru-RU" sz="3200" dirty="0" err="1" smtClean="0">
                <a:solidFill>
                  <a:schemeClr val="bg1"/>
                </a:solidFill>
              </a:rPr>
              <a:t>поклоніння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Завершення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із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закликом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</a:rPr>
              <a:t>поклонятися</a:t>
            </a:r>
            <a:endParaRPr lang="ru-RU" sz="3200" dirty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53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>
                <a:solidFill>
                  <a:srgbClr val="FFFF00"/>
                </a:solidFill>
              </a:rPr>
              <a:t>Плач </a:t>
            </a:r>
            <a:r>
              <a:rPr lang="ru-RU" b="1" dirty="0" err="1">
                <a:solidFill>
                  <a:srgbClr val="FFFF00"/>
                </a:solidFill>
              </a:rPr>
              <a:t>громади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№9, 20, 33, 104-105, 113-114, 117, 135-136, 145-150 </a:t>
            </a:r>
          </a:p>
          <a:p>
            <a:endParaRPr lang="uk-UA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3200" u="sng" dirty="0" smtClean="0">
                <a:solidFill>
                  <a:schemeClr val="bg1"/>
                </a:solidFill>
              </a:rPr>
              <a:t>Структура: 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Звернення про допомогу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Опис страждань народу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Сповідання віри і попередній досвід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Апеляція до обітниць і Божої доброти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Хвала і обітниці святкувати спасіння</a:t>
            </a:r>
          </a:p>
          <a:p>
            <a:endParaRPr lang="uk-UA" sz="3200" dirty="0" smtClean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9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err="1">
                <a:solidFill>
                  <a:srgbClr val="FFFF00"/>
                </a:solidFill>
              </a:rPr>
              <a:t>Особистий</a:t>
            </a:r>
            <a:r>
              <a:rPr lang="ru-RU" b="1" dirty="0">
                <a:solidFill>
                  <a:srgbClr val="FFFF00"/>
                </a:solidFill>
              </a:rPr>
              <a:t> плач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solidFill>
                  <a:schemeClr val="bg1"/>
                </a:solidFill>
              </a:rPr>
              <a:t>розкаяння</a:t>
            </a:r>
            <a:r>
              <a:rPr lang="ru-RU" sz="3600" dirty="0">
                <a:solidFill>
                  <a:schemeClr val="bg1"/>
                </a:solidFill>
              </a:rPr>
              <a:t> у </a:t>
            </a:r>
            <a:r>
              <a:rPr lang="ru-RU" sz="3600" dirty="0" err="1">
                <a:solidFill>
                  <a:schemeClr val="bg1"/>
                </a:solidFill>
              </a:rPr>
              <a:t>власних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гріхах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(51, 130)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3600" dirty="0" err="1" smtClean="0">
                <a:solidFill>
                  <a:schemeClr val="bg1"/>
                </a:solidFill>
              </a:rPr>
              <a:t>неправдиве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звинувачення</a:t>
            </a:r>
            <a:r>
              <a:rPr lang="ru-RU" sz="3600" dirty="0">
                <a:solidFill>
                  <a:schemeClr val="bg1"/>
                </a:solidFill>
              </a:rPr>
              <a:t> (Пс.3–5, 7, 13, 17, 25–27, 31:2–9, 42–43, 52, 54–57, 59, 64, 71, 94:16–23, 120, 140–143</a:t>
            </a:r>
            <a:r>
              <a:rPr lang="ru-RU" sz="3600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хвороба </a:t>
            </a:r>
            <a:r>
              <a:rPr lang="ru-RU" sz="3600" dirty="0">
                <a:solidFill>
                  <a:schemeClr val="bg1"/>
                </a:solidFill>
              </a:rPr>
              <a:t>(6, 39, 61, 88)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7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b="1" dirty="0" smtClean="0">
                <a:solidFill>
                  <a:srgbClr val="FFFF00"/>
                </a:solidFill>
              </a:rPr>
              <a:t>Особиста вдячність 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fontScale="92500" lnSpcReduction="20000"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№</a:t>
            </a:r>
            <a:r>
              <a:rPr lang="ru-RU" sz="3600" dirty="0" smtClean="0">
                <a:solidFill>
                  <a:schemeClr val="bg1"/>
                </a:solidFill>
              </a:rPr>
              <a:t>22</a:t>
            </a:r>
            <a:r>
              <a:rPr lang="ru-RU" sz="3600" dirty="0">
                <a:solidFill>
                  <a:schemeClr val="bg1"/>
                </a:solidFill>
              </a:rPr>
              <a:t>, 29, 31, 33, 39.1-10, 65, 91, 106, 114–115, 137–138, </a:t>
            </a:r>
            <a:r>
              <a:rPr lang="ru-RU" sz="3600" dirty="0" smtClean="0">
                <a:solidFill>
                  <a:schemeClr val="bg1"/>
                </a:solidFill>
              </a:rPr>
              <a:t>145</a:t>
            </a:r>
          </a:p>
          <a:p>
            <a:pPr marL="0" indent="0" fontAlgn="base">
              <a:buNone/>
            </a:pPr>
            <a:endParaRPr lang="uk-UA" sz="3600" dirty="0" smtClean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r>
              <a:rPr lang="uk-UA" sz="3600" u="sng" dirty="0" smtClean="0">
                <a:solidFill>
                  <a:schemeClr val="bg1"/>
                </a:solidFill>
              </a:rPr>
              <a:t>Структура:</a:t>
            </a:r>
            <a:endParaRPr lang="uk-UA" sz="3600" u="sng" dirty="0">
              <a:solidFill>
                <a:schemeClr val="bg1"/>
              </a:solidFill>
            </a:endParaRP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проголошення радості, </a:t>
            </a: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причина радості, </a:t>
            </a: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спогади скрутних часів, </a:t>
            </a: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розповідь про покаяння і спасіння, </a:t>
            </a: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оновлення обітниць, </a:t>
            </a:r>
          </a:p>
          <a:p>
            <a:pPr fontAlgn="base"/>
            <a:r>
              <a:rPr lang="uk-UA" sz="3600" dirty="0" smtClean="0">
                <a:solidFill>
                  <a:schemeClr val="bg1"/>
                </a:solidFill>
              </a:rPr>
              <a:t>хвала</a:t>
            </a:r>
          </a:p>
          <a:p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57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err="1">
                <a:solidFill>
                  <a:srgbClr val="FFFF00"/>
                </a:solidFill>
              </a:rPr>
              <a:t>Царські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псалми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№2, 17, 19, 20, 44, 71, 100, 109, 143</a:t>
            </a:r>
          </a:p>
          <a:p>
            <a:endParaRPr lang="uk-UA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</a:rPr>
              <a:t>Використовували в публічній церемонії: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Шлюб царя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Коронація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Молитва перед, або після війни</a:t>
            </a:r>
          </a:p>
          <a:p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8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</a:rPr>
              <a:t>Месіанські Псалми в Новому Заповіті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16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40229"/>
            <a:ext cx="7886700" cy="5436734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Пс.2:1-2</a:t>
            </a:r>
            <a:r>
              <a:rPr lang="uk-UA" sz="3200" dirty="0" smtClean="0">
                <a:solidFill>
                  <a:schemeClr val="bg1"/>
                </a:solidFill>
              </a:rPr>
              <a:t> цитують Апостоли в (Дії 4:25-26)</a:t>
            </a: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</a:endParaRPr>
          </a:p>
          <a:p>
            <a:r>
              <a:rPr lang="ru-RU" sz="3200" b="1" dirty="0" smtClean="0">
                <a:solidFill>
                  <a:schemeClr val="bg1"/>
                </a:solidFill>
              </a:rPr>
              <a:t>Пс.8:3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цитує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Ісус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під</a:t>
            </a:r>
            <a:r>
              <a:rPr lang="ru-RU" sz="3200" dirty="0">
                <a:solidFill>
                  <a:schemeClr val="bg1"/>
                </a:solidFill>
              </a:rPr>
              <a:t> час славного </a:t>
            </a:r>
            <a:r>
              <a:rPr lang="ru-RU" sz="3200" dirty="0" err="1">
                <a:solidFill>
                  <a:schemeClr val="bg1"/>
                </a:solidFill>
              </a:rPr>
              <a:t>в'їзду</a:t>
            </a:r>
            <a:r>
              <a:rPr lang="ru-RU" sz="3200" dirty="0">
                <a:solidFill>
                  <a:schemeClr val="bg1"/>
                </a:solidFill>
              </a:rPr>
              <a:t> в </a:t>
            </a:r>
            <a:r>
              <a:rPr lang="ru-RU" sz="3200" dirty="0" err="1">
                <a:solidFill>
                  <a:schemeClr val="bg1"/>
                </a:solidFill>
              </a:rPr>
              <a:t>Єрусалим</a:t>
            </a:r>
            <a:r>
              <a:rPr lang="ru-RU" sz="3200" dirty="0">
                <a:solidFill>
                  <a:schemeClr val="bg1"/>
                </a:solidFill>
              </a:rPr>
              <a:t> (Мт.21:16</a:t>
            </a:r>
            <a:r>
              <a:rPr lang="ru-RU" sz="3200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bg1"/>
              </a:solidFill>
            </a:endParaRPr>
          </a:p>
          <a:p>
            <a:r>
              <a:rPr lang="ru-RU" sz="3200" b="1" dirty="0" smtClean="0">
                <a:solidFill>
                  <a:schemeClr val="bg1"/>
                </a:solidFill>
              </a:rPr>
              <a:t>Пс.16:10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ці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пророцтва</a:t>
            </a:r>
            <a:r>
              <a:rPr lang="ru-RU" sz="3200" dirty="0">
                <a:solidFill>
                  <a:schemeClr val="bg1"/>
                </a:solidFill>
              </a:rPr>
              <a:t> про Христа, Апостол Петро </a:t>
            </a:r>
            <a:r>
              <a:rPr lang="ru-RU" sz="3200" dirty="0" err="1">
                <a:solidFill>
                  <a:schemeClr val="bg1"/>
                </a:solidFill>
              </a:rPr>
              <a:t>тлумачив</a:t>
            </a:r>
            <a:r>
              <a:rPr lang="ru-RU" sz="3200" dirty="0">
                <a:solidFill>
                  <a:schemeClr val="bg1"/>
                </a:solidFill>
              </a:rPr>
              <a:t> в день </a:t>
            </a:r>
            <a:r>
              <a:rPr lang="ru-RU" sz="3200" dirty="0" err="1">
                <a:solidFill>
                  <a:schemeClr val="bg1"/>
                </a:solidFill>
              </a:rPr>
              <a:t>П'ятидесятниці</a:t>
            </a:r>
            <a:r>
              <a:rPr lang="ru-RU" sz="3200" dirty="0">
                <a:solidFill>
                  <a:schemeClr val="bg1"/>
                </a:solidFill>
              </a:rPr>
              <a:t>, в </a:t>
            </a:r>
            <a:r>
              <a:rPr lang="ru-RU" sz="3200" dirty="0" err="1">
                <a:solidFill>
                  <a:schemeClr val="bg1"/>
                </a:solidFill>
              </a:rPr>
              <a:t>контексті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воскресіння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Ісуса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ru-RU" sz="3200" dirty="0" err="1">
                <a:solidFill>
                  <a:schemeClr val="bg1"/>
                </a:solidFill>
              </a:rPr>
              <a:t>Дії</a:t>
            </a:r>
            <a:r>
              <a:rPr lang="ru-RU" sz="3200" dirty="0">
                <a:solidFill>
                  <a:schemeClr val="bg1"/>
                </a:solidFill>
              </a:rPr>
              <a:t> 2:27</a:t>
            </a:r>
            <a:r>
              <a:rPr lang="ru-RU" sz="3200" dirty="0" smtClean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274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55238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Пс.22:2 </a:t>
            </a:r>
            <a:r>
              <a:rPr lang="ru-RU" sz="3200" dirty="0">
                <a:solidFill>
                  <a:schemeClr val="bg1"/>
                </a:solidFill>
              </a:rPr>
              <a:t>в </a:t>
            </a:r>
            <a:r>
              <a:rPr lang="ru-RU" sz="3200" dirty="0" err="1">
                <a:solidFill>
                  <a:schemeClr val="bg1"/>
                </a:solidFill>
              </a:rPr>
              <a:t>подробицях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описує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страждання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Ісуса</a:t>
            </a:r>
            <a:r>
              <a:rPr lang="ru-RU" sz="3200" dirty="0">
                <a:solidFill>
                  <a:schemeClr val="bg1"/>
                </a:solidFill>
              </a:rPr>
              <a:t> на </a:t>
            </a:r>
            <a:r>
              <a:rPr lang="ru-RU" sz="3200" dirty="0" err="1">
                <a:solidFill>
                  <a:schemeClr val="bg1"/>
                </a:solidFill>
              </a:rPr>
              <a:t>хресті</a:t>
            </a:r>
            <a:r>
              <a:rPr lang="ru-RU" sz="3200" dirty="0">
                <a:solidFill>
                  <a:schemeClr val="bg1"/>
                </a:solidFill>
              </a:rPr>
              <a:t>. Слова </a:t>
            </a:r>
            <a:r>
              <a:rPr lang="ru-RU" sz="3200" dirty="0" err="1">
                <a:solidFill>
                  <a:schemeClr val="bg1"/>
                </a:solidFill>
              </a:rPr>
              <a:t>цього</a:t>
            </a:r>
            <a:r>
              <a:rPr lang="ru-RU" sz="3200" dirty="0">
                <a:solidFill>
                  <a:schemeClr val="bg1"/>
                </a:solidFill>
              </a:rPr>
              <a:t> Псалму </a:t>
            </a:r>
            <a:r>
              <a:rPr lang="ru-RU" sz="3200" dirty="0" err="1">
                <a:solidFill>
                  <a:schemeClr val="bg1"/>
                </a:solidFill>
              </a:rPr>
              <a:t>цитував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Ісус</a:t>
            </a:r>
            <a:r>
              <a:rPr lang="ru-RU" sz="3200" dirty="0">
                <a:solidFill>
                  <a:schemeClr val="bg1"/>
                </a:solidFill>
              </a:rPr>
              <a:t> (Мк.15:34</a:t>
            </a:r>
            <a:r>
              <a:rPr lang="ru-RU" sz="3200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uk-UA" sz="3200" b="1" dirty="0">
              <a:solidFill>
                <a:schemeClr val="bg1"/>
              </a:solidFill>
            </a:endParaRPr>
          </a:p>
          <a:p>
            <a:r>
              <a:rPr lang="ru-RU" sz="3200" b="1" dirty="0" smtClean="0">
                <a:solidFill>
                  <a:schemeClr val="bg1"/>
                </a:solidFill>
              </a:rPr>
              <a:t>Пс.40:7-9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цитує</a:t>
            </a:r>
            <a:r>
              <a:rPr lang="ru-RU" sz="3200" dirty="0">
                <a:solidFill>
                  <a:schemeClr val="bg1"/>
                </a:solidFill>
              </a:rPr>
              <a:t> і </a:t>
            </a:r>
            <a:r>
              <a:rPr lang="ru-RU" sz="3200" dirty="0" err="1">
                <a:solidFill>
                  <a:schemeClr val="bg1"/>
                </a:solidFill>
              </a:rPr>
              <a:t>тлумачить</a:t>
            </a:r>
            <a:r>
              <a:rPr lang="ru-RU" sz="3200" dirty="0">
                <a:solidFill>
                  <a:schemeClr val="bg1"/>
                </a:solidFill>
              </a:rPr>
              <a:t> автор листа до </a:t>
            </a:r>
            <a:r>
              <a:rPr lang="ru-RU" sz="3200" dirty="0" err="1">
                <a:solidFill>
                  <a:schemeClr val="bg1"/>
                </a:solidFill>
              </a:rPr>
              <a:t>Євреїв</a:t>
            </a:r>
            <a:r>
              <a:rPr lang="ru-RU" sz="3200" dirty="0">
                <a:solidFill>
                  <a:schemeClr val="bg1"/>
                </a:solidFill>
              </a:rPr>
              <a:t> (10:5-7</a:t>
            </a:r>
            <a:r>
              <a:rPr lang="ru-RU" sz="3200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bg1"/>
              </a:solidFill>
            </a:endParaRPr>
          </a:p>
          <a:p>
            <a:r>
              <a:rPr lang="ru-RU" sz="3200" b="1" dirty="0" smtClean="0">
                <a:solidFill>
                  <a:schemeClr val="bg1"/>
                </a:solidFill>
              </a:rPr>
              <a:t>Пс.68:19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Павло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цитує</a:t>
            </a:r>
            <a:r>
              <a:rPr lang="ru-RU" sz="3200" dirty="0">
                <a:solidFill>
                  <a:schemeClr val="bg1"/>
                </a:solidFill>
              </a:rPr>
              <a:t> і </a:t>
            </a:r>
            <a:r>
              <a:rPr lang="ru-RU" sz="3200" dirty="0" err="1">
                <a:solidFill>
                  <a:schemeClr val="bg1"/>
                </a:solidFill>
              </a:rPr>
              <a:t>тлумачить</a:t>
            </a:r>
            <a:r>
              <a:rPr lang="ru-RU" sz="3200" dirty="0">
                <a:solidFill>
                  <a:schemeClr val="bg1"/>
                </a:solidFill>
              </a:rPr>
              <a:t> в </a:t>
            </a:r>
            <a:r>
              <a:rPr lang="ru-RU" sz="3200" dirty="0" err="1">
                <a:solidFill>
                  <a:schemeClr val="bg1"/>
                </a:solidFill>
              </a:rPr>
              <a:t>листі</a:t>
            </a:r>
            <a:r>
              <a:rPr lang="ru-RU" sz="3200" dirty="0">
                <a:solidFill>
                  <a:schemeClr val="bg1"/>
                </a:solidFill>
              </a:rPr>
              <a:t> до </a:t>
            </a:r>
            <a:r>
              <a:rPr lang="ru-RU" sz="3200" dirty="0" err="1">
                <a:solidFill>
                  <a:schemeClr val="bg1"/>
                </a:solidFill>
              </a:rPr>
              <a:t>Ефесян</a:t>
            </a:r>
            <a:r>
              <a:rPr lang="ru-RU" sz="3200" dirty="0">
                <a:solidFill>
                  <a:schemeClr val="bg1"/>
                </a:solidFill>
              </a:rPr>
              <a:t> (4:8-10)</a:t>
            </a: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783750"/>
              </p:ext>
            </p:extLst>
          </p:nvPr>
        </p:nvGraphicFramePr>
        <p:xfrm>
          <a:off x="0" y="-2"/>
          <a:ext cx="9144000" cy="685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4343"/>
                <a:gridCol w="3026228"/>
                <a:gridCol w="3483429"/>
              </a:tblGrid>
              <a:tr h="1121054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Закон</a:t>
                      </a:r>
                    </a:p>
                    <a:p>
                      <a:r>
                        <a:rPr lang="uk-UA" sz="2800" dirty="0" smtClean="0">
                          <a:solidFill>
                            <a:srgbClr val="FFFF00"/>
                          </a:solidFill>
                        </a:rPr>
                        <a:t>Тора</a:t>
                      </a:r>
                      <a:endParaRPr lang="uk-UA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Пророки</a:t>
                      </a:r>
                    </a:p>
                    <a:p>
                      <a:r>
                        <a:rPr lang="uk-UA" sz="2800" dirty="0" err="1" smtClean="0">
                          <a:solidFill>
                            <a:srgbClr val="FFFF00"/>
                          </a:solidFill>
                        </a:rPr>
                        <a:t>Невіїм</a:t>
                      </a:r>
                      <a:endParaRPr lang="uk-UA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Писання</a:t>
                      </a:r>
                      <a:r>
                        <a:rPr lang="ru-RU" sz="2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Кетувім</a:t>
                      </a:r>
                      <a:endParaRPr lang="ru-RU" sz="2800" dirty="0" smtClean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</a:tr>
              <a:tr h="5736948">
                <a:tc>
                  <a:txBody>
                    <a:bodyPr/>
                    <a:lstStyle/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Буття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Вихід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Левит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Числа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П.Закону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uk-UA" sz="280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Ранні: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І.Навин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Судді,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Самуїла (1-2),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Царів (1-2)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uk-UA" sz="28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Пізні: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Ісайя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Єремія,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Єзекеїль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</a:p>
                    <a:p>
                      <a:pPr marL="457200" indent="-4572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Книга 12</a:t>
                      </a:r>
                      <a:endParaRPr lang="uk-UA" sz="280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b="1" i="0" u="sng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Поетичні: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Псалтир, </a:t>
                      </a: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Притчи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Йова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uk-UA" sz="2800" b="1" i="0" u="sng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 сувоїв</a:t>
                      </a:r>
                      <a:r>
                        <a:rPr lang="uk-UA" sz="28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Пісні Пісень, </a:t>
                      </a: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Рут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Плач Єремії, </a:t>
                      </a: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Еклезіаста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Естер 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uk-UA" sz="2800" noProof="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uk-UA" sz="2800" b="1" i="0" u="sng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Історичні</a:t>
                      </a:r>
                      <a:r>
                        <a:rPr lang="uk-UA" sz="28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Даниїл, Ездра і </a:t>
                      </a:r>
                      <a:r>
                        <a:rPr lang="uk-UA" sz="28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Неємія</a:t>
                      </a:r>
                      <a:r>
                        <a:rPr lang="uk-UA" sz="28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, Хроніки (1-2)</a:t>
                      </a:r>
                      <a:endParaRPr lang="uk-UA" sz="2800" noProof="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64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696686"/>
            <a:ext cx="7886700" cy="6161314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Пс.69:10</a:t>
            </a:r>
            <a:r>
              <a:rPr lang="uk-UA" sz="3200" dirty="0" smtClean="0">
                <a:solidFill>
                  <a:schemeClr val="bg1"/>
                </a:solidFill>
              </a:rPr>
              <a:t> згадується євангелістом Іваном, після того як Христос вигнав продавців з храму (Ів.2:17)</a:t>
            </a:r>
          </a:p>
          <a:p>
            <a:endParaRPr lang="uk-UA" sz="3200" dirty="0" smtClean="0">
              <a:solidFill>
                <a:schemeClr val="bg1"/>
              </a:solidFill>
            </a:endParaRPr>
          </a:p>
          <a:p>
            <a:r>
              <a:rPr lang="uk-UA" sz="3200" b="1" dirty="0" smtClean="0">
                <a:solidFill>
                  <a:schemeClr val="bg1"/>
                </a:solidFill>
              </a:rPr>
              <a:t>Пс.110:1</a:t>
            </a:r>
            <a:r>
              <a:rPr lang="uk-UA" sz="3200" dirty="0" smtClean="0">
                <a:solidFill>
                  <a:schemeClr val="bg1"/>
                </a:solidFill>
              </a:rPr>
              <a:t> найчастіше цитується в Новому Заповіті (Мк.12:36; Мт.22:44; Лк.20:42; Дії 2:34-35; Євр.1:13)</a:t>
            </a:r>
          </a:p>
          <a:p>
            <a:endParaRPr lang="uk-UA" sz="32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FF00"/>
                </a:solidFill>
              </a:rPr>
              <a:t>Пс.110:1 </a:t>
            </a:r>
            <a:r>
              <a:rPr lang="ru-RU" sz="3200" dirty="0">
                <a:solidFill>
                  <a:srgbClr val="FFFF00"/>
                </a:solidFill>
              </a:rPr>
              <a:t>Псалом </a:t>
            </a:r>
            <a:r>
              <a:rPr lang="ru-RU" sz="3200" dirty="0" err="1">
                <a:solidFill>
                  <a:srgbClr val="FFFF00"/>
                </a:solidFill>
              </a:rPr>
              <a:t>Давидів</a:t>
            </a:r>
            <a:r>
              <a:rPr lang="ru-RU" sz="3200" dirty="0">
                <a:solidFill>
                  <a:srgbClr val="FFFF00"/>
                </a:solidFill>
              </a:rPr>
              <a:t>. </a:t>
            </a:r>
            <a:r>
              <a:rPr lang="ru-RU" sz="3200" dirty="0" err="1">
                <a:solidFill>
                  <a:srgbClr val="FFFF00"/>
                </a:solidFill>
              </a:rPr>
              <a:t>Промовив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Господь </a:t>
            </a:r>
            <a:r>
              <a:rPr lang="ru-RU" sz="3200" dirty="0" smtClean="0">
                <a:solidFill>
                  <a:schemeClr val="bg1"/>
                </a:solidFill>
              </a:rPr>
              <a:t>(ЯГВЕ) </a:t>
            </a:r>
            <a:r>
              <a:rPr lang="ru-RU" sz="3200" dirty="0" err="1" smtClean="0">
                <a:solidFill>
                  <a:srgbClr val="FFFF00"/>
                </a:solidFill>
              </a:rPr>
              <a:t>Господеві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(</a:t>
            </a:r>
            <a:r>
              <a:rPr lang="ru-RU" sz="3200" dirty="0" err="1" smtClean="0">
                <a:solidFill>
                  <a:schemeClr val="bg1"/>
                </a:solidFill>
              </a:rPr>
              <a:t>Адонай</a:t>
            </a:r>
            <a:r>
              <a:rPr lang="ru-RU" sz="3200" dirty="0" smtClean="0">
                <a:solidFill>
                  <a:schemeClr val="bg1"/>
                </a:solidFill>
              </a:rPr>
              <a:t>) </a:t>
            </a:r>
            <a:r>
              <a:rPr lang="ru-RU" sz="3200" dirty="0" err="1">
                <a:solidFill>
                  <a:srgbClr val="FFFF00"/>
                </a:solidFill>
              </a:rPr>
              <a:t>моєму</a:t>
            </a:r>
            <a:r>
              <a:rPr lang="ru-RU" sz="3200" dirty="0">
                <a:solidFill>
                  <a:srgbClr val="FFFF00"/>
                </a:solidFill>
              </a:rPr>
              <a:t>: Сядь </a:t>
            </a:r>
            <a:r>
              <a:rPr lang="ru-RU" sz="3200" dirty="0" err="1">
                <a:solidFill>
                  <a:srgbClr val="FFFF00"/>
                </a:solidFill>
              </a:rPr>
              <a:t>праворуч</a:t>
            </a:r>
            <a:r>
              <a:rPr lang="ru-RU" sz="3200" dirty="0">
                <a:solidFill>
                  <a:srgbClr val="FFFF00"/>
                </a:solidFill>
              </a:rPr>
              <a:t> Мене, доки не </a:t>
            </a:r>
            <a:r>
              <a:rPr lang="ru-RU" sz="3200" dirty="0" err="1">
                <a:solidFill>
                  <a:srgbClr val="FFFF00"/>
                </a:solidFill>
              </a:rPr>
              <a:t>покладу</a:t>
            </a:r>
            <a:r>
              <a:rPr lang="ru-RU" sz="3200" dirty="0">
                <a:solidFill>
                  <a:srgbClr val="FFFF00"/>
                </a:solidFill>
              </a:rPr>
              <a:t> Я </a:t>
            </a:r>
            <a:r>
              <a:rPr lang="ru-RU" sz="3200" dirty="0" err="1">
                <a:solidFill>
                  <a:srgbClr val="FFFF00"/>
                </a:solidFill>
              </a:rPr>
              <a:t>Твоїх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ворогів</a:t>
            </a:r>
            <a:r>
              <a:rPr lang="ru-RU" sz="3200" dirty="0">
                <a:solidFill>
                  <a:srgbClr val="FFFF00"/>
                </a:solidFill>
              </a:rPr>
              <a:t> за </a:t>
            </a:r>
            <a:r>
              <a:rPr lang="ru-RU" sz="3200" dirty="0" err="1">
                <a:solidFill>
                  <a:srgbClr val="FFFF00"/>
                </a:solidFill>
              </a:rPr>
              <a:t>підніжка</a:t>
            </a:r>
            <a:r>
              <a:rPr lang="ru-RU" sz="3200" dirty="0">
                <a:solidFill>
                  <a:srgbClr val="FFFF00"/>
                </a:solidFill>
              </a:rPr>
              <a:t> ногам </a:t>
            </a:r>
            <a:r>
              <a:rPr lang="ru-RU" sz="3200" dirty="0" err="1">
                <a:solidFill>
                  <a:srgbClr val="FFFF00"/>
                </a:solidFill>
              </a:rPr>
              <a:t>Твоїм</a:t>
            </a:r>
            <a:r>
              <a:rPr lang="ru-RU" sz="3200" dirty="0">
                <a:solidFill>
                  <a:srgbClr val="FFFF00"/>
                </a:solidFill>
              </a:rPr>
              <a:t>!</a:t>
            </a:r>
            <a:endParaRPr lang="ru-RU" sz="3200" b="1" dirty="0">
              <a:solidFill>
                <a:srgbClr val="FFFF00"/>
              </a:solidFill>
            </a:endParaRPr>
          </a:p>
          <a:p>
            <a:endParaRPr lang="ru-RU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83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Богословське значення Псалмів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Загальні богослужби</a:t>
            </a:r>
          </a:p>
          <a:p>
            <a:r>
              <a:rPr lang="uk-UA" sz="3600" dirty="0" smtClean="0">
                <a:solidFill>
                  <a:schemeClr val="bg1"/>
                </a:solidFill>
              </a:rPr>
              <a:t>Теми Псалмів: Божа дія в історії (</a:t>
            </a:r>
            <a:r>
              <a:rPr lang="ru-RU" sz="3600" dirty="0" smtClean="0">
                <a:solidFill>
                  <a:schemeClr val="bg1"/>
                </a:solidFill>
              </a:rPr>
              <a:t>Пс.78, 105-107, 137</a:t>
            </a:r>
            <a:r>
              <a:rPr lang="uk-UA" sz="3600" dirty="0" smtClean="0">
                <a:solidFill>
                  <a:schemeClr val="bg1"/>
                </a:solidFill>
              </a:rPr>
              <a:t>); особисте благочестя (Пс.1, 119); прослава Бога у творінні (Пс.8, 19, 104); Божий суд (39, 49, 73), Божа турбота (Пс.103), Боже верховенство (Пс.2, 110)</a:t>
            </a:r>
          </a:p>
          <a:p>
            <a:r>
              <a:rPr lang="uk-UA" sz="3600" dirty="0" smtClean="0">
                <a:solidFill>
                  <a:schemeClr val="bg1"/>
                </a:solidFill>
              </a:rPr>
              <a:t>Форми молитов: прославлення, подяка, покаяння, прохання…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66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ПРИТЧІ</a:t>
            </a: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993" y="0"/>
            <a:ext cx="54890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>
                <a:solidFill>
                  <a:schemeClr val="bg1"/>
                </a:solidFill>
              </a:rPr>
              <a:t>Автор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000" b="1" i="1" dirty="0">
                <a:solidFill>
                  <a:srgbClr val="FFFF00"/>
                </a:solidFill>
              </a:rPr>
              <a:t>Екл.12:9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Крім</a:t>
            </a:r>
            <a:r>
              <a:rPr lang="ru-RU" sz="3000" i="1" dirty="0">
                <a:solidFill>
                  <a:srgbClr val="FFFF00"/>
                </a:solidFill>
              </a:rPr>
              <a:t> того, </a:t>
            </a:r>
            <a:r>
              <a:rPr lang="ru-RU" sz="3000" i="1" dirty="0" err="1">
                <a:solidFill>
                  <a:srgbClr val="FFFF00"/>
                </a:solidFill>
              </a:rPr>
              <a:t>що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Проповідник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був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мудрий</a:t>
            </a:r>
            <a:r>
              <a:rPr lang="ru-RU" sz="3000" i="1" dirty="0">
                <a:solidFill>
                  <a:srgbClr val="FFFF00"/>
                </a:solidFill>
              </a:rPr>
              <a:t>, </a:t>
            </a:r>
            <a:r>
              <a:rPr lang="ru-RU" sz="3000" i="1" dirty="0" err="1">
                <a:solidFill>
                  <a:srgbClr val="FFFF00"/>
                </a:solidFill>
              </a:rPr>
              <a:t>він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навчав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ще</a:t>
            </a:r>
            <a:r>
              <a:rPr lang="ru-RU" sz="3000" i="1" dirty="0">
                <a:solidFill>
                  <a:srgbClr val="FFFF00"/>
                </a:solidFill>
              </a:rPr>
              <a:t> народ </a:t>
            </a:r>
            <a:r>
              <a:rPr lang="ru-RU" sz="3000" i="1" dirty="0" err="1">
                <a:solidFill>
                  <a:srgbClr val="FFFF00"/>
                </a:solidFill>
              </a:rPr>
              <a:t>знання</a:t>
            </a:r>
            <a:r>
              <a:rPr lang="ru-RU" sz="3000" i="1" dirty="0">
                <a:solidFill>
                  <a:srgbClr val="FFFF00"/>
                </a:solidFill>
              </a:rPr>
              <a:t>. </a:t>
            </a:r>
            <a:r>
              <a:rPr lang="ru-RU" sz="3000" i="1" dirty="0" err="1">
                <a:solidFill>
                  <a:srgbClr val="FFFF00"/>
                </a:solidFill>
              </a:rPr>
              <a:t>Він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важив</a:t>
            </a:r>
            <a:r>
              <a:rPr lang="ru-RU" sz="3000" i="1" dirty="0">
                <a:solidFill>
                  <a:srgbClr val="FFFF00"/>
                </a:solidFill>
              </a:rPr>
              <a:t> та </a:t>
            </a:r>
            <a:r>
              <a:rPr lang="ru-RU" sz="3000" i="1" dirty="0" err="1">
                <a:solidFill>
                  <a:srgbClr val="FFFF00"/>
                </a:solidFill>
              </a:rPr>
              <a:t>досліджував</a:t>
            </a:r>
            <a:r>
              <a:rPr lang="ru-RU" sz="3000" i="1" dirty="0">
                <a:solidFill>
                  <a:srgbClr val="FFFF00"/>
                </a:solidFill>
              </a:rPr>
              <a:t>, </a:t>
            </a:r>
            <a:r>
              <a:rPr lang="ru-RU" sz="3000" i="1" dirty="0" err="1">
                <a:solidFill>
                  <a:srgbClr val="FFFF00"/>
                </a:solidFill>
              </a:rPr>
              <a:t>склав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багато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приповістей</a:t>
            </a:r>
            <a:r>
              <a:rPr lang="ru-RU" sz="3000" i="1" dirty="0" smtClean="0">
                <a:solidFill>
                  <a:srgbClr val="FFFF00"/>
                </a:solidFill>
              </a:rPr>
              <a:t>.</a:t>
            </a:r>
          </a:p>
          <a:p>
            <a:pPr marL="0" indent="0" fontAlgn="base">
              <a:buNone/>
            </a:pPr>
            <a:endParaRPr lang="ru-RU" sz="3000" i="1" dirty="0">
              <a:solidFill>
                <a:srgbClr val="FFFF00"/>
              </a:solidFill>
            </a:endParaRPr>
          </a:p>
          <a:p>
            <a:r>
              <a:rPr lang="ru-RU" sz="3000" b="1" i="1" dirty="0">
                <a:solidFill>
                  <a:srgbClr val="FFFF00"/>
                </a:solidFill>
              </a:rPr>
              <a:t>1Цар.5:9</a:t>
            </a:r>
            <a:r>
              <a:rPr lang="ru-RU" sz="3000" i="1" dirty="0">
                <a:solidFill>
                  <a:srgbClr val="FFFF00"/>
                </a:solidFill>
              </a:rPr>
              <a:t> І дав Бог </a:t>
            </a:r>
            <a:r>
              <a:rPr lang="ru-RU" sz="3000" i="1" dirty="0" err="1">
                <a:solidFill>
                  <a:srgbClr val="FFFF00"/>
                </a:solidFill>
              </a:rPr>
              <a:t>Соломонові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дуже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багато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мудрості</a:t>
            </a:r>
            <a:r>
              <a:rPr lang="ru-RU" sz="3000" i="1" dirty="0">
                <a:solidFill>
                  <a:srgbClr val="FFFF00"/>
                </a:solidFill>
              </a:rPr>
              <a:t> та </a:t>
            </a:r>
            <a:r>
              <a:rPr lang="ru-RU" sz="3000" i="1" dirty="0" err="1">
                <a:solidFill>
                  <a:srgbClr val="FFFF00"/>
                </a:solidFill>
              </a:rPr>
              <a:t>розуму</a:t>
            </a:r>
            <a:r>
              <a:rPr lang="ru-RU" sz="3000" i="1" dirty="0">
                <a:solidFill>
                  <a:srgbClr val="FFFF00"/>
                </a:solidFill>
              </a:rPr>
              <a:t>, а </a:t>
            </a:r>
            <a:r>
              <a:rPr lang="ru-RU" sz="3000" i="1" dirty="0" err="1">
                <a:solidFill>
                  <a:srgbClr val="FFFF00"/>
                </a:solidFill>
              </a:rPr>
              <a:t>широкість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серця</a:t>
            </a:r>
            <a:r>
              <a:rPr lang="ru-RU" sz="3000" i="1" dirty="0">
                <a:solidFill>
                  <a:srgbClr val="FFFF00"/>
                </a:solidFill>
              </a:rPr>
              <a:t> як </a:t>
            </a:r>
            <a:r>
              <a:rPr lang="ru-RU" sz="3000" i="1" dirty="0" err="1">
                <a:solidFill>
                  <a:srgbClr val="FFFF00"/>
                </a:solidFill>
              </a:rPr>
              <a:t>пісок</a:t>
            </a:r>
            <a:r>
              <a:rPr lang="ru-RU" sz="3000" i="1" dirty="0">
                <a:solidFill>
                  <a:srgbClr val="FFFF00"/>
                </a:solidFill>
              </a:rPr>
              <a:t>, </a:t>
            </a:r>
            <a:r>
              <a:rPr lang="ru-RU" sz="3000" i="1" dirty="0" err="1">
                <a:solidFill>
                  <a:srgbClr val="FFFF00"/>
                </a:solidFill>
              </a:rPr>
              <a:t>що</a:t>
            </a:r>
            <a:r>
              <a:rPr lang="ru-RU" sz="3000" i="1" dirty="0">
                <a:solidFill>
                  <a:srgbClr val="FFFF00"/>
                </a:solidFill>
              </a:rPr>
              <a:t> на </a:t>
            </a:r>
            <a:r>
              <a:rPr lang="ru-RU" sz="3000" i="1" dirty="0" err="1">
                <a:solidFill>
                  <a:srgbClr val="FFFF00"/>
                </a:solidFill>
              </a:rPr>
              <a:t>березі</a:t>
            </a:r>
            <a:r>
              <a:rPr lang="ru-RU" sz="3000" i="1" dirty="0">
                <a:solidFill>
                  <a:srgbClr val="FFFF00"/>
                </a:solidFill>
              </a:rPr>
              <a:t> моря...</a:t>
            </a:r>
            <a:r>
              <a:rPr lang="ru-RU" sz="3000" b="1" i="1" dirty="0">
                <a:solidFill>
                  <a:srgbClr val="FFFF00"/>
                </a:solidFill>
              </a:rPr>
              <a:t>12 </a:t>
            </a:r>
            <a:r>
              <a:rPr lang="ru-RU" sz="3000" i="1" dirty="0">
                <a:solidFill>
                  <a:srgbClr val="FFFF00"/>
                </a:solidFill>
              </a:rPr>
              <a:t>І </a:t>
            </a:r>
            <a:r>
              <a:rPr lang="ru-RU" sz="3000" i="1" dirty="0" err="1">
                <a:solidFill>
                  <a:srgbClr val="FFFF00"/>
                </a:solidFill>
              </a:rPr>
              <a:t>він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проказав</a:t>
            </a:r>
            <a:r>
              <a:rPr lang="ru-RU" sz="3000" i="1" dirty="0">
                <a:solidFill>
                  <a:srgbClr val="FFFF00"/>
                </a:solidFill>
              </a:rPr>
              <a:t> три </a:t>
            </a:r>
            <a:r>
              <a:rPr lang="ru-RU" sz="3000" i="1" dirty="0" err="1">
                <a:solidFill>
                  <a:srgbClr val="FFFF00"/>
                </a:solidFill>
              </a:rPr>
              <a:t>тисячі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приказок</a:t>
            </a:r>
            <a:r>
              <a:rPr lang="ru-RU" sz="3000" i="1" dirty="0">
                <a:solidFill>
                  <a:srgbClr val="FFFF00"/>
                </a:solidFill>
              </a:rPr>
              <a:t>, а </a:t>
            </a:r>
            <a:r>
              <a:rPr lang="ru-RU" sz="3000" i="1" dirty="0" err="1">
                <a:solidFill>
                  <a:srgbClr val="FFFF00"/>
                </a:solidFill>
              </a:rPr>
              <a:t>пісень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його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було</a:t>
            </a:r>
            <a:r>
              <a:rPr lang="ru-RU" sz="3000" i="1" dirty="0">
                <a:solidFill>
                  <a:srgbClr val="FFFF00"/>
                </a:solidFill>
              </a:rPr>
              <a:t> </a:t>
            </a:r>
            <a:r>
              <a:rPr lang="ru-RU" sz="3000" i="1" dirty="0" err="1">
                <a:solidFill>
                  <a:srgbClr val="FFFF00"/>
                </a:solidFill>
              </a:rPr>
              <a:t>тисяча</a:t>
            </a:r>
            <a:r>
              <a:rPr lang="ru-RU" sz="3000" i="1" dirty="0">
                <a:solidFill>
                  <a:srgbClr val="FFFF00"/>
                </a:solidFill>
              </a:rPr>
              <a:t> й </a:t>
            </a:r>
            <a:r>
              <a:rPr lang="ru-RU" sz="3000" i="1" dirty="0" err="1">
                <a:solidFill>
                  <a:srgbClr val="FFFF00"/>
                </a:solidFill>
              </a:rPr>
              <a:t>п'ять</a:t>
            </a:r>
            <a:r>
              <a:rPr lang="ru-RU" sz="3000" i="1" dirty="0">
                <a:solidFill>
                  <a:srgbClr val="FFFF00"/>
                </a:solidFill>
              </a:rPr>
              <a:t>.</a:t>
            </a:r>
            <a:endParaRPr lang="uk-UA" sz="3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3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>
                <a:solidFill>
                  <a:srgbClr val="FFFF00"/>
                </a:solidFill>
              </a:rPr>
              <a:t>Автор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4800" dirty="0" smtClean="0">
                <a:solidFill>
                  <a:schemeClr val="bg1"/>
                </a:solidFill>
              </a:rPr>
              <a:t>Соломон (</a:t>
            </a:r>
            <a:r>
              <a:rPr lang="ru-RU" sz="4800" dirty="0">
                <a:solidFill>
                  <a:schemeClr val="bg1"/>
                </a:solidFill>
              </a:rPr>
              <a:t>1:1; 10:1; 25:1</a:t>
            </a:r>
            <a:r>
              <a:rPr lang="ru-RU" sz="4800" dirty="0" smtClean="0">
                <a:solidFill>
                  <a:schemeClr val="bg1"/>
                </a:solidFill>
              </a:rPr>
              <a:t>)</a:t>
            </a:r>
          </a:p>
          <a:p>
            <a:pPr marL="0" indent="0" fontAlgn="base">
              <a:buNone/>
            </a:pPr>
            <a:endParaRPr lang="ru-RU" sz="4800" dirty="0" smtClean="0">
              <a:solidFill>
                <a:schemeClr val="bg1"/>
              </a:solidFill>
            </a:endParaRPr>
          </a:p>
          <a:p>
            <a:pPr fontAlgn="base"/>
            <a:r>
              <a:rPr lang="ru-RU" sz="4800" dirty="0" err="1" smtClean="0">
                <a:solidFill>
                  <a:schemeClr val="bg1"/>
                </a:solidFill>
              </a:rPr>
              <a:t>Агур</a:t>
            </a:r>
            <a:r>
              <a:rPr lang="ru-RU" sz="4800" dirty="0" smtClean="0">
                <a:solidFill>
                  <a:schemeClr val="bg1"/>
                </a:solidFill>
              </a:rPr>
              <a:t> (30:1)</a:t>
            </a:r>
          </a:p>
          <a:p>
            <a:pPr marL="0" indent="0" fontAlgn="base">
              <a:buNone/>
            </a:pPr>
            <a:endParaRPr lang="ru-RU" sz="4800" dirty="0" smtClean="0">
              <a:solidFill>
                <a:schemeClr val="bg1"/>
              </a:solidFill>
            </a:endParaRPr>
          </a:p>
          <a:p>
            <a:pPr fontAlgn="base"/>
            <a:r>
              <a:rPr lang="ru-RU" sz="4800" dirty="0" err="1" smtClean="0">
                <a:solidFill>
                  <a:schemeClr val="bg1"/>
                </a:solidFill>
              </a:rPr>
              <a:t>Лем</a:t>
            </a:r>
            <a:r>
              <a:rPr lang="uk-UA" sz="4800" dirty="0" err="1" smtClean="0">
                <a:solidFill>
                  <a:schemeClr val="bg1"/>
                </a:solidFill>
              </a:rPr>
              <a:t>уїл</a:t>
            </a:r>
            <a:r>
              <a:rPr lang="uk-UA" sz="4800" dirty="0" smtClean="0">
                <a:solidFill>
                  <a:schemeClr val="bg1"/>
                </a:solidFill>
              </a:rPr>
              <a:t> (31:1)</a:t>
            </a:r>
          </a:p>
          <a:p>
            <a:pPr fontAlgn="base"/>
            <a:endParaRPr lang="uk-UA" sz="4800" dirty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endParaRPr lang="uk-U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87828"/>
            <a:ext cx="7886700" cy="5769429"/>
          </a:xfrm>
        </p:spPr>
        <p:txBody>
          <a:bodyPr>
            <a:normAutofit lnSpcReduction="10000"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31 </a:t>
            </a:r>
            <a:r>
              <a:rPr lang="ru-RU" sz="4000" dirty="0" err="1" smtClean="0">
                <a:solidFill>
                  <a:schemeClr val="bg1"/>
                </a:solidFill>
              </a:rPr>
              <a:t>розділ</a:t>
            </a:r>
            <a:endParaRPr lang="ru-RU" sz="4000" dirty="0" smtClean="0">
              <a:solidFill>
                <a:schemeClr val="bg1"/>
              </a:solidFill>
            </a:endParaRPr>
          </a:p>
          <a:p>
            <a:endParaRPr lang="ru-RU" sz="4000" dirty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bg1"/>
                </a:solidFill>
              </a:rPr>
              <a:t>912 </a:t>
            </a:r>
            <a:r>
              <a:rPr lang="ru-RU" sz="4000" dirty="0">
                <a:solidFill>
                  <a:schemeClr val="bg1"/>
                </a:solidFill>
              </a:rPr>
              <a:t>притч, </a:t>
            </a:r>
            <a:endParaRPr lang="ru-RU" sz="4000" dirty="0" smtClean="0">
              <a:solidFill>
                <a:schemeClr val="bg1"/>
              </a:solidFill>
            </a:endParaRPr>
          </a:p>
          <a:p>
            <a:endParaRPr lang="ru-RU" sz="4000" dirty="0" smtClean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bg1"/>
                </a:solidFill>
              </a:rPr>
              <a:t>512 </a:t>
            </a:r>
            <a:r>
              <a:rPr lang="ru-RU" sz="4000" dirty="0">
                <a:solidFill>
                  <a:schemeClr val="bg1"/>
                </a:solidFill>
              </a:rPr>
              <a:t>(56</a:t>
            </a:r>
            <a:r>
              <a:rPr lang="ru-RU" sz="4000" dirty="0" smtClean="0">
                <a:solidFill>
                  <a:schemeClr val="bg1"/>
                </a:solidFill>
              </a:rPr>
              <a:t>%) Соломон </a:t>
            </a:r>
          </a:p>
          <a:p>
            <a:endParaRPr lang="ru-RU" sz="4000" dirty="0" smtClean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bg1"/>
                </a:solidFill>
              </a:rPr>
              <a:t>33 </a:t>
            </a:r>
            <a:r>
              <a:rPr lang="ru-RU" sz="4000" dirty="0">
                <a:solidFill>
                  <a:schemeClr val="bg1"/>
                </a:solidFill>
              </a:rPr>
              <a:t>(4%) </a:t>
            </a:r>
            <a:r>
              <a:rPr lang="ru-RU" sz="4000" dirty="0" smtClean="0">
                <a:solidFill>
                  <a:schemeClr val="bg1"/>
                </a:solidFill>
              </a:rPr>
              <a:t>– </a:t>
            </a:r>
            <a:r>
              <a:rPr lang="ru-RU" sz="4000" dirty="0" err="1" smtClean="0">
                <a:solidFill>
                  <a:schemeClr val="bg1"/>
                </a:solidFill>
              </a:rPr>
              <a:t>Агур</a:t>
            </a:r>
            <a:endParaRPr lang="ru-RU" sz="4000" dirty="0" smtClean="0">
              <a:solidFill>
                <a:schemeClr val="bg1"/>
              </a:solidFill>
            </a:endParaRPr>
          </a:p>
          <a:p>
            <a:endParaRPr lang="ru-RU" sz="4000" dirty="0" smtClean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bg1"/>
                </a:solidFill>
              </a:rPr>
              <a:t>8 </a:t>
            </a:r>
            <a:r>
              <a:rPr lang="ru-RU" sz="4000" dirty="0">
                <a:solidFill>
                  <a:schemeClr val="bg1"/>
                </a:solidFill>
              </a:rPr>
              <a:t>(1%) - </a:t>
            </a:r>
            <a:r>
              <a:rPr lang="ru-RU" sz="4000" dirty="0" err="1" smtClean="0">
                <a:solidFill>
                  <a:schemeClr val="bg1"/>
                </a:solidFill>
              </a:rPr>
              <a:t>Лемуїл</a:t>
            </a: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03237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3200" dirty="0">
                <a:solidFill>
                  <a:schemeClr val="bg1"/>
                </a:solidFill>
              </a:rPr>
              <a:t>І. </a:t>
            </a:r>
            <a:r>
              <a:rPr lang="ru-RU" sz="3200" dirty="0" err="1">
                <a:solidFill>
                  <a:schemeClr val="bg1"/>
                </a:solidFill>
              </a:rPr>
              <a:t>Батьківські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настанови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сину</a:t>
            </a:r>
            <a:r>
              <a:rPr lang="ru-RU" sz="3200" dirty="0">
                <a:solidFill>
                  <a:schemeClr val="bg1"/>
                </a:solidFill>
              </a:rPr>
              <a:t> (1-9)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200" dirty="0">
                <a:solidFill>
                  <a:schemeClr val="bg1"/>
                </a:solidFill>
              </a:rPr>
              <a:t>ІІ. </a:t>
            </a:r>
            <a:r>
              <a:rPr lang="ru-RU" sz="3200" dirty="0" err="1">
                <a:solidFill>
                  <a:schemeClr val="bg1"/>
                </a:solidFill>
              </a:rPr>
              <a:t>Притчі</a:t>
            </a:r>
            <a:r>
              <a:rPr lang="ru-RU" sz="3200" dirty="0">
                <a:solidFill>
                  <a:schemeClr val="bg1"/>
                </a:solidFill>
              </a:rPr>
              <a:t> Соломона (10:1-22:16)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200" dirty="0">
                <a:solidFill>
                  <a:schemeClr val="bg1"/>
                </a:solidFill>
              </a:rPr>
              <a:t>ІІІ. Слова </a:t>
            </a:r>
            <a:r>
              <a:rPr lang="ru-RU" sz="3200" dirty="0" err="1">
                <a:solidFill>
                  <a:schemeClr val="bg1"/>
                </a:solidFill>
              </a:rPr>
              <a:t>мудрих</a:t>
            </a:r>
            <a:r>
              <a:rPr lang="ru-RU" sz="3200" dirty="0">
                <a:solidFill>
                  <a:schemeClr val="bg1"/>
                </a:solidFill>
              </a:rPr>
              <a:t> (22:17-24:22) 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200" dirty="0">
                <a:solidFill>
                  <a:schemeClr val="bg1"/>
                </a:solidFill>
              </a:rPr>
              <a:t>І</a:t>
            </a:r>
            <a:r>
              <a:rPr lang="de-DE" sz="3200" dirty="0">
                <a:solidFill>
                  <a:schemeClr val="bg1"/>
                </a:solidFill>
              </a:rPr>
              <a:t>V. </a:t>
            </a:r>
            <a:r>
              <a:rPr lang="ru-RU" sz="3200" dirty="0">
                <a:solidFill>
                  <a:schemeClr val="bg1"/>
                </a:solidFill>
              </a:rPr>
              <a:t>Слова </a:t>
            </a:r>
            <a:r>
              <a:rPr lang="ru-RU" sz="3200" dirty="0" err="1">
                <a:solidFill>
                  <a:schemeClr val="bg1"/>
                </a:solidFill>
              </a:rPr>
              <a:t>мудрих</a:t>
            </a:r>
            <a:r>
              <a:rPr lang="ru-RU" sz="3200" dirty="0">
                <a:solidFill>
                  <a:schemeClr val="bg1"/>
                </a:solidFill>
              </a:rPr>
              <a:t> (24:23-34)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3200" dirty="0">
                <a:solidFill>
                  <a:schemeClr val="bg1"/>
                </a:solidFill>
              </a:rPr>
              <a:t>V. </a:t>
            </a:r>
            <a:r>
              <a:rPr lang="ru-RU" sz="3200" dirty="0" err="1">
                <a:solidFill>
                  <a:schemeClr val="bg1"/>
                </a:solidFill>
              </a:rPr>
              <a:t>Притчі</a:t>
            </a:r>
            <a:r>
              <a:rPr lang="ru-RU" sz="3200" dirty="0">
                <a:solidFill>
                  <a:schemeClr val="bg1"/>
                </a:solidFill>
              </a:rPr>
              <a:t> Соломона </a:t>
            </a:r>
            <a:r>
              <a:rPr lang="ru-RU" sz="3200" dirty="0" err="1">
                <a:solidFill>
                  <a:schemeClr val="bg1"/>
                </a:solidFill>
              </a:rPr>
              <a:t>зібрані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Є</a:t>
            </a:r>
            <a:r>
              <a:rPr lang="ru-RU" sz="3200" dirty="0" err="1" smtClean="0">
                <a:solidFill>
                  <a:schemeClr val="bg1"/>
                </a:solidFill>
              </a:rPr>
              <a:t>зекією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>
                <a:solidFill>
                  <a:schemeClr val="bg1"/>
                </a:solidFill>
              </a:rPr>
              <a:t>(25-29)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3200" dirty="0">
                <a:solidFill>
                  <a:schemeClr val="bg1"/>
                </a:solidFill>
              </a:rPr>
              <a:t>V</a:t>
            </a:r>
            <a:r>
              <a:rPr lang="ru-RU" sz="3200" dirty="0">
                <a:solidFill>
                  <a:schemeClr val="bg1"/>
                </a:solidFill>
              </a:rPr>
              <a:t>І. Слова </a:t>
            </a:r>
            <a:r>
              <a:rPr lang="ru-RU" sz="3200" dirty="0" err="1">
                <a:solidFill>
                  <a:schemeClr val="bg1"/>
                </a:solidFill>
              </a:rPr>
              <a:t>Агура</a:t>
            </a:r>
            <a:r>
              <a:rPr lang="ru-RU" sz="3200" dirty="0">
                <a:solidFill>
                  <a:schemeClr val="bg1"/>
                </a:solidFill>
              </a:rPr>
              <a:t> (30)</a:t>
            </a:r>
            <a:endParaRPr lang="ru-RU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3200" dirty="0">
                <a:solidFill>
                  <a:schemeClr val="bg1"/>
                </a:solidFill>
              </a:rPr>
              <a:t>V</a:t>
            </a:r>
            <a:r>
              <a:rPr lang="ru-RU" sz="3200" dirty="0">
                <a:solidFill>
                  <a:schemeClr val="bg1"/>
                </a:solidFill>
              </a:rPr>
              <a:t>ІІ. Слова </a:t>
            </a:r>
            <a:r>
              <a:rPr lang="ru-RU" sz="3200" dirty="0" err="1">
                <a:solidFill>
                  <a:schemeClr val="bg1"/>
                </a:solidFill>
              </a:rPr>
              <a:t>Лемуїла</a:t>
            </a:r>
            <a:r>
              <a:rPr lang="ru-RU" sz="3200" dirty="0">
                <a:solidFill>
                  <a:schemeClr val="bg1"/>
                </a:solidFill>
              </a:rPr>
              <a:t> (31) 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8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браз </a:t>
            </a:r>
            <a:r>
              <a:rPr lang="uk-UA" dirty="0" smtClean="0">
                <a:solidFill>
                  <a:schemeClr val="bg1"/>
                </a:solidFill>
              </a:rPr>
              <a:t>жінки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dirty="0" smtClean="0">
                <a:solidFill>
                  <a:schemeClr val="bg1"/>
                </a:solidFill>
              </a:rPr>
              <a:t>Притчах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Премудрість</a:t>
            </a:r>
          </a:p>
          <a:p>
            <a:pPr marL="0" indent="0">
              <a:buNone/>
            </a:pPr>
            <a:endParaRPr lang="uk-UA" sz="36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3600" b="1" i="1" dirty="0">
                <a:solidFill>
                  <a:srgbClr val="FFFF00"/>
                </a:solidFill>
              </a:rPr>
              <a:t>Пр.8:22</a:t>
            </a:r>
            <a:r>
              <a:rPr lang="ru-RU" sz="3600" i="1" dirty="0">
                <a:solidFill>
                  <a:srgbClr val="FFFF00"/>
                </a:solidFill>
              </a:rPr>
              <a:t> Господь мене </a:t>
            </a:r>
            <a:r>
              <a:rPr lang="ru-RU" sz="3600" i="1" dirty="0" err="1">
                <a:solidFill>
                  <a:srgbClr val="FFFF00"/>
                </a:solidFill>
              </a:rPr>
              <a:t>мав</a:t>
            </a:r>
            <a:r>
              <a:rPr lang="ru-RU" sz="3600" i="1" dirty="0">
                <a:solidFill>
                  <a:srgbClr val="FFFF00"/>
                </a:solidFill>
              </a:rPr>
              <a:t> на початку </a:t>
            </a:r>
            <a:r>
              <a:rPr lang="ru-RU" sz="3600" i="1" dirty="0" err="1">
                <a:solidFill>
                  <a:srgbClr val="FFFF00"/>
                </a:solidFill>
              </a:rPr>
              <a:t>Своєї</a:t>
            </a:r>
            <a:r>
              <a:rPr lang="ru-RU" sz="3600" i="1" dirty="0">
                <a:solidFill>
                  <a:srgbClr val="FFFF00"/>
                </a:solidFill>
              </a:rPr>
              <a:t> дороги, перше </a:t>
            </a:r>
            <a:r>
              <a:rPr lang="ru-RU" sz="3600" i="1" dirty="0" err="1">
                <a:solidFill>
                  <a:srgbClr val="FFFF00"/>
                </a:solidFill>
              </a:rPr>
              <a:t>чинів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Своїх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спервовіку</a:t>
            </a:r>
            <a:r>
              <a:rPr lang="ru-RU" sz="3600" i="1" dirty="0" smtClean="0">
                <a:solidFill>
                  <a:srgbClr val="FFFF00"/>
                </a:solidFill>
              </a:rPr>
              <a:t>,</a:t>
            </a:r>
            <a:endParaRPr lang="uk-UA" sz="36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10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браз </a:t>
            </a:r>
            <a:r>
              <a:rPr lang="uk-UA" dirty="0" smtClean="0">
                <a:solidFill>
                  <a:schemeClr val="bg1"/>
                </a:solidFill>
              </a:rPr>
              <a:t>жінки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dirty="0" smtClean="0">
                <a:solidFill>
                  <a:schemeClr val="bg1"/>
                </a:solidFill>
              </a:rPr>
              <a:t>Притчах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Спокуса</a:t>
            </a:r>
          </a:p>
          <a:p>
            <a:endParaRPr lang="uk-UA" sz="36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FFFF00"/>
                </a:solidFill>
              </a:rPr>
              <a:t>Пр.5:3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Бо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крапають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солодощ</a:t>
            </a:r>
            <a:r>
              <a:rPr lang="ru-RU" sz="3600" i="1" dirty="0">
                <a:solidFill>
                  <a:srgbClr val="FFFF00"/>
                </a:solidFill>
              </a:rPr>
              <a:t> губи </a:t>
            </a:r>
            <a:r>
              <a:rPr lang="ru-RU" sz="3600" i="1" dirty="0" err="1">
                <a:solidFill>
                  <a:srgbClr val="FFFF00"/>
                </a:solidFill>
              </a:rPr>
              <a:t>блудниці</a:t>
            </a:r>
            <a:r>
              <a:rPr lang="ru-RU" sz="3600" i="1" dirty="0">
                <a:solidFill>
                  <a:srgbClr val="FFFF00"/>
                </a:solidFill>
              </a:rPr>
              <a:t>, а уста </a:t>
            </a:r>
            <a:r>
              <a:rPr lang="ru-RU" sz="3600" i="1" dirty="0" err="1">
                <a:solidFill>
                  <a:srgbClr val="FFFF00"/>
                </a:solidFill>
              </a:rPr>
              <a:t>її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від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оливи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масніші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b="1" i="1" dirty="0">
                <a:solidFill>
                  <a:srgbClr val="FFFF00"/>
                </a:solidFill>
              </a:rPr>
              <a:t>5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її</a:t>
            </a:r>
            <a:r>
              <a:rPr lang="ru-RU" sz="3600" i="1" dirty="0">
                <a:solidFill>
                  <a:srgbClr val="FFFF00"/>
                </a:solidFill>
              </a:rPr>
              <a:t> ноги до смерти </a:t>
            </a:r>
            <a:r>
              <a:rPr lang="ru-RU" sz="3600" i="1" dirty="0" err="1">
                <a:solidFill>
                  <a:srgbClr val="FFFF00"/>
                </a:solidFill>
              </a:rPr>
              <a:t>спускаються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шеолу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тримаються</a:t>
            </a:r>
            <a:r>
              <a:rPr lang="ru-RU" sz="3600" i="1" dirty="0">
                <a:solidFill>
                  <a:srgbClr val="FFFF00"/>
                </a:solidFill>
              </a:rPr>
              <a:t> кроки </a:t>
            </a:r>
            <a:r>
              <a:rPr lang="ru-RU" sz="3600" i="1" dirty="0" err="1">
                <a:solidFill>
                  <a:srgbClr val="FFFF00"/>
                </a:solidFill>
              </a:rPr>
              <a:t>її</a:t>
            </a:r>
            <a:r>
              <a:rPr lang="ru-RU" sz="3600" i="1" dirty="0" smtClean="0">
                <a:solidFill>
                  <a:srgbClr val="FFFF00"/>
                </a:solidFill>
              </a:rPr>
              <a:t>!</a:t>
            </a:r>
            <a:endParaRPr lang="uk-UA" sz="36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77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браз </a:t>
            </a:r>
            <a:r>
              <a:rPr lang="uk-UA" dirty="0" smtClean="0">
                <a:solidFill>
                  <a:schemeClr val="bg1"/>
                </a:solidFill>
              </a:rPr>
              <a:t>жінки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dirty="0" smtClean="0">
                <a:solidFill>
                  <a:schemeClr val="bg1"/>
                </a:solidFill>
              </a:rPr>
              <a:t>Притчах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Процвітання</a:t>
            </a:r>
          </a:p>
          <a:p>
            <a:pPr marL="0" indent="0">
              <a:buNone/>
            </a:pPr>
            <a:endParaRPr lang="uk-UA" sz="36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3600" b="1" i="1" dirty="0">
                <a:solidFill>
                  <a:srgbClr val="FFFF00"/>
                </a:solidFill>
              </a:rPr>
              <a:t>Пр.31:10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Хто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жінку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чеснотну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знайде</a:t>
            </a:r>
            <a:r>
              <a:rPr lang="ru-RU" sz="3600" i="1" dirty="0">
                <a:solidFill>
                  <a:srgbClr val="FFFF00"/>
                </a:solidFill>
              </a:rPr>
              <a:t>? а </a:t>
            </a:r>
            <a:r>
              <a:rPr lang="ru-RU" sz="3600" i="1" dirty="0" err="1">
                <a:solidFill>
                  <a:srgbClr val="FFFF00"/>
                </a:solidFill>
              </a:rPr>
              <a:t>ціна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її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більша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від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перел</a:t>
            </a:r>
            <a:r>
              <a:rPr lang="ru-RU" sz="3600" i="1" dirty="0">
                <a:solidFill>
                  <a:srgbClr val="FFFF00"/>
                </a:solidFill>
              </a:rPr>
              <a:t>: </a:t>
            </a:r>
            <a:r>
              <a:rPr lang="ru-RU" sz="3600" b="1" i="1" dirty="0">
                <a:solidFill>
                  <a:srgbClr val="FFFF00"/>
                </a:solidFill>
              </a:rPr>
              <a:t>11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довіряє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їй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серце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її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чоловіка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27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</a:rPr>
              <a:t>Класифікація по жанру: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10000"/>
              </a:lnSpc>
            </a:pPr>
            <a:r>
              <a:rPr lang="uk-UA" sz="3600" dirty="0" smtClean="0">
                <a:solidFill>
                  <a:srgbClr val="FFFF00"/>
                </a:solidFill>
              </a:rPr>
              <a:t>Історичні книги</a:t>
            </a:r>
            <a:r>
              <a:rPr lang="uk-UA" sz="3600" dirty="0" smtClean="0">
                <a:solidFill>
                  <a:schemeClr val="bg1"/>
                </a:solidFill>
              </a:rPr>
              <a:t>: Езра і </a:t>
            </a:r>
            <a:r>
              <a:rPr lang="uk-UA" sz="3600" dirty="0" err="1" smtClean="0">
                <a:solidFill>
                  <a:schemeClr val="bg1"/>
                </a:solidFill>
              </a:rPr>
              <a:t>Неємія</a:t>
            </a:r>
            <a:r>
              <a:rPr lang="uk-UA" sz="3600" dirty="0" smtClean="0">
                <a:solidFill>
                  <a:schemeClr val="bg1"/>
                </a:solidFill>
              </a:rPr>
              <a:t>, Хроніки, </a:t>
            </a:r>
            <a:r>
              <a:rPr lang="uk-UA" sz="3600" dirty="0" err="1" smtClean="0">
                <a:solidFill>
                  <a:schemeClr val="bg1"/>
                </a:solidFill>
              </a:rPr>
              <a:t>Рут</a:t>
            </a:r>
            <a:r>
              <a:rPr lang="uk-UA" sz="3600" dirty="0" smtClean="0">
                <a:solidFill>
                  <a:schemeClr val="bg1"/>
                </a:solidFill>
              </a:rPr>
              <a:t>, Естер</a:t>
            </a:r>
          </a:p>
          <a:p>
            <a:pPr fontAlgn="base">
              <a:lnSpc>
                <a:spcPct val="110000"/>
              </a:lnSpc>
            </a:pPr>
            <a:r>
              <a:rPr lang="uk-UA" sz="3600" dirty="0" smtClean="0">
                <a:solidFill>
                  <a:srgbClr val="FFFF00"/>
                </a:solidFill>
              </a:rPr>
              <a:t>Літургічні книги</a:t>
            </a:r>
            <a:r>
              <a:rPr lang="uk-UA" sz="3600" dirty="0" smtClean="0">
                <a:solidFill>
                  <a:schemeClr val="bg1"/>
                </a:solidFill>
              </a:rPr>
              <a:t>: Псалми, Плач Єремії</a:t>
            </a:r>
          </a:p>
          <a:p>
            <a:pPr fontAlgn="base">
              <a:lnSpc>
                <a:spcPct val="110000"/>
              </a:lnSpc>
            </a:pPr>
            <a:r>
              <a:rPr lang="uk-UA" sz="3600" dirty="0" smtClean="0">
                <a:solidFill>
                  <a:srgbClr val="FFFF00"/>
                </a:solidFill>
              </a:rPr>
              <a:t>Література мудрості</a:t>
            </a:r>
            <a:r>
              <a:rPr lang="uk-UA" sz="3600" dirty="0" smtClean="0">
                <a:solidFill>
                  <a:schemeClr val="bg1"/>
                </a:solidFill>
              </a:rPr>
              <a:t>: Притчі, Пісні Пісень, Йова, </a:t>
            </a:r>
            <a:r>
              <a:rPr lang="uk-UA" sz="3600" dirty="0" err="1" smtClean="0">
                <a:solidFill>
                  <a:schemeClr val="bg1"/>
                </a:solidFill>
              </a:rPr>
              <a:t>Еклезіаста</a:t>
            </a:r>
            <a:endParaRPr lang="uk-UA" sz="3600" dirty="0" smtClean="0">
              <a:solidFill>
                <a:schemeClr val="bg1"/>
              </a:solidFill>
            </a:endParaRPr>
          </a:p>
          <a:p>
            <a:pPr fontAlgn="base">
              <a:lnSpc>
                <a:spcPct val="110000"/>
              </a:lnSpc>
            </a:pPr>
            <a:r>
              <a:rPr lang="uk-UA" sz="3600" dirty="0" err="1" smtClean="0">
                <a:solidFill>
                  <a:srgbClr val="FFFF00"/>
                </a:solidFill>
              </a:rPr>
              <a:t>Апокаліптика</a:t>
            </a:r>
            <a:r>
              <a:rPr lang="uk-UA" sz="3600" dirty="0" smtClean="0">
                <a:solidFill>
                  <a:schemeClr val="bg1"/>
                </a:solidFill>
              </a:rPr>
              <a:t>: Даниїл </a:t>
            </a:r>
          </a:p>
          <a:p>
            <a:pPr>
              <a:lnSpc>
                <a:spcPct val="110000"/>
              </a:lnSpc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86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ПСАЛМИ</a:t>
            </a: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03"/>
          <a:stretch/>
        </p:blipFill>
        <p:spPr>
          <a:xfrm>
            <a:off x="4027714" y="0"/>
            <a:ext cx="5116286" cy="685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lnSpc>
                <a:spcPct val="150000"/>
              </a:lnSpc>
            </a:pPr>
            <a:r>
              <a:rPr lang="uk-UA" dirty="0" smtClean="0">
                <a:solidFill>
                  <a:srgbClr val="FFFF00"/>
                </a:solidFill>
              </a:rPr>
              <a:t>Назва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4000" dirty="0" err="1" smtClean="0">
                <a:solidFill>
                  <a:schemeClr val="bg1"/>
                </a:solidFill>
              </a:rPr>
              <a:t>Psalmoi</a:t>
            </a:r>
            <a:r>
              <a:rPr lang="de-DE" sz="4000" dirty="0">
                <a:solidFill>
                  <a:schemeClr val="bg1"/>
                </a:solidFill>
              </a:rPr>
              <a:t>, </a:t>
            </a:r>
            <a:r>
              <a:rPr lang="de-DE" sz="4000" dirty="0" err="1" smtClean="0">
                <a:solidFill>
                  <a:schemeClr val="bg1"/>
                </a:solidFill>
              </a:rPr>
              <a:t>Psalterion</a:t>
            </a:r>
            <a:r>
              <a:rPr lang="uk-UA" sz="4000" dirty="0" smtClean="0">
                <a:solidFill>
                  <a:schemeClr val="bg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uk-UA" sz="4000" dirty="0" err="1" smtClean="0">
                <a:solidFill>
                  <a:schemeClr val="bg1"/>
                </a:solidFill>
              </a:rPr>
              <a:t>Тегілім</a:t>
            </a:r>
            <a:endParaRPr lang="uk-UA" sz="40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7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Автори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4000" dirty="0" smtClean="0">
                <a:solidFill>
                  <a:schemeClr val="bg1"/>
                </a:solidFill>
              </a:rPr>
              <a:t>Мойсей </a:t>
            </a:r>
            <a:r>
              <a:rPr lang="uk-UA" sz="4000" dirty="0">
                <a:solidFill>
                  <a:schemeClr val="bg1"/>
                </a:solidFill>
              </a:rPr>
              <a:t>(Пс.90), </a:t>
            </a:r>
            <a:r>
              <a:rPr lang="uk-UA" sz="4000" dirty="0" smtClean="0">
                <a:solidFill>
                  <a:schemeClr val="bg1"/>
                </a:solidFill>
              </a:rPr>
              <a:t>Давид </a:t>
            </a:r>
            <a:r>
              <a:rPr lang="uk-UA" sz="4000" dirty="0">
                <a:solidFill>
                  <a:schemeClr val="bg1"/>
                </a:solidFill>
              </a:rPr>
              <a:t>(73 згадки), Соломон (Пс.72, 127), сини </a:t>
            </a:r>
            <a:r>
              <a:rPr lang="uk-UA" sz="4000" dirty="0" err="1">
                <a:solidFill>
                  <a:schemeClr val="bg1"/>
                </a:solidFill>
              </a:rPr>
              <a:t>Кореєві</a:t>
            </a:r>
            <a:r>
              <a:rPr lang="uk-UA" sz="4000" dirty="0">
                <a:solidFill>
                  <a:schemeClr val="bg1"/>
                </a:solidFill>
              </a:rPr>
              <a:t> (11 псалмів), </a:t>
            </a:r>
            <a:r>
              <a:rPr lang="uk-UA" sz="4000" dirty="0" err="1">
                <a:solidFill>
                  <a:schemeClr val="bg1"/>
                </a:solidFill>
              </a:rPr>
              <a:t>Асаф</a:t>
            </a:r>
            <a:r>
              <a:rPr lang="uk-UA" sz="4000" dirty="0">
                <a:solidFill>
                  <a:schemeClr val="bg1"/>
                </a:solidFill>
              </a:rPr>
              <a:t> (12 псалмів), Емана, (Пс.88) </a:t>
            </a:r>
            <a:r>
              <a:rPr lang="uk-UA" sz="4000" dirty="0" err="1">
                <a:solidFill>
                  <a:schemeClr val="bg1"/>
                </a:solidFill>
              </a:rPr>
              <a:t>Етана</a:t>
            </a:r>
            <a:r>
              <a:rPr lang="uk-UA" sz="4000" dirty="0">
                <a:solidFill>
                  <a:schemeClr val="bg1"/>
                </a:solidFill>
              </a:rPr>
              <a:t> (Пс.89)</a:t>
            </a:r>
          </a:p>
          <a:p>
            <a:pPr marL="0" indent="0">
              <a:lnSpc>
                <a:spcPct val="150000"/>
              </a:lnSpc>
              <a:buNone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2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>
                <a:solidFill>
                  <a:srgbClr val="FFFF00"/>
                </a:solidFill>
              </a:rPr>
              <a:t>Кількість </a:t>
            </a:r>
            <a:r>
              <a:rPr lang="uk-UA" dirty="0" smtClean="0">
                <a:solidFill>
                  <a:srgbClr val="FFFF00"/>
                </a:solidFill>
              </a:rPr>
              <a:t>Псалмів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4000" dirty="0" err="1" smtClean="0">
                <a:solidFill>
                  <a:schemeClr val="bg1"/>
                </a:solidFill>
              </a:rPr>
              <a:t>Сіптуагінта</a:t>
            </a:r>
            <a:r>
              <a:rPr lang="uk-UA" sz="4000" dirty="0" smtClean="0">
                <a:solidFill>
                  <a:schemeClr val="bg1"/>
                </a:solidFill>
              </a:rPr>
              <a:t> має 151-й Псалом</a:t>
            </a:r>
          </a:p>
          <a:p>
            <a:pPr>
              <a:lnSpc>
                <a:spcPct val="150000"/>
              </a:lnSpc>
            </a:pPr>
            <a:r>
              <a:rPr lang="uk-UA" sz="4000" dirty="0" smtClean="0">
                <a:solidFill>
                  <a:schemeClr val="bg1"/>
                </a:solidFill>
              </a:rPr>
              <a:t>Також, об’єднує в один Пс.9 і 10, але розділяє 146 на 2</a:t>
            </a:r>
          </a:p>
          <a:p>
            <a:pPr marL="0" indent="0">
              <a:lnSpc>
                <a:spcPct val="150000"/>
              </a:lnSpc>
              <a:buNone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 книги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4000" u="sng" dirty="0" smtClean="0">
                <a:solidFill>
                  <a:schemeClr val="bg1"/>
                </a:solidFill>
              </a:rPr>
              <a:t>5 книг: </a:t>
            </a:r>
          </a:p>
          <a:p>
            <a:pPr>
              <a:lnSpc>
                <a:spcPct val="150000"/>
              </a:lnSpc>
            </a:pPr>
            <a:r>
              <a:rPr lang="uk-UA" sz="4000" dirty="0" smtClean="0">
                <a:solidFill>
                  <a:schemeClr val="bg1"/>
                </a:solidFill>
              </a:rPr>
              <a:t>Пс.1-41</a:t>
            </a:r>
            <a:r>
              <a:rPr lang="uk-UA" sz="4000" dirty="0">
                <a:solidFill>
                  <a:schemeClr val="bg1"/>
                </a:solidFill>
              </a:rPr>
              <a:t>: </a:t>
            </a:r>
            <a:r>
              <a:rPr lang="uk-UA" sz="4000" dirty="0" smtClean="0">
                <a:solidFill>
                  <a:schemeClr val="bg1"/>
                </a:solidFill>
              </a:rPr>
              <a:t>42–72</a:t>
            </a:r>
            <a:r>
              <a:rPr lang="uk-UA" sz="4000" dirty="0">
                <a:solidFill>
                  <a:schemeClr val="bg1"/>
                </a:solidFill>
              </a:rPr>
              <a:t>; </a:t>
            </a:r>
            <a:r>
              <a:rPr lang="uk-UA" sz="4000" dirty="0" smtClean="0">
                <a:solidFill>
                  <a:schemeClr val="bg1"/>
                </a:solidFill>
              </a:rPr>
              <a:t>73–89</a:t>
            </a:r>
            <a:r>
              <a:rPr lang="uk-UA" sz="4000" dirty="0">
                <a:solidFill>
                  <a:schemeClr val="bg1"/>
                </a:solidFill>
              </a:rPr>
              <a:t>; </a:t>
            </a:r>
            <a:r>
              <a:rPr lang="uk-UA" sz="4000" dirty="0" smtClean="0">
                <a:solidFill>
                  <a:schemeClr val="bg1"/>
                </a:solidFill>
              </a:rPr>
              <a:t>90-106</a:t>
            </a:r>
            <a:r>
              <a:rPr lang="uk-UA" sz="4000" dirty="0">
                <a:solidFill>
                  <a:schemeClr val="bg1"/>
                </a:solidFill>
              </a:rPr>
              <a:t>; </a:t>
            </a:r>
            <a:r>
              <a:rPr lang="uk-UA" sz="4000" dirty="0" smtClean="0">
                <a:solidFill>
                  <a:schemeClr val="bg1"/>
                </a:solidFill>
              </a:rPr>
              <a:t>107–150</a:t>
            </a:r>
            <a:endParaRPr lang="uk-UA" sz="4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92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ru-RU" sz="3600" b="1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600" b="1" dirty="0" err="1" smtClean="0">
                <a:solidFill>
                  <a:srgbClr val="FF0000"/>
                </a:solidFill>
              </a:rPr>
              <a:t>Пс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b="1" dirty="0">
                <a:solidFill>
                  <a:srgbClr val="FF0000"/>
                </a:solidFill>
              </a:rPr>
              <a:t>41:13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Благословенний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>
                <a:solidFill>
                  <a:srgbClr val="FF0000"/>
                </a:solidFill>
              </a:rPr>
              <a:t>Господь, Бог </a:t>
            </a:r>
            <a:r>
              <a:rPr lang="ru-RU" sz="3600" dirty="0" err="1">
                <a:solidFill>
                  <a:srgbClr val="FF0000"/>
                </a:solidFill>
              </a:rPr>
              <a:t>ізраїлів</a:t>
            </a:r>
            <a:r>
              <a:rPr lang="ru-RU" sz="3600" dirty="0">
                <a:solidFill>
                  <a:srgbClr val="FF0000"/>
                </a:solidFill>
              </a:rPr>
              <a:t>, </a:t>
            </a:r>
            <a:r>
              <a:rPr lang="ru-RU" sz="3600" dirty="0" err="1">
                <a:solidFill>
                  <a:srgbClr val="FF0000"/>
                </a:solidFill>
              </a:rPr>
              <a:t>від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віку</a:t>
            </a:r>
            <a:r>
              <a:rPr lang="ru-RU" sz="3600" dirty="0">
                <a:solidFill>
                  <a:srgbClr val="FF0000"/>
                </a:solidFill>
              </a:rPr>
              <a:t> й до </a:t>
            </a:r>
            <a:r>
              <a:rPr lang="ru-RU" sz="3600" dirty="0" err="1">
                <a:solidFill>
                  <a:srgbClr val="FF0000"/>
                </a:solidFill>
              </a:rPr>
              <a:t>віку</a:t>
            </a:r>
            <a:r>
              <a:rPr lang="ru-RU" sz="3600" dirty="0">
                <a:solidFill>
                  <a:srgbClr val="FF0000"/>
                </a:solidFill>
              </a:rPr>
              <a:t>! </a:t>
            </a:r>
            <a:r>
              <a:rPr lang="ru-RU" sz="3600" dirty="0" err="1">
                <a:solidFill>
                  <a:srgbClr val="FF0000"/>
                </a:solidFill>
              </a:rPr>
              <a:t>Амінь</a:t>
            </a:r>
            <a:r>
              <a:rPr lang="ru-RU" sz="3600" dirty="0">
                <a:solidFill>
                  <a:srgbClr val="FF0000"/>
                </a:solidFill>
              </a:rPr>
              <a:t> і </a:t>
            </a:r>
            <a:r>
              <a:rPr lang="ru-RU" sz="3600" dirty="0" err="1">
                <a:solidFill>
                  <a:srgbClr val="FF0000"/>
                </a:solidFill>
              </a:rPr>
              <a:t>амінь</a:t>
            </a:r>
            <a:r>
              <a:rPr lang="ru-RU" sz="3600" dirty="0" smtClean="0">
                <a:solidFill>
                  <a:srgbClr val="FF0000"/>
                </a:solidFill>
              </a:rPr>
              <a:t>!</a:t>
            </a:r>
          </a:p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FF0000"/>
                </a:solidFill>
              </a:rPr>
              <a:t>Пс.72:20 </a:t>
            </a:r>
            <a:r>
              <a:rPr lang="ru-RU" sz="3600" dirty="0" err="1">
                <a:solidFill>
                  <a:srgbClr val="FF0000"/>
                </a:solidFill>
              </a:rPr>
              <a:t>Скінчились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молитви</a:t>
            </a:r>
            <a:r>
              <a:rPr lang="ru-RU" sz="3600" dirty="0">
                <a:solidFill>
                  <a:srgbClr val="FF0000"/>
                </a:solidFill>
              </a:rPr>
              <a:t> Давида, </a:t>
            </a:r>
            <a:r>
              <a:rPr lang="ru-RU" sz="3600" dirty="0" err="1">
                <a:solidFill>
                  <a:srgbClr val="FF0000"/>
                </a:solidFill>
              </a:rPr>
              <a:t>сина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Єссея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FF0000"/>
                </a:solidFill>
              </a:rPr>
              <a:t>Пс.</a:t>
            </a:r>
            <a:r>
              <a:rPr lang="ru-RU" sz="3600" b="1" dirty="0" smtClean="0">
                <a:solidFill>
                  <a:srgbClr val="FF0000"/>
                </a:solidFill>
              </a:rPr>
              <a:t>89:52 </a:t>
            </a:r>
            <a:r>
              <a:rPr lang="ru-RU" sz="3600" dirty="0" err="1" smtClean="0">
                <a:solidFill>
                  <a:srgbClr val="FF0000"/>
                </a:solidFill>
              </a:rPr>
              <a:t>Благословенний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навіки</a:t>
            </a:r>
            <a:r>
              <a:rPr lang="ru-RU" sz="3600" dirty="0">
                <a:solidFill>
                  <a:srgbClr val="FF0000"/>
                </a:solidFill>
              </a:rPr>
              <a:t> Господь! </a:t>
            </a:r>
            <a:r>
              <a:rPr lang="ru-RU" sz="3600" dirty="0" err="1">
                <a:solidFill>
                  <a:srgbClr val="FF0000"/>
                </a:solidFill>
              </a:rPr>
              <a:t>Амінь</a:t>
            </a:r>
            <a:r>
              <a:rPr lang="ru-RU" sz="3600" dirty="0">
                <a:solidFill>
                  <a:srgbClr val="FF0000"/>
                </a:solidFill>
              </a:rPr>
              <a:t> і </a:t>
            </a:r>
            <a:r>
              <a:rPr lang="ru-RU" sz="3600" dirty="0" err="1">
                <a:solidFill>
                  <a:srgbClr val="FF0000"/>
                </a:solidFill>
              </a:rPr>
              <a:t>амінь</a:t>
            </a:r>
            <a:r>
              <a:rPr lang="ru-RU" sz="3600" dirty="0" smtClean="0">
                <a:solidFill>
                  <a:srgbClr val="FF0000"/>
                </a:solidFill>
              </a:rPr>
              <a:t>!</a:t>
            </a:r>
          </a:p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FF0000"/>
                </a:solidFill>
              </a:rPr>
              <a:t>Пс.</a:t>
            </a:r>
            <a:r>
              <a:rPr lang="ru-RU" sz="3600" b="1" dirty="0" smtClean="0">
                <a:solidFill>
                  <a:srgbClr val="FF0000"/>
                </a:solidFill>
              </a:rPr>
              <a:t>106:48 </a:t>
            </a:r>
            <a:r>
              <a:rPr lang="ru-RU" sz="3600" dirty="0" err="1">
                <a:solidFill>
                  <a:srgbClr val="FF0000"/>
                </a:solidFill>
              </a:rPr>
              <a:t>Благословенний</a:t>
            </a:r>
            <a:r>
              <a:rPr lang="ru-RU" sz="3600" dirty="0">
                <a:solidFill>
                  <a:srgbClr val="FF0000"/>
                </a:solidFill>
              </a:rPr>
              <a:t> Господь, Бог </a:t>
            </a:r>
            <a:r>
              <a:rPr lang="ru-RU" sz="3600" dirty="0" err="1">
                <a:solidFill>
                  <a:srgbClr val="FF0000"/>
                </a:solidFill>
              </a:rPr>
              <a:t>ізраїлів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звіку</a:t>
            </a:r>
            <a:r>
              <a:rPr lang="ru-RU" sz="3600" dirty="0">
                <a:solidFill>
                  <a:srgbClr val="FF0000"/>
                </a:solidFill>
              </a:rPr>
              <a:t> й </a:t>
            </a:r>
            <a:r>
              <a:rPr lang="ru-RU" sz="3600" dirty="0" err="1">
                <a:solidFill>
                  <a:srgbClr val="FF0000"/>
                </a:solidFill>
              </a:rPr>
              <a:t>навіки</a:t>
            </a:r>
            <a:r>
              <a:rPr lang="ru-RU" sz="3600" dirty="0">
                <a:solidFill>
                  <a:srgbClr val="FF0000"/>
                </a:solidFill>
              </a:rPr>
              <a:t>! і </a:t>
            </a:r>
            <a:r>
              <a:rPr lang="ru-RU" sz="3600" dirty="0" err="1">
                <a:solidFill>
                  <a:srgbClr val="FF0000"/>
                </a:solidFill>
              </a:rPr>
              <a:t>ввесь</a:t>
            </a:r>
            <a:r>
              <a:rPr lang="ru-RU" sz="3600" dirty="0">
                <a:solidFill>
                  <a:srgbClr val="FF0000"/>
                </a:solidFill>
              </a:rPr>
              <a:t> народ нехай </a:t>
            </a:r>
            <a:r>
              <a:rPr lang="ru-RU" sz="3600" dirty="0" err="1">
                <a:solidFill>
                  <a:srgbClr val="FF0000"/>
                </a:solidFill>
              </a:rPr>
              <a:t>скаже</a:t>
            </a:r>
            <a:r>
              <a:rPr lang="ru-RU" sz="3600" dirty="0">
                <a:solidFill>
                  <a:srgbClr val="FF0000"/>
                </a:solidFill>
              </a:rPr>
              <a:t>: </a:t>
            </a:r>
            <a:r>
              <a:rPr lang="ru-RU" sz="3600" dirty="0" err="1">
                <a:solidFill>
                  <a:srgbClr val="FF0000"/>
                </a:solidFill>
              </a:rPr>
              <a:t>Амінь</a:t>
            </a:r>
            <a:r>
              <a:rPr lang="ru-RU" sz="3600" dirty="0">
                <a:solidFill>
                  <a:srgbClr val="FF0000"/>
                </a:solidFill>
              </a:rPr>
              <a:t>! </a:t>
            </a:r>
            <a:r>
              <a:rPr lang="ru-RU" sz="3600" dirty="0" err="1">
                <a:solidFill>
                  <a:srgbClr val="FF0000"/>
                </a:solidFill>
              </a:rPr>
              <a:t>Алілуя</a:t>
            </a:r>
            <a:r>
              <a:rPr lang="ru-RU" sz="3600" dirty="0" smtClean="0">
                <a:solidFill>
                  <a:srgbClr val="FF0000"/>
                </a:solidFill>
              </a:rPr>
              <a:t>!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041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28630</TotalTime>
  <Words>2124</Words>
  <Application>Microsoft Office PowerPoint</Application>
  <PresentationFormat>Экран (4:3)</PresentationFormat>
  <Paragraphs>303</Paragraphs>
  <Slides>29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Тема Office</vt:lpstr>
      <vt:lpstr> ПИСАННЯ ПСАЛМИ І ПРИТЧІ</vt:lpstr>
      <vt:lpstr>Презентация PowerPoint</vt:lpstr>
      <vt:lpstr>Класифікація по жанру:</vt:lpstr>
      <vt:lpstr>ПСАЛМИ</vt:lpstr>
      <vt:lpstr>Назва</vt:lpstr>
      <vt:lpstr>Автори</vt:lpstr>
      <vt:lpstr>Кількість Псалмів</vt:lpstr>
      <vt:lpstr>Структура книги</vt:lpstr>
      <vt:lpstr>Презентация PowerPoint</vt:lpstr>
      <vt:lpstr>Презентация PowerPoint</vt:lpstr>
      <vt:lpstr>Розподіл по жанру</vt:lpstr>
      <vt:lpstr>Гімни</vt:lpstr>
      <vt:lpstr>Плач громади </vt:lpstr>
      <vt:lpstr>Особистий плач</vt:lpstr>
      <vt:lpstr>Особиста вдячність </vt:lpstr>
      <vt:lpstr>Царські псалми</vt:lpstr>
      <vt:lpstr>Месіанські Псалми в Новому Заповіті</vt:lpstr>
      <vt:lpstr>Презентация PowerPoint</vt:lpstr>
      <vt:lpstr>Презентация PowerPoint</vt:lpstr>
      <vt:lpstr>Презентация PowerPoint</vt:lpstr>
      <vt:lpstr>Богословське значення Псалмів</vt:lpstr>
      <vt:lpstr>ПРИТЧІ</vt:lpstr>
      <vt:lpstr>Автор</vt:lpstr>
      <vt:lpstr>Автор</vt:lpstr>
      <vt:lpstr>Презентация PowerPoint</vt:lpstr>
      <vt:lpstr>Структура</vt:lpstr>
      <vt:lpstr>Образ жінки в Притчах</vt:lpstr>
      <vt:lpstr>Образ жінки в Притчах</vt:lpstr>
      <vt:lpstr>Образ жінки в Притчах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БУТТЯ</dc:title>
  <dc:creator>Вася</dc:creator>
  <cp:lastModifiedBy>Вася</cp:lastModifiedBy>
  <cp:revision>276</cp:revision>
  <dcterms:created xsi:type="dcterms:W3CDTF">2020-08-04T14:31:53Z</dcterms:created>
  <dcterms:modified xsi:type="dcterms:W3CDTF">2020-11-21T10:55:22Z</dcterms:modified>
</cp:coreProperties>
</file>