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p:nvPr>
            <p:ph type="sldImg"/>
          </p:nvPr>
        </p:nvSpPr>
        <p:spPr>
          <a:xfrm>
            <a:off x="1143000" y="685800"/>
            <a:ext cx="4572000" cy="3429000"/>
          </a:xfrm>
          <a:prstGeom prst="rect">
            <a:avLst/>
          </a:prstGeom>
        </p:spPr>
        <p:txBody>
          <a:bodyPr/>
          <a:lstStyle/>
          <a:p>
            <a:pPr/>
          </a:p>
        </p:txBody>
      </p:sp>
      <p:sp>
        <p:nvSpPr>
          <p:cNvPr id="153" name="Shape 15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1270000" y="2616200"/>
            <a:ext cx="10464800" cy="2540000"/>
          </a:xfrm>
          <a:prstGeom prst="rect">
            <a:avLst/>
          </a:prstGeom>
        </p:spPr>
        <p:txBody>
          <a:bodyPr anchor="b"/>
          <a:lstStyle>
            <a:lvl1pPr defTabSz="457200">
              <a:defRPr sz="7200">
                <a:latin typeface="Chalkduster"/>
                <a:ea typeface="Chalkduster"/>
                <a:cs typeface="Chalkduster"/>
                <a:sym typeface="Chalkduster"/>
              </a:defRPr>
            </a:lvl1pPr>
          </a:lstStyle>
          <a:p>
            <a:pPr/>
            <a:r>
              <a:t>Title Text</a:t>
            </a:r>
          </a:p>
        </p:txBody>
      </p:sp>
      <p:sp>
        <p:nvSpPr>
          <p:cNvPr id="118" name="Body Level One…"/>
          <p:cNvSpPr txBox="1"/>
          <p:nvPr>
            <p:ph type="body" sz="quarter" idx="1"/>
          </p:nvPr>
        </p:nvSpPr>
        <p:spPr>
          <a:xfrm>
            <a:off x="1270000" y="5207000"/>
            <a:ext cx="10464800" cy="1663700"/>
          </a:xfrm>
          <a:prstGeom prst="rect">
            <a:avLst/>
          </a:prstGeom>
        </p:spPr>
        <p:txBody>
          <a:bodyPr anchor="t"/>
          <a:lstStyle>
            <a:lvl1pPr marL="0" indent="0" algn="ctr" defTabSz="457200">
              <a:spcBef>
                <a:spcPts val="0"/>
              </a:spcBef>
              <a:buClrTx/>
              <a:buSzTx/>
              <a:buNone/>
              <a:defRPr sz="3600">
                <a:latin typeface="Chalkduster"/>
                <a:ea typeface="Chalkduster"/>
                <a:cs typeface="Chalkduster"/>
                <a:sym typeface="Chalkduster"/>
              </a:defRPr>
            </a:lvl1pPr>
            <a:lvl2pPr marL="0" indent="228600" algn="ctr" defTabSz="457200">
              <a:spcBef>
                <a:spcPts val="0"/>
              </a:spcBef>
              <a:buClrTx/>
              <a:buSzTx/>
              <a:buNone/>
              <a:defRPr sz="3600">
                <a:latin typeface="Chalkduster"/>
                <a:ea typeface="Chalkduster"/>
                <a:cs typeface="Chalkduster"/>
                <a:sym typeface="Chalkduster"/>
              </a:defRPr>
            </a:lvl2pPr>
            <a:lvl3pPr marL="0" indent="457200" algn="ctr" defTabSz="457200">
              <a:spcBef>
                <a:spcPts val="0"/>
              </a:spcBef>
              <a:buClrTx/>
              <a:buSzTx/>
              <a:buNone/>
              <a:defRPr sz="3600">
                <a:latin typeface="Chalkduster"/>
                <a:ea typeface="Chalkduster"/>
                <a:cs typeface="Chalkduster"/>
                <a:sym typeface="Chalkduster"/>
              </a:defRPr>
            </a:lvl3pPr>
            <a:lvl4pPr marL="0" indent="685800" algn="ctr" defTabSz="457200">
              <a:spcBef>
                <a:spcPts val="0"/>
              </a:spcBef>
              <a:buClrTx/>
              <a:buSzTx/>
              <a:buNone/>
              <a:defRPr sz="3600">
                <a:latin typeface="Chalkduster"/>
                <a:ea typeface="Chalkduster"/>
                <a:cs typeface="Chalkduster"/>
                <a:sym typeface="Chalkduster"/>
              </a:defRPr>
            </a:lvl4pPr>
            <a:lvl5pPr marL="0" indent="914400" algn="ctr" defTabSz="457200">
              <a:spcBef>
                <a:spcPts val="0"/>
              </a:spcBef>
              <a:buClrTx/>
              <a:buSzTx/>
              <a:buNone/>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27" name="Body Level One…"/>
          <p:cNvSpPr txBox="1"/>
          <p:nvPr>
            <p:ph type="body" idx="1"/>
          </p:nvPr>
        </p:nvSpPr>
        <p:spPr>
          <a:xfrm>
            <a:off x="1270000" y="2768600"/>
            <a:ext cx="10464800" cy="5740400"/>
          </a:xfrm>
          <a:prstGeom prst="rect">
            <a:avLst/>
          </a:prstGeom>
        </p:spPr>
        <p:txBody>
          <a:bodyPr/>
          <a:lstStyle>
            <a:lvl1pPr marL="571500" indent="-571500" defTabSz="457200">
              <a:spcBef>
                <a:spcPts val="3600"/>
              </a:spcBef>
              <a:buClrTx/>
              <a:buSzPct val="43000"/>
              <a:buBlip>
                <a:blip r:embed="rId3"/>
              </a:buBlip>
              <a:defRPr sz="3600">
                <a:latin typeface="Chalkduster"/>
                <a:ea typeface="Chalkduster"/>
                <a:cs typeface="Chalkduster"/>
                <a:sym typeface="Chalkduster"/>
              </a:defRPr>
            </a:lvl1pPr>
            <a:lvl2pPr marL="1143000" indent="-571500" defTabSz="457200">
              <a:spcBef>
                <a:spcPts val="3600"/>
              </a:spcBef>
              <a:buClrTx/>
              <a:buSzPct val="43000"/>
              <a:buBlip>
                <a:blip r:embed="rId3"/>
              </a:buBlip>
              <a:defRPr sz="3600">
                <a:latin typeface="Chalkduster"/>
                <a:ea typeface="Chalkduster"/>
                <a:cs typeface="Chalkduster"/>
                <a:sym typeface="Chalkduster"/>
              </a:defRPr>
            </a:lvl2pPr>
            <a:lvl3pPr marL="1714500" indent="-571500" defTabSz="457200">
              <a:spcBef>
                <a:spcPts val="3600"/>
              </a:spcBef>
              <a:buClrTx/>
              <a:buSzPct val="43000"/>
              <a:buBlip>
                <a:blip r:embed="rId3"/>
              </a:buBlip>
              <a:defRPr sz="3600">
                <a:latin typeface="Chalkduster"/>
                <a:ea typeface="Chalkduster"/>
                <a:cs typeface="Chalkduster"/>
                <a:sym typeface="Chalkduster"/>
              </a:defRPr>
            </a:lvl3pPr>
            <a:lvl4pPr marL="2286000" indent="-571500" defTabSz="457200">
              <a:spcBef>
                <a:spcPts val="3600"/>
              </a:spcBef>
              <a:buClrTx/>
              <a:buSzPct val="43000"/>
              <a:buBlip>
                <a:blip r:embed="rId3"/>
              </a:buBlip>
              <a:defRPr sz="3600">
                <a:latin typeface="Chalkduster"/>
                <a:ea typeface="Chalkduster"/>
                <a:cs typeface="Chalkduster"/>
                <a:sym typeface="Chalkduster"/>
              </a:defRPr>
            </a:lvl4pPr>
            <a:lvl5pPr marL="2857500" indent="-571500" defTabSz="457200">
              <a:spcBef>
                <a:spcPts val="3600"/>
              </a:spcBef>
              <a:buClrTx/>
              <a:buSzPct val="43000"/>
              <a:buBlip>
                <a:blip r:embed="rId3"/>
              </a:buBlip>
              <a:defRPr sz="3600">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Image"/>
          <p:cNvSpPr/>
          <p:nvPr>
            <p:ph type="pic" sz="half" idx="13"/>
          </p:nvPr>
        </p:nvSpPr>
        <p:spPr>
          <a:xfrm>
            <a:off x="6972300" y="2984500"/>
            <a:ext cx="4747115" cy="6019800"/>
          </a:xfrm>
          <a:prstGeom prst="rect">
            <a:avLst/>
          </a:prstGeom>
          <a:ln w="9525">
            <a:round/>
          </a:ln>
        </p:spPr>
        <p:txBody>
          <a:bodyPr lIns="91439" tIns="45719" rIns="91439" bIns="45719" anchor="t">
            <a:noAutofit/>
          </a:bodyPr>
          <a:lstStyle/>
          <a:p>
            <a:pPr/>
          </a:p>
        </p:txBody>
      </p:sp>
      <p:sp>
        <p:nvSpPr>
          <p:cNvPr id="136" name="Title Text"/>
          <p:cNvSpPr txBox="1"/>
          <p:nvPr>
            <p:ph type="title"/>
          </p:nvPr>
        </p:nvSpPr>
        <p:spPr>
          <a:xfrm>
            <a:off x="1270000" y="203200"/>
            <a:ext cx="10464800" cy="2540000"/>
          </a:xfrm>
          <a:prstGeom prst="rect">
            <a:avLst/>
          </a:prstGeom>
        </p:spPr>
        <p:txBody>
          <a:bodyPr/>
          <a:lstStyle>
            <a:lvl1pPr defTabSz="457200">
              <a:defRPr sz="7200">
                <a:latin typeface="Chalkduster"/>
                <a:ea typeface="Chalkduster"/>
                <a:cs typeface="Chalkduster"/>
                <a:sym typeface="Chalkduster"/>
              </a:defRPr>
            </a:lvl1pPr>
          </a:lstStyle>
          <a:p>
            <a:pPr/>
            <a:r>
              <a:t>Title Text</a:t>
            </a:r>
          </a:p>
        </p:txBody>
      </p:sp>
      <p:sp>
        <p:nvSpPr>
          <p:cNvPr id="137" name="Body Level One…"/>
          <p:cNvSpPr txBox="1"/>
          <p:nvPr>
            <p:ph type="body" sz="half" idx="1"/>
          </p:nvPr>
        </p:nvSpPr>
        <p:spPr>
          <a:xfrm>
            <a:off x="1270000" y="2946400"/>
            <a:ext cx="5270500" cy="6096000"/>
          </a:xfrm>
          <a:prstGeom prst="rect">
            <a:avLst/>
          </a:prstGeom>
        </p:spPr>
        <p:txBody>
          <a:bodyPr/>
          <a:lstStyle>
            <a:lvl1pPr marL="482600" indent="-482600" defTabSz="457200">
              <a:spcBef>
                <a:spcPts val="3200"/>
              </a:spcBef>
              <a:buClrTx/>
              <a:buSzPct val="43000"/>
              <a:buBlip>
                <a:blip r:embed="rId3"/>
              </a:buBlip>
              <a:defRPr>
                <a:latin typeface="Chalkduster"/>
                <a:ea typeface="Chalkduster"/>
                <a:cs typeface="Chalkduster"/>
                <a:sym typeface="Chalkduster"/>
              </a:defRPr>
            </a:lvl1pPr>
            <a:lvl2pPr marL="965200" indent="-482600" defTabSz="457200">
              <a:spcBef>
                <a:spcPts val="3200"/>
              </a:spcBef>
              <a:buClrTx/>
              <a:buSzPct val="43000"/>
              <a:buBlip>
                <a:blip r:embed="rId3"/>
              </a:buBlip>
              <a:defRPr>
                <a:latin typeface="Chalkduster"/>
                <a:ea typeface="Chalkduster"/>
                <a:cs typeface="Chalkduster"/>
                <a:sym typeface="Chalkduster"/>
              </a:defRPr>
            </a:lvl2pPr>
            <a:lvl3pPr marL="1447800" indent="-482600" defTabSz="457200">
              <a:spcBef>
                <a:spcPts val="3200"/>
              </a:spcBef>
              <a:buClrTx/>
              <a:buSzPct val="43000"/>
              <a:buBlip>
                <a:blip r:embed="rId3"/>
              </a:buBlip>
              <a:defRPr>
                <a:latin typeface="Chalkduster"/>
                <a:ea typeface="Chalkduster"/>
                <a:cs typeface="Chalkduster"/>
                <a:sym typeface="Chalkduster"/>
              </a:defRPr>
            </a:lvl3pPr>
            <a:lvl4pPr marL="1930400" indent="-482600" defTabSz="457200">
              <a:spcBef>
                <a:spcPts val="3200"/>
              </a:spcBef>
              <a:buClrTx/>
              <a:buSzPct val="43000"/>
              <a:buBlip>
                <a:blip r:embed="rId3"/>
              </a:buBlip>
              <a:defRPr>
                <a:latin typeface="Chalkduster"/>
                <a:ea typeface="Chalkduster"/>
                <a:cs typeface="Chalkduster"/>
                <a:sym typeface="Chalkduster"/>
              </a:defRPr>
            </a:lvl4pPr>
            <a:lvl5pPr marL="2413000" indent="-482600" defTabSz="457200">
              <a:spcBef>
                <a:spcPts val="3200"/>
              </a:spcBef>
              <a:buClrTx/>
              <a:buSzPct val="43000"/>
              <a:buBlip>
                <a:blip r:embed="rId3"/>
              </a:buBlip>
              <a:defRPr>
                <a:latin typeface="Chalkduster"/>
                <a:ea typeface="Chalkduster"/>
                <a:cs typeface="Chalkduster"/>
                <a:sym typeface="Chalkduster"/>
              </a:defRPr>
            </a:lvl5pPr>
          </a:lstStyle>
          <a:p>
            <a:pPr/>
            <a:r>
              <a:t>Body Level One</a:t>
            </a:r>
          </a:p>
          <a:p>
            <a:pPr lvl="1"/>
            <a:r>
              <a:t>Body Level Two</a:t>
            </a:r>
          </a:p>
          <a:p>
            <a:pPr lvl="2"/>
            <a:r>
              <a:t>Body Level Three</a:t>
            </a:r>
          </a:p>
          <a:p>
            <a:pPr lvl="3"/>
            <a:r>
              <a:t>Body Level Four</a:t>
            </a:r>
          </a:p>
          <a:p>
            <a:pPr lvl="4"/>
            <a:r>
              <a:t>Body Level Five</a:t>
            </a:r>
          </a:p>
        </p:txBody>
      </p:sp>
      <p:sp>
        <p:nvSpPr>
          <p:cNvPr id="138" name="Slide Number"/>
          <p:cNvSpPr txBox="1"/>
          <p:nvPr>
            <p:ph type="sldNum" sz="quarter" idx="2"/>
          </p:nvPr>
        </p:nvSpPr>
        <p:spPr>
          <a:xfrm>
            <a:off x="6256723" y="9197831"/>
            <a:ext cx="409839" cy="454170"/>
          </a:xfrm>
          <a:prstGeom prst="rect">
            <a:avLst/>
          </a:prstGeom>
        </p:spPr>
        <p:txBody>
          <a:bodyPr anchor="b"/>
          <a:lstStyle>
            <a:lvl1pPr algn="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5"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46" name="Slide Number"/>
          <p:cNvSpPr txBox="1"/>
          <p:nvPr>
            <p:ph type="sldNum" sz="quarter" idx="2"/>
          </p:nvPr>
        </p:nvSpPr>
        <p:spPr>
          <a:xfrm>
            <a:off x="6297011" y="9197831"/>
            <a:ext cx="409839" cy="454170"/>
          </a:xfrm>
          <a:prstGeom prst="rect">
            <a:avLst/>
          </a:prstGeom>
        </p:spPr>
        <p:txBody>
          <a:bodyPr anchor="b"/>
          <a:lstStyle>
            <a:lvl1pPr defTabSz="457200">
              <a:defRPr sz="1800">
                <a:latin typeface="Chalkduster"/>
                <a:ea typeface="Chalkduster"/>
                <a:cs typeface="Chalkduster"/>
                <a:sym typeface="Chalkduster"/>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228600" algn="ctr">
              <a:spcBef>
                <a:spcPts val="0"/>
              </a:spcBef>
              <a:buClrTx/>
              <a:buSzTx/>
              <a:buNone/>
              <a:defRPr sz="3700"/>
            </a:lvl2pPr>
            <a:lvl3pPr marL="0" indent="457200" algn="ctr">
              <a:spcBef>
                <a:spcPts val="0"/>
              </a:spcBef>
              <a:buClrTx/>
              <a:buSzTx/>
              <a:buNone/>
              <a:defRPr sz="3700"/>
            </a:lvl3pPr>
            <a:lvl4pPr marL="0" indent="685800" algn="ctr">
              <a:spcBef>
                <a:spcPts val="0"/>
              </a:spcBef>
              <a:buClrTx/>
              <a:buSzTx/>
              <a:buNone/>
              <a:defRPr sz="3700"/>
            </a:lvl4pPr>
            <a:lvl5pPr marL="0" indent="91440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Unidad 2…"/>
          <p:cNvSpPr txBox="1"/>
          <p:nvPr>
            <p:ph type="title"/>
          </p:nvPr>
        </p:nvSpPr>
        <p:spPr>
          <a:xfrm>
            <a:off x="1270000" y="596900"/>
            <a:ext cx="10464800" cy="3016201"/>
          </a:xfrm>
          <a:prstGeom prst="rect">
            <a:avLst/>
          </a:prstGeom>
        </p:spPr>
        <p:txBody>
          <a:bodyPr/>
          <a:lstStyle/>
          <a:p>
            <a:pPr defTabSz="356615">
              <a:defRPr sz="5615"/>
            </a:pPr>
            <a:r>
              <a:t>Unidad 2</a:t>
            </a:r>
          </a:p>
          <a:p>
            <a:pPr defTabSz="356615">
              <a:defRPr sz="5615"/>
            </a:pPr>
          </a:p>
          <a:p>
            <a:pPr defTabSz="356615">
              <a:defRPr sz="5615"/>
            </a:pPr>
            <a:r>
              <a:t>RESPETO A LAS PALABRAS</a:t>
            </a:r>
          </a:p>
        </p:txBody>
      </p:sp>
      <p:sp>
        <p:nvSpPr>
          <p:cNvPr id="156" name="LECCIONES…"/>
          <p:cNvSpPr txBox="1"/>
          <p:nvPr>
            <p:ph type="body" sz="half" idx="1"/>
          </p:nvPr>
        </p:nvSpPr>
        <p:spPr>
          <a:xfrm>
            <a:off x="330200" y="3623254"/>
            <a:ext cx="11124357" cy="4225728"/>
          </a:xfrm>
          <a:prstGeom prst="rect">
            <a:avLst/>
          </a:prstGeom>
        </p:spPr>
        <p:txBody>
          <a:bodyPr/>
          <a:lstStyle/>
          <a:p>
            <a:pPr defTabSz="402336">
              <a:defRPr sz="3168"/>
            </a:pPr>
          </a:p>
          <a:p>
            <a:pPr defTabSz="402336">
              <a:defRPr sz="3168"/>
            </a:pPr>
            <a:r>
              <a:t>LECCIONES</a:t>
            </a:r>
          </a:p>
          <a:p>
            <a:pPr lvl="7" marL="0" indent="1408175" defTabSz="402336">
              <a:spcBef>
                <a:spcPts val="0"/>
              </a:spcBef>
              <a:buClrTx/>
              <a:buSzTx/>
              <a:buNone/>
              <a:defRPr sz="3168">
                <a:latin typeface="Chalkduster"/>
                <a:ea typeface="Chalkduster"/>
                <a:cs typeface="Chalkduster"/>
                <a:sym typeface="Chalkduster"/>
              </a:defRPr>
            </a:pPr>
            <a:r>
              <a:t>1. Categorías Gramaticales</a:t>
            </a:r>
          </a:p>
          <a:p>
            <a:pPr lvl="7" marL="0" indent="1408175" defTabSz="402336">
              <a:spcBef>
                <a:spcPts val="0"/>
              </a:spcBef>
              <a:buClrTx/>
              <a:buSzTx/>
              <a:buNone/>
              <a:defRPr sz="3168">
                <a:latin typeface="Chalkduster"/>
                <a:ea typeface="Chalkduster"/>
                <a:cs typeface="Chalkduster"/>
                <a:sym typeface="Chalkduster"/>
              </a:defRPr>
            </a:pPr>
            <a:r>
              <a:t>2. Prácticas Gramaticales</a:t>
            </a:r>
          </a:p>
          <a:p>
            <a:pPr lvl="7" marL="0" indent="1408175" defTabSz="402336">
              <a:spcBef>
                <a:spcPts val="0"/>
              </a:spcBef>
              <a:buClrTx/>
              <a:buSzTx/>
              <a:buNone/>
              <a:defRPr sz="3168">
                <a:latin typeface="Chalkduster"/>
                <a:ea typeface="Chalkduster"/>
                <a:cs typeface="Chalkduster"/>
                <a:sym typeface="Chalkduster"/>
              </a:defRPr>
            </a:pPr>
            <a:r>
              <a:t>3. </a:t>
            </a:r>
            <a:r>
              <a:t>Fonética, Dicción, Léxico y Ortografía</a:t>
            </a:r>
          </a:p>
        </p:txBody>
      </p:sp>
      <p:sp>
        <p:nvSpPr>
          <p:cNvPr id="157" name="Apple"/>
          <p:cNvSpPr/>
          <p:nvPr/>
        </p:nvSpPr>
        <p:spPr>
          <a:xfrm>
            <a:off x="11272154" y="7859135"/>
            <a:ext cx="1168519" cy="1329682"/>
          </a:xfrm>
          <a:custGeom>
            <a:avLst/>
            <a:gdLst/>
            <a:ahLst/>
            <a:cxnLst>
              <a:cxn ang="0">
                <a:pos x="wd2" y="hd2"/>
              </a:cxn>
              <a:cxn ang="5400000">
                <a:pos x="wd2" y="hd2"/>
              </a:cxn>
              <a:cxn ang="10800000">
                <a:pos x="wd2" y="hd2"/>
              </a:cxn>
              <a:cxn ang="16200000">
                <a:pos x="wd2" y="hd2"/>
              </a:cxn>
            </a:cxnLst>
            <a:rect l="0" t="0" r="r" b="b"/>
            <a:pathLst>
              <a:path w="17410" h="20613" fill="norm" stroke="1" extrusionOk="0">
                <a:moveTo>
                  <a:pt x="0" y="2"/>
                </a:moveTo>
                <a:cubicBezTo>
                  <a:pt x="1451" y="3943"/>
                  <a:pt x="5157" y="4456"/>
                  <a:pt x="6978" y="3382"/>
                </a:cubicBezTo>
                <a:cubicBezTo>
                  <a:pt x="7286" y="3563"/>
                  <a:pt x="8060" y="4073"/>
                  <a:pt x="8550" y="4884"/>
                </a:cubicBezTo>
                <a:cubicBezTo>
                  <a:pt x="8454" y="5252"/>
                  <a:pt x="8387" y="5636"/>
                  <a:pt x="8341" y="6039"/>
                </a:cubicBezTo>
                <a:cubicBezTo>
                  <a:pt x="7169" y="5159"/>
                  <a:pt x="4412" y="3710"/>
                  <a:pt x="1571" y="6696"/>
                </a:cubicBezTo>
                <a:cubicBezTo>
                  <a:pt x="-2090" y="10545"/>
                  <a:pt x="1666" y="17304"/>
                  <a:pt x="3532" y="19171"/>
                </a:cubicBezTo>
                <a:cubicBezTo>
                  <a:pt x="5051" y="20690"/>
                  <a:pt x="7284" y="21033"/>
                  <a:pt x="8895" y="20084"/>
                </a:cubicBezTo>
                <a:cubicBezTo>
                  <a:pt x="10541" y="20966"/>
                  <a:pt x="12760" y="20533"/>
                  <a:pt x="14220" y="18952"/>
                </a:cubicBezTo>
                <a:cubicBezTo>
                  <a:pt x="16014" y="17010"/>
                  <a:pt x="19510" y="10100"/>
                  <a:pt x="15705" y="6404"/>
                </a:cubicBezTo>
                <a:cubicBezTo>
                  <a:pt x="12821" y="3604"/>
                  <a:pt x="10177" y="5030"/>
                  <a:pt x="8996" y="5962"/>
                </a:cubicBezTo>
                <a:cubicBezTo>
                  <a:pt x="9362" y="4276"/>
                  <a:pt x="10299" y="2881"/>
                  <a:pt x="11830" y="1818"/>
                </a:cubicBezTo>
                <a:cubicBezTo>
                  <a:pt x="12127" y="1605"/>
                  <a:pt x="11429" y="972"/>
                  <a:pt x="11062" y="1235"/>
                </a:cubicBezTo>
                <a:cubicBezTo>
                  <a:pt x="9865" y="2172"/>
                  <a:pt x="9134" y="3168"/>
                  <a:pt x="8722" y="4327"/>
                </a:cubicBezTo>
                <a:cubicBezTo>
                  <a:pt x="8152" y="3554"/>
                  <a:pt x="7406" y="3094"/>
                  <a:pt x="7137" y="2944"/>
                </a:cubicBezTo>
                <a:cubicBezTo>
                  <a:pt x="6952" y="2300"/>
                  <a:pt x="6374" y="756"/>
                  <a:pt x="4976" y="243"/>
                </a:cubicBezTo>
                <a:cubicBezTo>
                  <a:pt x="2769" y="-567"/>
                  <a:pt x="2384" y="993"/>
                  <a:pt x="0" y="2"/>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58" name="Dingbat Check"/>
          <p:cNvSpPr/>
          <p:nvPr/>
        </p:nvSpPr>
        <p:spPr>
          <a:xfrm>
            <a:off x="987529" y="5701914"/>
            <a:ext cx="1301542" cy="1236808"/>
          </a:xfrm>
          <a:custGeom>
            <a:avLst/>
            <a:gdLst/>
            <a:ahLst/>
            <a:cxnLst>
              <a:cxn ang="0">
                <a:pos x="wd2" y="hd2"/>
              </a:cxn>
              <a:cxn ang="5400000">
                <a:pos x="wd2" y="hd2"/>
              </a:cxn>
              <a:cxn ang="10800000">
                <a:pos x="wd2" y="hd2"/>
              </a:cxn>
              <a:cxn ang="16200000">
                <a:pos x="wd2" y="hd2"/>
              </a:cxn>
            </a:cxnLst>
            <a:rect l="0" t="0" r="r" b="b"/>
            <a:pathLst>
              <a:path w="21452" h="20404" fill="norm" stroke="1" extrusionOk="0">
                <a:moveTo>
                  <a:pt x="19340" y="6"/>
                </a:moveTo>
                <a:cubicBezTo>
                  <a:pt x="18911" y="-308"/>
                  <a:pt x="8317" y="11620"/>
                  <a:pt x="6423" y="13985"/>
                </a:cubicBezTo>
                <a:cubicBezTo>
                  <a:pt x="6323" y="14108"/>
                  <a:pt x="6215" y="14226"/>
                  <a:pt x="6090" y="14370"/>
                </a:cubicBezTo>
                <a:cubicBezTo>
                  <a:pt x="5960" y="14216"/>
                  <a:pt x="5854" y="14096"/>
                  <a:pt x="5755" y="13971"/>
                </a:cubicBezTo>
                <a:cubicBezTo>
                  <a:pt x="4964" y="12967"/>
                  <a:pt x="4458" y="12167"/>
                  <a:pt x="3657" y="11171"/>
                </a:cubicBezTo>
                <a:cubicBezTo>
                  <a:pt x="3337" y="10773"/>
                  <a:pt x="2972" y="10410"/>
                  <a:pt x="2634" y="10026"/>
                </a:cubicBezTo>
                <a:cubicBezTo>
                  <a:pt x="2472" y="9843"/>
                  <a:pt x="2283" y="9849"/>
                  <a:pt x="2071" y="9915"/>
                </a:cubicBezTo>
                <a:cubicBezTo>
                  <a:pt x="1856" y="9981"/>
                  <a:pt x="1574" y="9982"/>
                  <a:pt x="1303" y="10152"/>
                </a:cubicBezTo>
                <a:cubicBezTo>
                  <a:pt x="1209" y="10262"/>
                  <a:pt x="1332" y="10438"/>
                  <a:pt x="1349" y="10609"/>
                </a:cubicBezTo>
                <a:cubicBezTo>
                  <a:pt x="1369" y="10821"/>
                  <a:pt x="603" y="10792"/>
                  <a:pt x="203" y="11061"/>
                </a:cubicBezTo>
                <a:cubicBezTo>
                  <a:pt x="111" y="11123"/>
                  <a:pt x="286" y="11375"/>
                  <a:pt x="227" y="11440"/>
                </a:cubicBezTo>
                <a:cubicBezTo>
                  <a:pt x="51" y="11634"/>
                  <a:pt x="-61" y="11588"/>
                  <a:pt x="36" y="11826"/>
                </a:cubicBezTo>
                <a:cubicBezTo>
                  <a:pt x="896" y="13941"/>
                  <a:pt x="2182" y="15733"/>
                  <a:pt x="3218" y="17879"/>
                </a:cubicBezTo>
                <a:cubicBezTo>
                  <a:pt x="4865" y="21292"/>
                  <a:pt x="5178" y="19166"/>
                  <a:pt x="5654" y="19575"/>
                </a:cubicBezTo>
                <a:cubicBezTo>
                  <a:pt x="7119" y="20836"/>
                  <a:pt x="6474" y="21179"/>
                  <a:pt x="9921" y="16770"/>
                </a:cubicBezTo>
                <a:cubicBezTo>
                  <a:pt x="11378" y="14721"/>
                  <a:pt x="19009" y="5203"/>
                  <a:pt x="20710" y="3334"/>
                </a:cubicBezTo>
                <a:cubicBezTo>
                  <a:pt x="20919" y="3106"/>
                  <a:pt x="21118" y="2879"/>
                  <a:pt x="21258" y="2594"/>
                </a:cubicBezTo>
                <a:cubicBezTo>
                  <a:pt x="21526" y="2050"/>
                  <a:pt x="21539" y="2066"/>
                  <a:pt x="21150" y="1624"/>
                </a:cubicBezTo>
                <a:cubicBezTo>
                  <a:pt x="21006" y="1461"/>
                  <a:pt x="20856" y="1427"/>
                  <a:pt x="20646" y="1437"/>
                </a:cubicBezTo>
                <a:cubicBezTo>
                  <a:pt x="20244" y="1456"/>
                  <a:pt x="20044" y="1227"/>
                  <a:pt x="20086" y="860"/>
                </a:cubicBezTo>
                <a:cubicBezTo>
                  <a:pt x="20096" y="778"/>
                  <a:pt x="20075" y="672"/>
                  <a:pt x="20023" y="612"/>
                </a:cubicBezTo>
                <a:cubicBezTo>
                  <a:pt x="19903" y="469"/>
                  <a:pt x="19492" y="117"/>
                  <a:pt x="19340" y="6"/>
                </a:cubicBezTo>
                <a:close/>
              </a:path>
            </a:pathLst>
          </a:cu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Léxico…"/>
          <p:cNvSpPr txBox="1"/>
          <p:nvPr>
            <p:ph type="body" idx="1"/>
          </p:nvPr>
        </p:nvSpPr>
        <p:spPr>
          <a:xfrm>
            <a:off x="659702" y="900261"/>
            <a:ext cx="11228196" cy="7839770"/>
          </a:xfrm>
          <a:prstGeom prst="rect">
            <a:avLst/>
          </a:prstGeom>
        </p:spPr>
        <p:txBody>
          <a:bodyPr/>
          <a:lstStyle/>
          <a:p>
            <a:pPr lvl="1" marL="468630" indent="-234315" defTabSz="187452">
              <a:spcBef>
                <a:spcPts val="1400"/>
              </a:spcBef>
              <a:buBlip>
                <a:blip r:embed="rId2"/>
              </a:buBlip>
              <a:defRPr sz="2255">
                <a:solidFill>
                  <a:srgbClr val="A8E685"/>
                </a:solidFill>
              </a:defRPr>
            </a:pPr>
            <a:r>
              <a:t> Léxico</a:t>
            </a:r>
          </a:p>
          <a:p>
            <a:pPr lvl="3" marL="0" indent="281177" defTabSz="187452">
              <a:spcBef>
                <a:spcPts val="1400"/>
              </a:spcBef>
              <a:buSzTx/>
              <a:buNone/>
              <a:defRPr sz="2255"/>
            </a:pPr>
            <a:r>
              <a:t>El léxico es conocido como el inventario de las unidades que conforman una lengua. Cuando se habla de vocabulario de una lengua se esta refiriendo al conjunto total de palabras que hay en ésta, en otras palabras, a su léxico. Este es un término que se aplica ampliamente en el estudio de la lingüística y sus formas para definir el modo de hablar de las personas. Los léxicos son por lo general, las formas de expresión de la lengua en un determinado grupo social. El léxico de una lengua, evidentemente, es un conjunto abierto, pues está constantemente enriqueciéndose con nuevas palabras, bien sea porque los hablantes de esa lengua las inventamos, o porque las tomamos prestadas de otras lenguas. Asimismo, el léxico de una lengua cambia rápida o lentamente de acuerdo con los cambios geográficos, políticos o culturales en que los hablantes participan. No todo el mundo habla ni escribe igual en todas las regiones y países.</a:t>
            </a:r>
          </a:p>
        </p:txBody>
      </p:sp>
      <p:sp>
        <p:nvSpPr>
          <p:cNvPr id="190" name="http://conceptodefinicion.de/lexico/"/>
          <p:cNvSpPr txBox="1"/>
          <p:nvPr/>
        </p:nvSpPr>
        <p:spPr>
          <a:xfrm>
            <a:off x="2334456" y="8683060"/>
            <a:ext cx="8335888" cy="6932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3100">
                <a:latin typeface="Chalkduster"/>
                <a:ea typeface="Chalkduster"/>
                <a:cs typeface="Chalkduster"/>
                <a:sym typeface="Chalkduster"/>
              </a:defRPr>
            </a:lvl1pPr>
          </a:lstStyle>
          <a:p>
            <a:pPr/>
            <a:r>
              <a:t>http://conceptodefinicion.de/lexico/</a:t>
            </a:r>
          </a:p>
        </p:txBody>
      </p:sp>
      <p:sp>
        <p:nvSpPr>
          <p:cNvPr id="191"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Open Book"/>
          <p:cNvSpPr/>
          <p:nvPr/>
        </p:nvSpPr>
        <p:spPr>
          <a:xfrm>
            <a:off x="1390084" y="3915253"/>
            <a:ext cx="3723128" cy="3447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974" y="0"/>
                </a:moveTo>
                <a:lnTo>
                  <a:pt x="12381" y="2366"/>
                </a:lnTo>
                <a:lnTo>
                  <a:pt x="12373" y="2368"/>
                </a:lnTo>
                <a:cubicBezTo>
                  <a:pt x="11868" y="2611"/>
                  <a:pt x="11498" y="3043"/>
                  <a:pt x="11272" y="3649"/>
                </a:cubicBezTo>
                <a:cubicBezTo>
                  <a:pt x="11070" y="4192"/>
                  <a:pt x="11055" y="4701"/>
                  <a:pt x="11055" y="4845"/>
                </a:cubicBezTo>
                <a:lnTo>
                  <a:pt x="11055" y="5127"/>
                </a:lnTo>
                <a:lnTo>
                  <a:pt x="20346" y="1249"/>
                </a:lnTo>
                <a:lnTo>
                  <a:pt x="19907" y="1017"/>
                </a:lnTo>
                <a:lnTo>
                  <a:pt x="11770" y="4414"/>
                </a:lnTo>
                <a:cubicBezTo>
                  <a:pt x="12018" y="4052"/>
                  <a:pt x="12419" y="3735"/>
                  <a:pt x="12972" y="3468"/>
                </a:cubicBezTo>
                <a:lnTo>
                  <a:pt x="19369" y="735"/>
                </a:lnTo>
                <a:lnTo>
                  <a:pt x="18934" y="505"/>
                </a:lnTo>
                <a:lnTo>
                  <a:pt x="12837" y="3109"/>
                </a:lnTo>
                <a:lnTo>
                  <a:pt x="12830" y="3113"/>
                </a:lnTo>
                <a:cubicBezTo>
                  <a:pt x="12227" y="3403"/>
                  <a:pt x="11780" y="3756"/>
                  <a:pt x="11494" y="4167"/>
                </a:cubicBezTo>
                <a:cubicBezTo>
                  <a:pt x="11607" y="3668"/>
                  <a:pt x="11876" y="3033"/>
                  <a:pt x="12514" y="2723"/>
                </a:cubicBezTo>
                <a:lnTo>
                  <a:pt x="18411" y="230"/>
                </a:lnTo>
                <a:lnTo>
                  <a:pt x="17974" y="0"/>
                </a:lnTo>
                <a:close/>
                <a:moveTo>
                  <a:pt x="3633" y="2"/>
                </a:moveTo>
                <a:lnTo>
                  <a:pt x="3194" y="231"/>
                </a:lnTo>
                <a:lnTo>
                  <a:pt x="9084" y="2723"/>
                </a:lnTo>
                <a:cubicBezTo>
                  <a:pt x="9723" y="3033"/>
                  <a:pt x="9992" y="3668"/>
                  <a:pt x="10105" y="4167"/>
                </a:cubicBezTo>
                <a:cubicBezTo>
                  <a:pt x="9819" y="3756"/>
                  <a:pt x="9371" y="3403"/>
                  <a:pt x="8768" y="3113"/>
                </a:cubicBezTo>
                <a:lnTo>
                  <a:pt x="2670" y="507"/>
                </a:lnTo>
                <a:lnTo>
                  <a:pt x="2233" y="736"/>
                </a:lnTo>
                <a:lnTo>
                  <a:pt x="8627" y="3468"/>
                </a:lnTo>
                <a:cubicBezTo>
                  <a:pt x="9179" y="3735"/>
                  <a:pt x="9581" y="4051"/>
                  <a:pt x="9828" y="4414"/>
                </a:cubicBezTo>
                <a:lnTo>
                  <a:pt x="1694" y="1019"/>
                </a:lnTo>
                <a:lnTo>
                  <a:pt x="1254" y="1250"/>
                </a:lnTo>
                <a:lnTo>
                  <a:pt x="10544" y="5127"/>
                </a:lnTo>
                <a:lnTo>
                  <a:pt x="10544" y="4845"/>
                </a:lnTo>
                <a:cubicBezTo>
                  <a:pt x="10544" y="4701"/>
                  <a:pt x="10528" y="4192"/>
                  <a:pt x="10326" y="3649"/>
                </a:cubicBezTo>
                <a:cubicBezTo>
                  <a:pt x="10100" y="3043"/>
                  <a:pt x="9730" y="2611"/>
                  <a:pt x="9226" y="2368"/>
                </a:cubicBezTo>
                <a:lnTo>
                  <a:pt x="3633" y="2"/>
                </a:lnTo>
                <a:close/>
                <a:moveTo>
                  <a:pt x="0" y="1735"/>
                </a:moveTo>
                <a:lnTo>
                  <a:pt x="0" y="17289"/>
                </a:lnTo>
                <a:lnTo>
                  <a:pt x="8756" y="20993"/>
                </a:lnTo>
                <a:lnTo>
                  <a:pt x="8756" y="5441"/>
                </a:lnTo>
                <a:lnTo>
                  <a:pt x="0" y="1735"/>
                </a:lnTo>
                <a:close/>
                <a:moveTo>
                  <a:pt x="21600" y="1735"/>
                </a:moveTo>
                <a:lnTo>
                  <a:pt x="12844" y="5441"/>
                </a:lnTo>
                <a:lnTo>
                  <a:pt x="12844" y="20993"/>
                </a:lnTo>
                <a:lnTo>
                  <a:pt x="21600" y="17289"/>
                </a:lnTo>
                <a:lnTo>
                  <a:pt x="21600" y="1735"/>
                </a:lnTo>
                <a:close/>
                <a:moveTo>
                  <a:pt x="9325" y="5827"/>
                </a:moveTo>
                <a:lnTo>
                  <a:pt x="9325" y="21600"/>
                </a:lnTo>
                <a:lnTo>
                  <a:pt x="12275" y="21600"/>
                </a:lnTo>
                <a:lnTo>
                  <a:pt x="12275" y="5827"/>
                </a:lnTo>
                <a:lnTo>
                  <a:pt x="9325" y="5827"/>
                </a:lnTo>
                <a:close/>
              </a:path>
            </a:pathLst>
          </a:custGeom>
          <a:blipFill>
            <a:blip r:embed="rId2"/>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nvGrpSpPr>
          <p:cNvPr id="196" name="Group"/>
          <p:cNvGrpSpPr/>
          <p:nvPr/>
        </p:nvGrpSpPr>
        <p:grpSpPr>
          <a:xfrm>
            <a:off x="2982765" y="5140890"/>
            <a:ext cx="537766" cy="1813422"/>
            <a:chOff x="0" y="0"/>
            <a:chExt cx="537765" cy="1813421"/>
          </a:xfrm>
        </p:grpSpPr>
        <p:sp>
          <p:nvSpPr>
            <p:cNvPr id="194" name="Rectangle"/>
            <p:cNvSpPr/>
            <p:nvPr/>
          </p:nvSpPr>
          <p:spPr>
            <a:xfrm>
              <a:off x="167931" y="0"/>
              <a:ext cx="201904" cy="1813422"/>
            </a:xfrm>
            <a:prstGeom prst="rect">
              <a:avLst/>
            </a:prstGeom>
            <a:solidFill>
              <a:srgbClr val="FFFFFF"/>
            </a:solidFill>
            <a:ln w="12700" cap="flat">
              <a:noFill/>
              <a:miter lim="400000"/>
            </a:ln>
            <a:effectLst>
              <a:outerShdw sx="100000" sy="100000" kx="0" ky="0" algn="b" rotWithShape="0" blurRad="63500" dist="0" dir="16200000">
                <a:srgbClr val="000000">
                  <a:alpha val="50000"/>
                </a:srgbClr>
              </a:outerShdw>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95" name="Rectangle"/>
            <p:cNvSpPr/>
            <p:nvPr/>
          </p:nvSpPr>
          <p:spPr>
            <a:xfrm>
              <a:off x="0" y="502131"/>
              <a:ext cx="537766" cy="150937"/>
            </a:xfrm>
            <a:prstGeom prst="rect">
              <a:avLst/>
            </a:prstGeom>
            <a:solidFill>
              <a:srgbClr val="FFFFFF"/>
            </a:solidFill>
            <a:ln w="12700" cap="flat">
              <a:noFill/>
              <a:miter lim="400000"/>
            </a:ln>
            <a:effectLst>
              <a:outerShdw sx="100000" sy="100000" kx="0" ky="0" algn="b" rotWithShape="0" blurRad="63500" dist="0" dir="12530982">
                <a:srgbClr val="FFFFFF">
                  <a:alpha val="50000"/>
                </a:srgbClr>
              </a:outerShdw>
              <a:reflection blurRad="0" stA="0" stPos="0" endA="0" endPos="40000" dist="0" dir="5400000" fadeDir="5400000" sx="100000" sy="-100000" kx="0" ky="0" algn="bl" rotWithShape="0"/>
            </a:effectLst>
          </p:spPr>
          <p:txBody>
            <a:bodyPr wrap="square" lIns="50800" tIns="50800" rIns="50800" bIns="50800" numCol="1" anchor="ctr">
              <a:noAutofit/>
            </a:bodyP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grpSp>
      <p:grpSp>
        <p:nvGrpSpPr>
          <p:cNvPr id="199" name="8,674 palabras en hebreo…"/>
          <p:cNvGrpSpPr/>
          <p:nvPr/>
        </p:nvGrpSpPr>
        <p:grpSpPr>
          <a:xfrm>
            <a:off x="5613972" y="3177694"/>
            <a:ext cx="6921001" cy="4566612"/>
            <a:chOff x="0" y="0"/>
            <a:chExt cx="6921000" cy="4566611"/>
          </a:xfrm>
        </p:grpSpPr>
        <p:sp>
          <p:nvSpPr>
            <p:cNvPr id="198" name="8,674 palabras en hebreo…"/>
            <p:cNvSpPr txBox="1"/>
            <p:nvPr/>
          </p:nvSpPr>
          <p:spPr>
            <a:xfrm>
              <a:off x="25400" y="25400"/>
              <a:ext cx="6870201" cy="4515812"/>
            </a:xfrm>
            <a:prstGeom prst="rect">
              <a:avLst/>
            </a:prstGeom>
            <a:noFill/>
            <a:ln>
              <a:noFill/>
            </a:ln>
            <a:effectLst/>
            <a:extLst>
              <a:ext uri="{C572A759-6A51-4108-AA02-DFA0A04FC94B}">
                <ma14:wrappingTextBoxFlag xmlns:ma14="http://schemas.microsoft.com/office/mac/drawingml/2011/main" val="1"/>
              </a:ext>
            </a:extLst>
          </p:spPr>
          <p:txBody>
            <a:bodyPr wrap="square" lIns="1016000" tIns="1016000" rIns="1016000" bIns="1016000" numCol="1" anchor="ctr">
              <a:spAutoFit/>
            </a:bodyPr>
            <a:lstStyle/>
            <a:p>
              <a:pPr marL="508000" indent="-508000" defTabSz="457200">
                <a:buSzPct val="43000"/>
                <a:buBlip>
                  <a:blip r:embed="rId3"/>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8,674 palabras en hebreo</a:t>
              </a:r>
            </a:p>
            <a:p>
              <a:pPr marL="508000" indent="-508000" defTabSz="457200">
                <a:buSzPct val="43000"/>
                <a:buBlip>
                  <a:blip r:embed="rId3"/>
                </a:buBlip>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5,624 palabras en griego</a:t>
              </a:r>
            </a:p>
          </p:txBody>
        </p:sp>
        <p:pic>
          <p:nvPicPr>
            <p:cNvPr id="197" name="8,674 palabras en hebreo…" descr="8,674 palabras en hebreo…"/>
            <p:cNvPicPr>
              <a:picLocks noChangeAspect="0"/>
            </p:cNvPicPr>
            <p:nvPr/>
          </p:nvPicPr>
          <p:blipFill>
            <a:blip r:embed="rId4">
              <a:extLst/>
            </a:blip>
            <a:stretch>
              <a:fillRect/>
            </a:stretch>
          </p:blipFill>
          <p:spPr>
            <a:xfrm>
              <a:off x="0" y="-1"/>
              <a:ext cx="6921001" cy="4566613"/>
            </a:xfrm>
            <a:prstGeom prst="rect">
              <a:avLst/>
            </a:prstGeom>
            <a:effectLst/>
          </p:spPr>
        </p:pic>
      </p:grpSp>
      <p:sp>
        <p:nvSpPr>
          <p:cNvPr id="200"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Ampliar el léxico…"/>
          <p:cNvSpPr txBox="1"/>
          <p:nvPr>
            <p:ph type="body" idx="1"/>
          </p:nvPr>
        </p:nvSpPr>
        <p:spPr>
          <a:xfrm>
            <a:off x="634302" y="1544091"/>
            <a:ext cx="11228196" cy="7132440"/>
          </a:xfrm>
          <a:prstGeom prst="rect">
            <a:avLst/>
          </a:prstGeom>
        </p:spPr>
        <p:txBody>
          <a:bodyPr/>
          <a:lstStyle/>
          <a:p>
            <a:pPr lvl="1">
              <a:buBlip>
                <a:blip r:embed="rId2"/>
              </a:buBlip>
              <a:defRPr sz="5500">
                <a:solidFill>
                  <a:srgbClr val="A8E685"/>
                </a:solidFill>
              </a:defRPr>
            </a:pPr>
            <a:r>
              <a:t>Ampliar el léxico</a:t>
            </a:r>
          </a:p>
          <a:p>
            <a:pPr lvl="3" marL="0" indent="685800">
              <a:buSzTx/>
              <a:buNone/>
              <a:defRPr sz="5500"/>
            </a:pPr>
            <a:r>
              <a:t>* leer, poner atención, tener la intención de mejorar. </a:t>
            </a:r>
          </a:p>
          <a:p>
            <a:pPr lvl="3" marL="0" indent="685800">
              <a:buSzTx/>
              <a:buNone/>
              <a:defRPr sz="5500"/>
            </a:pPr>
            <a:r>
              <a:t>Ej. Mensajes de texto… </a:t>
            </a:r>
          </a:p>
        </p:txBody>
      </p:sp>
      <p:sp>
        <p:nvSpPr>
          <p:cNvPr id="203"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Ortografía…"/>
          <p:cNvSpPr txBox="1"/>
          <p:nvPr>
            <p:ph type="body" idx="1"/>
          </p:nvPr>
        </p:nvSpPr>
        <p:spPr>
          <a:xfrm>
            <a:off x="659702" y="1607591"/>
            <a:ext cx="11228196" cy="7132440"/>
          </a:xfrm>
          <a:prstGeom prst="rect">
            <a:avLst/>
          </a:prstGeom>
        </p:spPr>
        <p:txBody>
          <a:bodyPr/>
          <a:lstStyle/>
          <a:p>
            <a:pPr lvl="1" marL="617220" indent="-308610" defTabSz="246888">
              <a:spcBef>
                <a:spcPts val="1900"/>
              </a:spcBef>
              <a:buBlip>
                <a:blip r:embed="rId2"/>
              </a:buBlip>
              <a:defRPr sz="2970">
                <a:solidFill>
                  <a:srgbClr val="A8E685"/>
                </a:solidFill>
              </a:defRPr>
            </a:pPr>
            <a:r>
              <a:t> Ortografía</a:t>
            </a:r>
          </a:p>
          <a:p>
            <a:pPr lvl="3" marL="0" indent="370332" defTabSz="246888">
              <a:spcBef>
                <a:spcPts val="1900"/>
              </a:spcBef>
              <a:buSzTx/>
              <a:buNone/>
              <a:defRPr sz="2970"/>
            </a:pPr>
            <a:r>
              <a:t>La ortografía es el conjunto de reglas que determinan la forma correcta en que se debe escribir una lengua. Así, pues, es la parte de la gramática que tiene como función homogeneizar los principios que rigen la escritura de una lengua y, en consecuencia, la que permite que las palabras de una lengua puedan ser efectivamente descifradas y entendidas. La ortografía es fundamental para mantener la unidad lingüística de un idioma.</a:t>
            </a:r>
          </a:p>
        </p:txBody>
      </p:sp>
      <p:sp>
        <p:nvSpPr>
          <p:cNvPr id="206"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Image" descr="Image"/>
          <p:cNvPicPr>
            <a:picLocks noChangeAspect="1"/>
          </p:cNvPicPr>
          <p:nvPr/>
        </p:nvPicPr>
        <p:blipFill>
          <a:blip r:embed="rId2">
            <a:extLst/>
          </a:blip>
          <a:stretch>
            <a:fillRect/>
          </a:stretch>
        </p:blipFill>
        <p:spPr>
          <a:xfrm>
            <a:off x="1590803" y="1543050"/>
            <a:ext cx="10179544" cy="7050277"/>
          </a:xfrm>
          <a:prstGeom prst="rect">
            <a:avLst/>
          </a:prstGeom>
          <a:ln w="12700">
            <a:miter lim="400000"/>
          </a:ln>
        </p:spPr>
      </p:pic>
      <p:sp>
        <p:nvSpPr>
          <p:cNvPr id="209" name="http://fernandoramirez988.blogspot.com/2012/10/errores-ortograficos.html"/>
          <p:cNvSpPr txBox="1"/>
          <p:nvPr/>
        </p:nvSpPr>
        <p:spPr>
          <a:xfrm>
            <a:off x="1758164" y="8847149"/>
            <a:ext cx="10352072" cy="365102"/>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defTabSz="457200">
              <a:defRPr b="0" sz="1900">
                <a:latin typeface="Chalkduster"/>
                <a:ea typeface="Chalkduster"/>
                <a:cs typeface="Chalkduster"/>
                <a:sym typeface="Chalkduster"/>
              </a:defRPr>
            </a:lvl1pPr>
          </a:lstStyle>
          <a:p>
            <a:pPr/>
            <a:r>
              <a:t>http://fernandoramirez988.blogspot.com/2012/10/errores-ortograficos.html</a:t>
            </a:r>
          </a:p>
        </p:txBody>
      </p:sp>
      <p:sp>
        <p:nvSpPr>
          <p:cNvPr id="210"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2" name="Image" descr="Image"/>
          <p:cNvPicPr>
            <a:picLocks noChangeAspect="1"/>
          </p:cNvPicPr>
          <p:nvPr/>
        </p:nvPicPr>
        <p:blipFill>
          <a:blip r:embed="rId2">
            <a:extLst/>
          </a:blip>
          <a:stretch>
            <a:fillRect/>
          </a:stretch>
        </p:blipFill>
        <p:spPr>
          <a:xfrm>
            <a:off x="243760" y="0"/>
            <a:ext cx="12517280" cy="9753600"/>
          </a:xfrm>
          <a:prstGeom prst="rect">
            <a:avLst/>
          </a:prstGeom>
          <a:ln w="12700">
            <a:miter lim="400000"/>
          </a:ln>
        </p:spPr>
      </p:pic>
      <p:sp>
        <p:nvSpPr>
          <p:cNvPr id="213" name="https://www.xmind.net/m/n4bv/"/>
          <p:cNvSpPr txBox="1"/>
          <p:nvPr/>
        </p:nvSpPr>
        <p:spPr>
          <a:xfrm>
            <a:off x="968947" y="9050349"/>
            <a:ext cx="4412107" cy="4667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1900">
                <a:solidFill>
                  <a:srgbClr val="000000"/>
                </a:solidFill>
                <a:latin typeface="Chalkduster"/>
                <a:ea typeface="Chalkduster"/>
                <a:cs typeface="Chalkduster"/>
                <a:sym typeface="Chalkduster"/>
              </a:defRPr>
            </a:lvl1pPr>
          </a:lstStyle>
          <a:p>
            <a:pPr/>
            <a:r>
              <a:t>https://www.xmind.net/m/n4bv/</a:t>
            </a:r>
          </a:p>
        </p:txBody>
      </p:sp>
      <p:sp>
        <p:nvSpPr>
          <p:cNvPr id="214" name="Quote Bubble"/>
          <p:cNvSpPr/>
          <p:nvPr/>
        </p:nvSpPr>
        <p:spPr>
          <a:xfrm>
            <a:off x="10896600" y="8623300"/>
            <a:ext cx="1651000" cy="812800"/>
          </a:xfrm>
          <a:prstGeom prst="wedgeEllipseCallout">
            <a:avLst>
              <a:gd name="adj1" fmla="val -49385"/>
              <a:gd name="adj2" fmla="val 70000"/>
            </a:avLst>
          </a:prstGeom>
          <a:solidFill>
            <a:srgbClr val="C13521"/>
          </a:solid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Internet y las redes sociales son comunicación. Ser escritor e intervenir en ellas con posts o comunicaciones plagados de errores es una manera segura de perder credibilidad. Por ello, a continuación os dejamos siete consejos básicos para combatir la mala ortografía y que vuestros textos sean perfectos.…"/>
          <p:cNvSpPr txBox="1"/>
          <p:nvPr>
            <p:ph type="body" idx="1"/>
          </p:nvPr>
        </p:nvSpPr>
        <p:spPr>
          <a:xfrm>
            <a:off x="318141" y="2072580"/>
            <a:ext cx="12242857" cy="7132440"/>
          </a:xfrm>
          <a:prstGeom prst="rect">
            <a:avLst/>
          </a:prstGeom>
          <a:ln w="9525">
            <a:round/>
          </a:ln>
        </p:spPr>
        <p:txBody>
          <a:bodyPr/>
          <a:lstStyle/>
          <a:p>
            <a:pPr lvl="1" marL="0" indent="228600" algn="ctr">
              <a:spcBef>
                <a:spcPts val="0"/>
              </a:spcBef>
              <a:buSzTx/>
              <a:buNone/>
              <a:defRPr sz="3200">
                <a:effectLst>
                  <a:outerShdw sx="100000" sy="100000" kx="0" ky="0" algn="b" rotWithShape="0" blurRad="63500" dist="25400" dir="2700000">
                    <a:srgbClr val="000000">
                      <a:alpha val="70000"/>
                    </a:srgbClr>
                  </a:outerShdw>
                </a:effectLst>
              </a:defRPr>
            </a:pPr>
            <a:r>
              <a:t>Internet y las redes sociales son comunicación. Ser escritor e intervenir en ellas con posts o comunicaciones plagados de errores </a:t>
            </a:r>
            <a:r>
              <a:rPr>
                <a:solidFill>
                  <a:srgbClr val="71B0E2"/>
                </a:solidFill>
              </a:rPr>
              <a:t>es una manera segura de perder credibilidad.</a:t>
            </a:r>
            <a:r>
              <a:t> Por ello, a continuación os dejamos siete consejos básicos para combatir la mala ortografía y que vuestros textos sean perfectos.</a:t>
            </a:r>
          </a:p>
          <a:p>
            <a:pPr lvl="1" marL="0" indent="228600" algn="ctr">
              <a:spcBef>
                <a:spcPts val="0"/>
              </a:spcBef>
              <a:buSzTx/>
              <a:buNone/>
              <a:defRPr sz="3200">
                <a:effectLst>
                  <a:outerShdw sx="100000" sy="100000" kx="0" ky="0" algn="b" rotWithShape="0" blurRad="63500" dist="25400" dir="2700000">
                    <a:srgbClr val="000000">
                      <a:alpha val="70000"/>
                    </a:srgbClr>
                  </a:outerShdw>
                </a:effectLst>
              </a:defRPr>
            </a:pPr>
          </a:p>
          <a:p>
            <a:pPr lvl="1" marL="0" indent="228600" algn="ctr">
              <a:spcBef>
                <a:spcPts val="0"/>
              </a:spcBef>
              <a:buSzTx/>
              <a:buNone/>
              <a:defRPr sz="1500">
                <a:effectLst>
                  <a:outerShdw sx="100000" sy="100000" kx="0" ky="0" algn="b" rotWithShape="0" blurRad="63500" dist="25400" dir="2700000">
                    <a:srgbClr val="000000">
                      <a:alpha val="70000"/>
                    </a:srgbClr>
                  </a:outerShdw>
                </a:effectLst>
              </a:defRPr>
            </a:pPr>
            <a:r>
              <a:t>https://www.sinjania.com/siete-consejos-basicos-para-combatir-la-mala-ortografia/</a:t>
            </a:r>
          </a:p>
        </p:txBody>
      </p:sp>
      <p:sp>
        <p:nvSpPr>
          <p:cNvPr id="217" name="Combatir la mala ortografía"/>
          <p:cNvSpPr txBox="1"/>
          <p:nvPr/>
        </p:nvSpPr>
        <p:spPr>
          <a:xfrm>
            <a:off x="353951" y="2199794"/>
            <a:ext cx="7013698" cy="7058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defTabSz="457200">
              <a:defRPr b="0" sz="3200">
                <a:solidFill>
                  <a:srgbClr val="71B0E2"/>
                </a:solidFill>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r>
              <a:t>Combatir la mala ortografía</a:t>
            </a:r>
          </a:p>
        </p:txBody>
      </p:sp>
      <p:sp>
        <p:nvSpPr>
          <p:cNvPr id="218"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Mejorar la ortografía…"/>
          <p:cNvSpPr txBox="1"/>
          <p:nvPr>
            <p:ph type="body" idx="1"/>
          </p:nvPr>
        </p:nvSpPr>
        <p:spPr>
          <a:xfrm>
            <a:off x="634302" y="1544091"/>
            <a:ext cx="11228196" cy="7132440"/>
          </a:xfrm>
          <a:prstGeom prst="rect">
            <a:avLst/>
          </a:prstGeom>
        </p:spPr>
        <p:txBody>
          <a:bodyPr/>
          <a:lstStyle/>
          <a:p>
            <a:pPr lvl="1">
              <a:buBlip>
                <a:blip r:embed="rId2"/>
              </a:buBlip>
              <a:defRPr sz="5500">
                <a:solidFill>
                  <a:srgbClr val="A8E685"/>
                </a:solidFill>
              </a:defRPr>
            </a:pPr>
            <a:r>
              <a:t>Mejorar la ortografía</a:t>
            </a:r>
          </a:p>
          <a:p>
            <a:pPr lvl="3" marL="0" indent="685800">
              <a:buSzTx/>
              <a:buNone/>
              <a:defRPr sz="5500"/>
            </a:pPr>
            <a:r>
              <a:t>* leer, poner atención, tener la intención de mejorar. </a:t>
            </a:r>
          </a:p>
          <a:p>
            <a:pPr lvl="3" marL="0" indent="685800">
              <a:buSzTx/>
              <a:buNone/>
              <a:defRPr sz="5500"/>
            </a:pPr>
            <a:r>
              <a:t>Ej. La Biblia</a:t>
            </a:r>
          </a:p>
        </p:txBody>
      </p:sp>
      <p:sp>
        <p:nvSpPr>
          <p:cNvPr id="221"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3" name="Image" descr="Image"/>
          <p:cNvPicPr>
            <a:picLocks noChangeAspect="0"/>
          </p:cNvPicPr>
          <p:nvPr>
            <p:ph type="pic" idx="13"/>
          </p:nvPr>
        </p:nvPicPr>
        <p:blipFill>
          <a:blip r:embed="rId2">
            <a:extLst/>
          </a:blip>
          <a:stretch>
            <a:fillRect/>
          </a:stretch>
        </p:blipFill>
        <p:spPr>
          <a:xfrm>
            <a:off x="6927850" y="2940050"/>
            <a:ext cx="4835922" cy="6108700"/>
          </a:xfrm>
          <a:prstGeom prst="rect">
            <a:avLst/>
          </a:prstGeom>
        </p:spPr>
      </p:pic>
      <p:sp>
        <p:nvSpPr>
          <p:cNvPr id="224" name="TAREAS TRANSFORMADORAS"/>
          <p:cNvSpPr txBox="1"/>
          <p:nvPr>
            <p:ph type="title"/>
          </p:nvPr>
        </p:nvSpPr>
        <p:spPr>
          <a:xfrm>
            <a:off x="1130300" y="596900"/>
            <a:ext cx="10464800" cy="2540000"/>
          </a:xfrm>
          <a:prstGeom prst="rect">
            <a:avLst/>
          </a:prstGeom>
        </p:spPr>
        <p:txBody>
          <a:bodyPr/>
          <a:lstStyle/>
          <a:p>
            <a:pPr>
              <a:defRPr sz="4700"/>
            </a:pPr>
          </a:p>
          <a:p>
            <a:pPr>
              <a:defRPr sz="4700">
                <a:solidFill>
                  <a:srgbClr val="A8E685"/>
                </a:solidFill>
              </a:defRPr>
            </a:pPr>
            <a:r>
              <a:t>TAREAS TRANSFORMADORAS</a:t>
            </a:r>
          </a:p>
        </p:txBody>
      </p:sp>
      <p:sp>
        <p:nvSpPr>
          <p:cNvPr id="225" name="U2. T3.…"/>
          <p:cNvSpPr txBox="1"/>
          <p:nvPr>
            <p:ph type="body" sz="half" idx="1"/>
          </p:nvPr>
        </p:nvSpPr>
        <p:spPr>
          <a:xfrm>
            <a:off x="469999" y="2946400"/>
            <a:ext cx="6100416" cy="6096000"/>
          </a:xfrm>
          <a:prstGeom prst="rect">
            <a:avLst/>
          </a:prstGeom>
        </p:spPr>
        <p:txBody>
          <a:bodyPr/>
          <a:lstStyle/>
          <a:p>
            <a:pPr marL="236473" indent="-236473" defTabSz="224027">
              <a:spcBef>
                <a:spcPts val="1500"/>
              </a:spcBef>
              <a:buBlip>
                <a:blip r:embed="rId3"/>
              </a:buBlip>
              <a:defRPr sz="2793"/>
            </a:pPr>
            <a:r>
              <a:t> U2. T3. </a:t>
            </a:r>
          </a:p>
          <a:p>
            <a:pPr marL="0" indent="0" defTabSz="224027">
              <a:spcBef>
                <a:spcPts val="1500"/>
              </a:spcBef>
              <a:buSzTx/>
              <a:buNone/>
              <a:defRPr sz="2793"/>
            </a:pPr>
            <a:r>
              <a:t>a. Leer en voz alta el capítulo 1 y el capítulo 11 de Génesis.</a:t>
            </a:r>
          </a:p>
          <a:p>
            <a:pPr marL="0" indent="0" defTabSz="224027">
              <a:spcBef>
                <a:spcPts val="1500"/>
              </a:spcBef>
              <a:buSzTx/>
              <a:buNone/>
              <a:defRPr sz="2793"/>
            </a:pPr>
            <a:r>
              <a:t>b. Investigar el significado de las palabras que no entiende.</a:t>
            </a:r>
          </a:p>
          <a:p>
            <a:pPr marL="0" indent="0" defTabSz="224027">
              <a:spcBef>
                <a:spcPts val="1500"/>
              </a:spcBef>
              <a:buSzTx/>
              <a:buNone/>
              <a:defRPr sz="2793"/>
            </a:pPr>
            <a:r>
              <a:t>c. Reconocer la importancia de la correcta ortografía en Génesis.</a:t>
            </a:r>
          </a:p>
        </p:txBody>
      </p:sp>
      <p:sp>
        <p:nvSpPr>
          <p:cNvPr id="226" name="Unidad 3. Respeto a las Palabras…"/>
          <p:cNvSpPr txBox="1"/>
          <p:nvPr/>
        </p:nvSpPr>
        <p:spPr>
          <a:xfrm>
            <a:off x="2362200" y="-444500"/>
            <a:ext cx="10464800" cy="254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457200">
              <a:defRPr b="0" sz="2700">
                <a:latin typeface="Chalkduster"/>
                <a:ea typeface="Chalkduster"/>
                <a:cs typeface="Chalkduster"/>
                <a:sym typeface="Chalkduster"/>
              </a:defRPr>
            </a:pPr>
            <a:r>
              <a:t>Unidad 3. Respeto a las Palabras </a:t>
            </a:r>
          </a:p>
          <a:p>
            <a:pPr algn="r" defTabSz="457200">
              <a:defRPr b="0" sz="2700">
                <a:latin typeface="Chalkduster"/>
                <a:ea typeface="Chalkduster"/>
                <a:cs typeface="Chalkduster"/>
                <a:sym typeface="Chalkduster"/>
              </a:defRPr>
            </a:pPr>
            <a:r>
              <a:t>Lección 3. Fonética, Dicción, Léxico y Ortografía</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8" name="Image" descr="Image"/>
          <p:cNvPicPr>
            <a:picLocks noChangeAspect="1"/>
          </p:cNvPicPr>
          <p:nvPr>
            <p:ph type="pic" idx="13"/>
          </p:nvPr>
        </p:nvPicPr>
        <p:blipFill>
          <a:blip r:embed="rId2">
            <a:extLst/>
          </a:blip>
          <a:srcRect l="5145" t="2106" r="7927" b="3078"/>
          <a:stretch>
            <a:fillRect/>
          </a:stretch>
        </p:blipFill>
        <p:spPr>
          <a:prstGeom prst="rect">
            <a:avLst/>
          </a:prstGeom>
        </p:spPr>
      </p:pic>
      <p:sp>
        <p:nvSpPr>
          <p:cNvPr id="229" name="Examen Unidad 2"/>
          <p:cNvSpPr txBox="1"/>
          <p:nvPr/>
        </p:nvSpPr>
        <p:spPr>
          <a:xfrm>
            <a:off x="470973" y="536936"/>
            <a:ext cx="5484254" cy="78032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4200">
                <a:solidFill>
                  <a:srgbClr val="000000"/>
                </a:solidFill>
                <a:latin typeface="Chalkduster"/>
                <a:ea typeface="Chalkduster"/>
                <a:cs typeface="Chalkduster"/>
                <a:sym typeface="Chalkduster"/>
              </a:defRPr>
            </a:lvl1pPr>
          </a:lstStyle>
          <a:p>
            <a:pPr/>
            <a:r>
              <a:t>Examen Unidad 2</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
        <p:nvSpPr>
          <p:cNvPr id="161" name="Fonética…"/>
          <p:cNvSpPr txBox="1"/>
          <p:nvPr>
            <p:ph type="body" idx="1"/>
          </p:nvPr>
        </p:nvSpPr>
        <p:spPr>
          <a:xfrm>
            <a:off x="659702" y="1607591"/>
            <a:ext cx="11228196" cy="7132440"/>
          </a:xfrm>
          <a:prstGeom prst="rect">
            <a:avLst/>
          </a:prstGeom>
        </p:spPr>
        <p:txBody>
          <a:bodyPr/>
          <a:lstStyle/>
          <a:p>
            <a:pPr lvl="1">
              <a:buBlip>
                <a:blip r:embed="rId2"/>
              </a:buBlip>
              <a:defRPr sz="5500">
                <a:solidFill>
                  <a:srgbClr val="A8E685"/>
                </a:solidFill>
              </a:defRPr>
            </a:pPr>
            <a:r>
              <a:t> Fonética</a:t>
            </a:r>
          </a:p>
          <a:p>
            <a:pPr lvl="3" marL="0" indent="685800">
              <a:buSzTx/>
              <a:buNone/>
              <a:defRPr sz="5500"/>
            </a:pPr>
            <a:r>
              <a:t>Es la rama de la lingüística que estudia la producción y percepción de los sonidos de una lengua.</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Fonética"/>
          <p:cNvSpPr txBox="1"/>
          <p:nvPr>
            <p:ph type="body" sz="quarter" idx="1"/>
          </p:nvPr>
        </p:nvSpPr>
        <p:spPr>
          <a:xfrm>
            <a:off x="659702" y="1607591"/>
            <a:ext cx="6152066" cy="2170213"/>
          </a:xfrm>
          <a:prstGeom prst="rect">
            <a:avLst/>
          </a:prstGeom>
        </p:spPr>
        <p:txBody>
          <a:bodyPr/>
          <a:lstStyle/>
          <a:p>
            <a:pPr lvl="1" marL="1062989" indent="-531494" defTabSz="425195">
              <a:spcBef>
                <a:spcPts val="3300"/>
              </a:spcBef>
              <a:buBlip>
                <a:blip r:embed="rId2"/>
              </a:buBlip>
              <a:defRPr sz="5115">
                <a:solidFill>
                  <a:srgbClr val="A8E685"/>
                </a:solidFill>
              </a:defRPr>
            </a:pPr>
            <a:r>
              <a:t> Fonética</a:t>
            </a:r>
          </a:p>
        </p:txBody>
      </p:sp>
      <p:pic>
        <p:nvPicPr>
          <p:cNvPr id="164" name="Image" descr="Image"/>
          <p:cNvPicPr>
            <a:picLocks noChangeAspect="1"/>
          </p:cNvPicPr>
          <p:nvPr/>
        </p:nvPicPr>
        <p:blipFill>
          <a:blip r:embed="rId3">
            <a:extLst/>
          </a:blip>
          <a:stretch>
            <a:fillRect/>
          </a:stretch>
        </p:blipFill>
        <p:spPr>
          <a:xfrm>
            <a:off x="546392" y="3298206"/>
            <a:ext cx="11912016" cy="4378471"/>
          </a:xfrm>
          <a:prstGeom prst="rect">
            <a:avLst/>
          </a:prstGeom>
          <a:ln w="12700">
            <a:miter lim="400000"/>
          </a:ln>
        </p:spPr>
      </p:pic>
      <p:sp>
        <p:nvSpPr>
          <p:cNvPr id="165"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Respetar el sonido de las palabras"/>
          <p:cNvSpPr txBox="1"/>
          <p:nvPr>
            <p:ph type="body" sz="quarter" idx="1"/>
          </p:nvPr>
        </p:nvSpPr>
        <p:spPr>
          <a:xfrm>
            <a:off x="177102" y="2001291"/>
            <a:ext cx="9846476" cy="2170213"/>
          </a:xfrm>
          <a:prstGeom prst="rect">
            <a:avLst/>
          </a:prstGeom>
        </p:spPr>
        <p:txBody>
          <a:bodyPr/>
          <a:lstStyle/>
          <a:p>
            <a:pPr lvl="1" marL="697230" indent="-348615" defTabSz="278892">
              <a:spcBef>
                <a:spcPts val="2100"/>
              </a:spcBef>
              <a:buBlip>
                <a:blip r:embed="rId2"/>
              </a:buBlip>
              <a:defRPr sz="3355">
                <a:solidFill>
                  <a:srgbClr val="A8E685"/>
                </a:solidFill>
              </a:defRPr>
            </a:pPr>
            <a:r>
              <a:t> Respetar el sonido de las palabras</a:t>
            </a:r>
          </a:p>
        </p:txBody>
      </p:sp>
      <p:pic>
        <p:nvPicPr>
          <p:cNvPr id="168" name="Image" descr="Image"/>
          <p:cNvPicPr>
            <a:picLocks noChangeAspect="1"/>
          </p:cNvPicPr>
          <p:nvPr/>
        </p:nvPicPr>
        <p:blipFill>
          <a:blip r:embed="rId3">
            <a:extLst/>
          </a:blip>
          <a:stretch>
            <a:fillRect/>
          </a:stretch>
        </p:blipFill>
        <p:spPr>
          <a:xfrm>
            <a:off x="736892" y="3310906"/>
            <a:ext cx="11912016" cy="4378471"/>
          </a:xfrm>
          <a:prstGeom prst="rect">
            <a:avLst/>
          </a:prstGeom>
          <a:ln w="12700">
            <a:miter lim="400000"/>
          </a:ln>
        </p:spPr>
      </p:pic>
      <p:sp>
        <p:nvSpPr>
          <p:cNvPr id="169" name="Book"/>
          <p:cNvSpPr/>
          <p:nvPr/>
        </p:nvSpPr>
        <p:spPr>
          <a:xfrm>
            <a:off x="3936255" y="5152810"/>
            <a:ext cx="5513289" cy="44756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8703"/>
                </a:lnTo>
                <a:lnTo>
                  <a:pt x="0" y="17407"/>
                </a:lnTo>
                <a:cubicBezTo>
                  <a:pt x="7892" y="17407"/>
                  <a:pt x="10521" y="21600"/>
                  <a:pt x="10521" y="21600"/>
                </a:cubicBezTo>
                <a:lnTo>
                  <a:pt x="10521" y="13417"/>
                </a:lnTo>
                <a:lnTo>
                  <a:pt x="10521" y="5233"/>
                </a:lnTo>
                <a:cubicBezTo>
                  <a:pt x="10521" y="5233"/>
                  <a:pt x="7892" y="0"/>
                  <a:pt x="0" y="0"/>
                </a:cubicBezTo>
                <a:close/>
                <a:moveTo>
                  <a:pt x="21600" y="0"/>
                </a:moveTo>
                <a:cubicBezTo>
                  <a:pt x="13708" y="0"/>
                  <a:pt x="11079" y="5233"/>
                  <a:pt x="11079" y="5233"/>
                </a:cubicBezTo>
                <a:lnTo>
                  <a:pt x="11079" y="13417"/>
                </a:lnTo>
                <a:lnTo>
                  <a:pt x="11079" y="21600"/>
                </a:lnTo>
                <a:cubicBezTo>
                  <a:pt x="11079" y="21600"/>
                  <a:pt x="13708" y="17407"/>
                  <a:pt x="21600" y="17407"/>
                </a:cubicBezTo>
                <a:lnTo>
                  <a:pt x="21600" y="8703"/>
                </a:lnTo>
                <a:lnTo>
                  <a:pt x="21600" y="0"/>
                </a:lnTo>
                <a:close/>
              </a:path>
            </a:pathLst>
          </a:custGeom>
          <a:blipFill>
            <a:blip r:embed="rId4"/>
          </a:blipFill>
          <a:ln w="12700">
            <a:miter lim="400000"/>
          </a:ln>
          <a:effectLst>
            <a:outerShdw sx="100000" sy="100000" kx="0" ky="0" algn="b" rotWithShape="0" blurRad="63500" dist="0" dir="16200000">
              <a:srgbClr val="000000">
                <a:alpha val="50000"/>
              </a:srgbClr>
            </a:outerShdw>
          </a:effectLst>
        </p:spPr>
        <p:txBody>
          <a:bodyPr lIns="50800" tIns="50800" rIns="50800" bIns="50800" anchor="ctr"/>
          <a:lstStyle/>
          <a:p>
            <a:pPr defTabSz="457200">
              <a:defRPr b="0" sz="3200">
                <a:effectLst>
                  <a:outerShdw sx="100000" sy="100000" kx="0" ky="0" algn="b" rotWithShape="0" blurRad="63500" dist="25400" dir="2700000">
                    <a:srgbClr val="000000">
                      <a:alpha val="70000"/>
                    </a:srgbClr>
                  </a:outerShdw>
                </a:effectLst>
                <a:latin typeface="Chalkduster"/>
                <a:ea typeface="Chalkduster"/>
                <a:cs typeface="Chalkduster"/>
                <a:sym typeface="Chalkduster"/>
              </a:defRPr>
            </a:pPr>
          </a:p>
        </p:txBody>
      </p:sp>
      <p:sp>
        <p:nvSpPr>
          <p:cNvPr id="170"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Dicción…"/>
          <p:cNvSpPr txBox="1"/>
          <p:nvPr>
            <p:ph type="body" idx="1"/>
          </p:nvPr>
        </p:nvSpPr>
        <p:spPr>
          <a:xfrm>
            <a:off x="659702" y="1607591"/>
            <a:ext cx="11228196" cy="7132440"/>
          </a:xfrm>
          <a:prstGeom prst="rect">
            <a:avLst/>
          </a:prstGeom>
        </p:spPr>
        <p:txBody>
          <a:bodyPr/>
          <a:lstStyle/>
          <a:p>
            <a:pPr lvl="1" marL="662939" indent="-331469" defTabSz="265175">
              <a:spcBef>
                <a:spcPts val="2000"/>
              </a:spcBef>
              <a:buBlip>
                <a:blip r:embed="rId2"/>
              </a:buBlip>
              <a:defRPr sz="3190">
                <a:solidFill>
                  <a:srgbClr val="A8E685"/>
                </a:solidFill>
              </a:defRPr>
            </a:pPr>
            <a:r>
              <a:t> Dicción</a:t>
            </a:r>
          </a:p>
          <a:p>
            <a:pPr lvl="3" marL="0" indent="397763" defTabSz="265175">
              <a:spcBef>
                <a:spcPts val="2000"/>
              </a:spcBef>
              <a:buSzTx/>
              <a:buNone/>
              <a:defRPr sz="3190"/>
            </a:pPr>
            <a:r>
              <a:t>Hace referencia al decir, pero desde su mejor forma, pues al hablar o escribir no sólo se trata de decir las cosas, sino de decirlas de la mejor manera posible, para evitar malos entendidos y barreras de comunicación. De esta manera la dicción hace referencia al arte de decir, donde para lograr ser un “artista del decir”, se debe trabajar el buen uso de la voz y la ortografía.</a:t>
            </a:r>
          </a:p>
        </p:txBody>
      </p:sp>
      <p:sp>
        <p:nvSpPr>
          <p:cNvPr id="173"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Dicción…"/>
          <p:cNvSpPr txBox="1"/>
          <p:nvPr>
            <p:ph type="body" idx="1"/>
          </p:nvPr>
        </p:nvSpPr>
        <p:spPr>
          <a:xfrm>
            <a:off x="659702" y="1607591"/>
            <a:ext cx="11228196" cy="7132440"/>
          </a:xfrm>
          <a:prstGeom prst="rect">
            <a:avLst/>
          </a:prstGeom>
        </p:spPr>
        <p:txBody>
          <a:bodyPr/>
          <a:lstStyle/>
          <a:p>
            <a:pPr lvl="1" marL="1062989" indent="-531494" defTabSz="425195">
              <a:spcBef>
                <a:spcPts val="3300"/>
              </a:spcBef>
              <a:buBlip>
                <a:blip r:embed="rId2"/>
              </a:buBlip>
              <a:defRPr sz="5115">
                <a:solidFill>
                  <a:srgbClr val="A8E685"/>
                </a:solidFill>
              </a:defRPr>
            </a:pPr>
            <a:r>
              <a:t> Dicción</a:t>
            </a:r>
          </a:p>
          <a:p>
            <a:pPr lvl="3" marL="0" indent="637794" defTabSz="425195">
              <a:spcBef>
                <a:spcPts val="3300"/>
              </a:spcBef>
              <a:buSzTx/>
              <a:buNone/>
              <a:defRPr sz="5115"/>
            </a:pPr>
            <a:r>
              <a:t>La dicción se basa en decir las cosas en cumplimiento de las reglas gramaticales, utilizando de manera correcta las palabras, para construir oraciones.</a:t>
            </a:r>
          </a:p>
        </p:txBody>
      </p:sp>
      <p:sp>
        <p:nvSpPr>
          <p:cNvPr id="176"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2. Dicción y Léxico</a:t>
            </a:r>
          </a:p>
        </p:txBody>
      </p:sp>
      <p:pic>
        <p:nvPicPr>
          <p:cNvPr id="179" name="Image" descr="Image"/>
          <p:cNvPicPr>
            <a:picLocks noChangeAspect="1"/>
          </p:cNvPicPr>
          <p:nvPr/>
        </p:nvPicPr>
        <p:blipFill>
          <a:blip r:embed="rId2">
            <a:extLst/>
          </a:blip>
          <a:stretch>
            <a:fillRect/>
          </a:stretch>
        </p:blipFill>
        <p:spPr>
          <a:xfrm>
            <a:off x="406400" y="304800"/>
            <a:ext cx="12192000" cy="9144000"/>
          </a:xfrm>
          <a:prstGeom prst="rect">
            <a:avLst/>
          </a:prstGeom>
          <a:ln w="12700">
            <a:miter lim="400000"/>
          </a:ln>
        </p:spPr>
      </p:pic>
      <p:sp>
        <p:nvSpPr>
          <p:cNvPr id="180" name="https://slideplayer.es/slide/1079367/"/>
          <p:cNvSpPr txBox="1"/>
          <p:nvPr/>
        </p:nvSpPr>
        <p:spPr>
          <a:xfrm>
            <a:off x="3053473" y="8752405"/>
            <a:ext cx="6593055" cy="5799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500">
                <a:solidFill>
                  <a:srgbClr val="F2A057"/>
                </a:solidFill>
                <a:latin typeface="Chalkduster"/>
                <a:ea typeface="Chalkduster"/>
                <a:cs typeface="Chalkduster"/>
                <a:sym typeface="Chalkduster"/>
              </a:defRPr>
            </a:lvl1pPr>
          </a:lstStyle>
          <a:p>
            <a:pPr/>
            <a:r>
              <a:t>https://slideplayer.es/slide/1079367/</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2. Dicción y Léxico</a:t>
            </a:r>
          </a:p>
        </p:txBody>
      </p:sp>
      <p:pic>
        <p:nvPicPr>
          <p:cNvPr id="183" name="Image" descr="Image"/>
          <p:cNvPicPr>
            <a:picLocks noChangeAspect="1"/>
          </p:cNvPicPr>
          <p:nvPr/>
        </p:nvPicPr>
        <p:blipFill>
          <a:blip r:embed="rId2">
            <a:extLst/>
          </a:blip>
          <a:stretch>
            <a:fillRect/>
          </a:stretch>
        </p:blipFill>
        <p:spPr>
          <a:xfrm>
            <a:off x="749300" y="493197"/>
            <a:ext cx="11689606" cy="8767206"/>
          </a:xfrm>
          <a:prstGeom prst="rect">
            <a:avLst/>
          </a:prstGeom>
          <a:ln w="12700">
            <a:miter lim="400000"/>
          </a:ln>
        </p:spPr>
      </p:pic>
      <p:sp>
        <p:nvSpPr>
          <p:cNvPr id="184" name="https://slideplayer.es/slide/1079367/"/>
          <p:cNvSpPr txBox="1"/>
          <p:nvPr/>
        </p:nvSpPr>
        <p:spPr>
          <a:xfrm>
            <a:off x="3066173" y="8663505"/>
            <a:ext cx="6593055" cy="57999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0" sz="2500">
                <a:solidFill>
                  <a:srgbClr val="F2A057"/>
                </a:solidFill>
                <a:latin typeface="Chalkduster"/>
                <a:ea typeface="Chalkduster"/>
                <a:cs typeface="Chalkduster"/>
                <a:sym typeface="Chalkduster"/>
              </a:defRPr>
            </a:lvl1pPr>
          </a:lstStyle>
          <a:p>
            <a:pPr/>
            <a:r>
              <a:t>https://slideplayer.es/slide/1079367/</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Evitar los vicios de Dicción…"/>
          <p:cNvSpPr txBox="1"/>
          <p:nvPr>
            <p:ph type="body" idx="1"/>
          </p:nvPr>
        </p:nvSpPr>
        <p:spPr>
          <a:xfrm>
            <a:off x="659702" y="1607591"/>
            <a:ext cx="11228196" cy="7132440"/>
          </a:xfrm>
          <a:prstGeom prst="rect">
            <a:avLst/>
          </a:prstGeom>
        </p:spPr>
        <p:txBody>
          <a:bodyPr/>
          <a:lstStyle/>
          <a:p>
            <a:pPr lvl="1">
              <a:buBlip>
                <a:blip r:embed="rId2"/>
              </a:buBlip>
              <a:defRPr sz="5500">
                <a:solidFill>
                  <a:srgbClr val="A8E685"/>
                </a:solidFill>
              </a:defRPr>
            </a:pPr>
            <a:r>
              <a:t> Evitar los vicios de Dicción</a:t>
            </a:r>
          </a:p>
          <a:p>
            <a:pPr lvl="3" marL="0" indent="685800">
              <a:buSzTx/>
              <a:buNone/>
              <a:defRPr sz="5500"/>
            </a:pPr>
            <a:r>
              <a:t>* leer, poner atención, tener la intención de mejorar. </a:t>
            </a:r>
          </a:p>
          <a:p>
            <a:pPr lvl="3" marL="0" indent="685800">
              <a:buSzTx/>
              <a:buNone/>
              <a:defRPr sz="5500"/>
            </a:pPr>
            <a:r>
              <a:t>Ej. Mensajes de texto… </a:t>
            </a:r>
          </a:p>
        </p:txBody>
      </p:sp>
      <p:sp>
        <p:nvSpPr>
          <p:cNvPr id="187" name="Unidad 3. Respeto a las Palabras…"/>
          <p:cNvSpPr txBox="1"/>
          <p:nvPr>
            <p:ph type="title"/>
          </p:nvPr>
        </p:nvSpPr>
        <p:spPr>
          <a:xfrm>
            <a:off x="2362200" y="-444500"/>
            <a:ext cx="10464800" cy="2540000"/>
          </a:xfrm>
          <a:prstGeom prst="rect">
            <a:avLst/>
          </a:prstGeom>
        </p:spPr>
        <p:txBody>
          <a:bodyPr/>
          <a:lstStyle/>
          <a:p>
            <a:pPr algn="r">
              <a:defRPr sz="2700"/>
            </a:pPr>
            <a:r>
              <a:t>Unidad 3. Respeto a las Palabras </a:t>
            </a:r>
          </a:p>
          <a:p>
            <a:pPr algn="r">
              <a:defRPr sz="2700"/>
            </a:pPr>
            <a:r>
              <a:t>Lección 3. Fonética, Dicción, Léxico y Ortografía</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