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00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031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015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915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639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827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670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0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811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72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BF68-FD2F-4DD7-B75E-BE7667D42142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29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ABF68-FD2F-4DD7-B75E-BE7667D42142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067D5-1BB6-414F-96D3-11C1A8E462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862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80"/>
            <a:ext cx="9144000" cy="686708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1296144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Пять возможных решений так логически сформулированной теодицеи (Бог-справедливость</a:t>
            </a:r>
            <a:r>
              <a:rPr lang="ru-RU" i="1" dirty="0" smtClean="0"/>
              <a:t>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96944" cy="4392488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Атеизм</a:t>
            </a: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ru-RU" sz="3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ru-RU" sz="3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sz="3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3068960"/>
            <a:ext cx="770485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chemeClr val="tx1"/>
                </a:solidFill>
              </a:rPr>
              <a:t>Атеизм – отрицание что Бог существует.</a:t>
            </a:r>
            <a:br>
              <a:rPr lang="ru-RU" sz="2000" i="1" dirty="0" smtClean="0">
                <a:solidFill>
                  <a:schemeClr val="tx1"/>
                </a:solidFill>
              </a:rPr>
            </a:br>
            <a:r>
              <a:rPr lang="ru-RU" sz="2000" i="1" dirty="0" smtClean="0">
                <a:solidFill>
                  <a:schemeClr val="tx1"/>
                </a:solidFill>
              </a:rPr>
              <a:t/>
            </a:r>
            <a:br>
              <a:rPr lang="ru-RU" sz="2000" i="1" dirty="0" smtClean="0">
                <a:solidFill>
                  <a:schemeClr val="tx1"/>
                </a:solidFill>
              </a:rPr>
            </a:br>
            <a:r>
              <a:rPr lang="ru-RU" sz="2000" i="1" dirty="0" smtClean="0">
                <a:solidFill>
                  <a:schemeClr val="tx1"/>
                </a:solidFill>
              </a:rPr>
              <a:t>Рассуждение стоит начать с вопроса, а как вообще атеист может признать реальное существование зла? </a:t>
            </a:r>
            <a:br>
              <a:rPr lang="ru-RU" sz="2000" i="1" dirty="0" smtClean="0">
                <a:solidFill>
                  <a:schemeClr val="tx1"/>
                </a:solidFill>
              </a:rPr>
            </a:br>
            <a:r>
              <a:rPr lang="ru-RU" sz="2000" i="1" dirty="0" smtClean="0">
                <a:solidFill>
                  <a:schemeClr val="tx1"/>
                </a:solidFill>
              </a:rPr>
              <a:t/>
            </a:r>
            <a:br>
              <a:rPr lang="ru-RU" sz="2000" i="1" dirty="0" smtClean="0">
                <a:solidFill>
                  <a:schemeClr val="tx1"/>
                </a:solidFill>
              </a:rPr>
            </a:br>
            <a:r>
              <a:rPr lang="ru-RU" sz="2000" i="1" dirty="0" smtClean="0">
                <a:solidFill>
                  <a:schemeClr val="tx1"/>
                </a:solidFill>
              </a:rPr>
              <a:t>Мало кто из атеистов согласится, что есть абсолютные критерии правильного и неправильного. </a:t>
            </a:r>
            <a:br>
              <a:rPr lang="ru-RU" sz="2000" i="1" dirty="0" smtClean="0">
                <a:solidFill>
                  <a:schemeClr val="tx1"/>
                </a:solidFill>
              </a:rPr>
            </a:br>
            <a:r>
              <a:rPr lang="ru-RU" sz="2000" i="1" dirty="0" smtClean="0">
                <a:solidFill>
                  <a:schemeClr val="tx1"/>
                </a:solidFill>
              </a:rPr>
              <a:t/>
            </a:r>
            <a:br>
              <a:rPr lang="ru-RU" sz="2000" i="1" dirty="0" smtClean="0">
                <a:solidFill>
                  <a:schemeClr val="tx1"/>
                </a:solidFill>
              </a:rPr>
            </a:br>
            <a:r>
              <a:rPr lang="ru-RU" sz="2000" i="1" dirty="0" smtClean="0">
                <a:solidFill>
                  <a:schemeClr val="tx1"/>
                </a:solidFill>
              </a:rPr>
              <a:t>Откуда в материальной натуралистической вселенной взяться объективным моральным нормам?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7584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1296144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Пять возможных решений так логически сформулированной теодицеи (Бог-справедливость</a:t>
            </a:r>
            <a:r>
              <a:rPr lang="ru-RU" i="1" dirty="0" smtClean="0"/>
              <a:t>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320480"/>
          </a:xfrm>
        </p:spPr>
        <p:txBody>
          <a:bodyPr>
            <a:normAutofit fontScale="25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sz="1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Атеизм</a:t>
            </a:r>
            <a:endParaRPr lang="en-US" sz="1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Font typeface="+mj-lt"/>
              <a:buAutoNum type="arabicPeriod"/>
            </a:pPr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en-US" sz="5000" i="1" dirty="0" smtClean="0">
              <a:solidFill>
                <a:schemeClr val="tx1"/>
              </a:solidFill>
            </a:endParaRPr>
          </a:p>
          <a:p>
            <a:pPr lvl="1" algn="l"/>
            <a:endParaRPr lang="en-US" sz="5000" i="1" dirty="0">
              <a:solidFill>
                <a:schemeClr val="tx1"/>
              </a:solidFill>
            </a:endParaRPr>
          </a:p>
          <a:p>
            <a:pPr lvl="1" algn="l"/>
            <a:r>
              <a:rPr lang="ru-RU" sz="7200" i="1" dirty="0" smtClean="0">
                <a:solidFill>
                  <a:schemeClr val="tx1"/>
                </a:solidFill>
              </a:rPr>
              <a:t>Если атеист не признает объективность нравственных ценностей, то у него нет основания признавать реальность страданий вообще и наличие зла как такового. </a:t>
            </a:r>
            <a:br>
              <a:rPr lang="ru-RU" sz="7200" i="1" dirty="0" smtClean="0">
                <a:solidFill>
                  <a:schemeClr val="tx1"/>
                </a:solidFill>
              </a:rPr>
            </a:br>
            <a:r>
              <a:rPr lang="ru-RU" sz="7200" i="1" dirty="0" smtClean="0">
                <a:solidFill>
                  <a:schemeClr val="tx1"/>
                </a:solidFill>
              </a:rPr>
              <a:t/>
            </a:r>
            <a:br>
              <a:rPr lang="ru-RU" sz="7200" i="1" dirty="0" smtClean="0">
                <a:solidFill>
                  <a:schemeClr val="tx1"/>
                </a:solidFill>
              </a:rPr>
            </a:br>
            <a:r>
              <a:rPr lang="ru-RU" sz="7200" i="1" dirty="0" smtClean="0">
                <a:solidFill>
                  <a:schemeClr val="tx1"/>
                </a:solidFill>
              </a:rPr>
              <a:t>Для него зло - лишь неблагоприятное стечение обстоятельств. </a:t>
            </a:r>
            <a:br>
              <a:rPr lang="ru-RU" sz="7200" i="1" dirty="0" smtClean="0">
                <a:solidFill>
                  <a:schemeClr val="tx1"/>
                </a:solidFill>
              </a:rPr>
            </a:br>
            <a:r>
              <a:rPr lang="ru-RU" sz="7200" i="1" dirty="0" smtClean="0">
                <a:solidFill>
                  <a:schemeClr val="tx1"/>
                </a:solidFill>
              </a:rPr>
              <a:t/>
            </a:r>
            <a:br>
              <a:rPr lang="ru-RU" sz="7200" i="1" dirty="0" smtClean="0">
                <a:solidFill>
                  <a:schemeClr val="tx1"/>
                </a:solidFill>
              </a:rPr>
            </a:br>
            <a:r>
              <a:rPr lang="ru-RU" sz="7200" i="1" dirty="0" smtClean="0">
                <a:solidFill>
                  <a:schemeClr val="tx1"/>
                </a:solidFill>
              </a:rPr>
              <a:t>Если же зло существует объективно, то это как раз аргумент не в пользу атеизма.</a:t>
            </a:r>
            <a:br>
              <a:rPr lang="ru-RU" sz="7200" i="1" dirty="0" smtClean="0">
                <a:solidFill>
                  <a:schemeClr val="tx1"/>
                </a:solidFill>
              </a:rPr>
            </a:br>
            <a:r>
              <a:rPr lang="ru-RU" sz="7200" i="1" dirty="0" smtClean="0">
                <a:solidFill>
                  <a:schemeClr val="tx1"/>
                </a:solidFill>
              </a:rPr>
              <a:t/>
            </a:r>
            <a:br>
              <a:rPr lang="ru-RU" sz="7200" i="1" dirty="0" smtClean="0">
                <a:solidFill>
                  <a:schemeClr val="tx1"/>
                </a:solidFill>
              </a:rPr>
            </a:br>
            <a:r>
              <a:rPr lang="ru-RU" sz="7200" i="1" dirty="0" smtClean="0">
                <a:solidFill>
                  <a:schemeClr val="tx1"/>
                </a:solidFill>
              </a:rPr>
              <a:t>Атеист может использовать проблему зла в качестве аргумента против ортодоксального понимания Бога лишь при условии, что существует некая норма (стандарт), позволяющая, в первую очередь, различать зло.</a:t>
            </a:r>
            <a:endParaRPr lang="en-US" sz="7200" i="1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i="1" dirty="0" smtClean="0">
              <a:solidFill>
                <a:schemeClr val="tx1"/>
              </a:solidFill>
            </a:endParaRPr>
          </a:p>
          <a:p>
            <a:pPr algn="l"/>
            <a:endParaRPr lang="en-US" i="1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i="1" dirty="0" smtClean="0">
              <a:solidFill>
                <a:schemeClr val="tx1"/>
              </a:solidFill>
            </a:endParaRPr>
          </a:p>
          <a:p>
            <a:pPr algn="l"/>
            <a:r>
              <a:rPr lang="ru-RU" i="1" dirty="0"/>
              <a:t/>
            </a:r>
            <a:br>
              <a:rPr lang="ru-RU" i="1" dirty="0"/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31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1296144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Пять возможных решений так логически сформулированной теодицеи (Бог-справедливость</a:t>
            </a:r>
            <a:r>
              <a:rPr lang="ru-RU" i="1" dirty="0" smtClean="0"/>
              <a:t>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320480"/>
          </a:xfrm>
        </p:spPr>
        <p:txBody>
          <a:bodyPr>
            <a:normAutofit fontScale="25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sz="1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Атеизм</a:t>
            </a:r>
            <a:endParaRPr lang="en-US" sz="11200" i="1" dirty="0">
              <a:solidFill>
                <a:schemeClr val="tx1"/>
              </a:solidFill>
            </a:endParaRPr>
          </a:p>
          <a:p>
            <a:pPr lvl="1" algn="l"/>
            <a:endParaRPr lang="ru-RU" sz="2600" i="1" dirty="0" smtClean="0"/>
          </a:p>
          <a:p>
            <a:pPr lvl="1" algn="l"/>
            <a:endParaRPr lang="ru-RU" sz="2600" i="1" dirty="0"/>
          </a:p>
          <a:p>
            <a:pPr lvl="1" algn="l"/>
            <a:r>
              <a:rPr lang="ru-RU" sz="7200" i="1" dirty="0" smtClean="0">
                <a:solidFill>
                  <a:schemeClr val="tx1"/>
                </a:solidFill>
              </a:rPr>
              <a:t>К</a:t>
            </a:r>
            <a:r>
              <a:rPr lang="ru-RU" sz="7200" i="1" dirty="0">
                <a:solidFill>
                  <a:schemeClr val="tx1"/>
                </a:solidFill>
              </a:rPr>
              <a:t>. </a:t>
            </a:r>
            <a:r>
              <a:rPr lang="ru-RU" sz="7200" i="1" dirty="0" smtClean="0">
                <a:solidFill>
                  <a:schemeClr val="tx1"/>
                </a:solidFill>
              </a:rPr>
              <a:t>Льюис сказал: </a:t>
            </a:r>
            <a:r>
              <a:rPr lang="ru-RU" sz="7200" i="1" dirty="0">
                <a:solidFill>
                  <a:schemeClr val="tx1"/>
                </a:solidFill>
              </a:rPr>
              <a:t/>
            </a:r>
            <a:br>
              <a:rPr lang="ru-RU" sz="7200" i="1" dirty="0">
                <a:solidFill>
                  <a:schemeClr val="tx1"/>
                </a:solidFill>
              </a:rPr>
            </a:br>
            <a:r>
              <a:rPr lang="ru-RU" sz="7200" i="1" dirty="0">
                <a:solidFill>
                  <a:schemeClr val="tx1"/>
                </a:solidFill>
              </a:rPr>
              <a:t/>
            </a:r>
            <a:br>
              <a:rPr lang="ru-RU" sz="7200" i="1" dirty="0">
                <a:solidFill>
                  <a:schemeClr val="tx1"/>
                </a:solidFill>
              </a:rPr>
            </a:br>
            <a:r>
              <a:rPr lang="ru-RU" sz="7200" i="1" dirty="0" smtClean="0">
                <a:solidFill>
                  <a:schemeClr val="tx1"/>
                </a:solidFill>
              </a:rPr>
              <a:t>«Мой </a:t>
            </a:r>
            <a:r>
              <a:rPr lang="ru-RU" sz="7200" i="1" dirty="0">
                <a:solidFill>
                  <a:schemeClr val="tx1"/>
                </a:solidFill>
              </a:rPr>
              <a:t>довод против существования Бога заключался в том, что мир жесток и несправедлив. Но откуда у меня взялись эти понятия справедливого и несправедливого? Человек не станет называть линию кривой, если у него нет представления о прямой линии. Если вся машина мироздания целиком и полностью дурна и бессмысленна, то почему я, являясь ее частью, испытываю такое сильное возмущение и сопротивляюсь? Упав в воду, человек чувствует себя мокрым, потому что он человек, а не водяное животное; рыба не чувствует себя мокрой. Я, конечно, мог бы отказаться от своего понимания справедливости, сказав, что таково мое личное мнение. Но тогда рухнул бы и мой довод против существования Бога, поскольку он вытекает из убеждения, что мир действительно несправедлив, а не просто не соответствует моим личным вкусам</a:t>
            </a:r>
            <a:r>
              <a:rPr lang="ru-RU" sz="7200" i="1" dirty="0" smtClean="0">
                <a:solidFill>
                  <a:schemeClr val="tx1"/>
                </a:solidFill>
              </a:rPr>
              <a:t>.»</a:t>
            </a:r>
            <a:endParaRPr lang="en-US" sz="3200" i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29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1296144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Пять возможных решений так логически сформулированной теодицеи (Бог-справедливость</a:t>
            </a:r>
            <a:r>
              <a:rPr lang="ru-RU" i="1" dirty="0" smtClean="0"/>
              <a:t>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320480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Пантеизм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ru-RU" sz="2600" i="1" dirty="0"/>
          </a:p>
          <a:p>
            <a:pPr lvl="1" algn="l"/>
            <a:r>
              <a:rPr lang="ru-RU" sz="2000" i="1" dirty="0" smtClean="0">
                <a:solidFill>
                  <a:schemeClr val="tx1"/>
                </a:solidFill>
              </a:rPr>
              <a:t>Пантеизм </a:t>
            </a:r>
            <a:r>
              <a:rPr lang="ru-RU" sz="2000" i="1" dirty="0">
                <a:solidFill>
                  <a:schemeClr val="tx1"/>
                </a:solidFill>
              </a:rPr>
              <a:t>– отрицание что Бог всеблагой. 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ru-RU" sz="2000" i="1" dirty="0">
                <a:solidFill>
                  <a:schemeClr val="tx1"/>
                </a:solidFill>
              </a:rPr>
              <a:t/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ru-RU" sz="2000" i="1" dirty="0">
                <a:solidFill>
                  <a:schemeClr val="tx1"/>
                </a:solidFill>
              </a:rPr>
              <a:t>Пантеисты явно или неявно полагают, что все существующее составляет то, что мы называем "Бог" (который является без личностным богом). 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ru-RU" sz="2000" i="1" dirty="0">
                <a:solidFill>
                  <a:schemeClr val="tx1"/>
                </a:solidFill>
              </a:rPr>
              <a:t/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ru-RU" sz="2000" i="1" dirty="0">
                <a:solidFill>
                  <a:schemeClr val="tx1"/>
                </a:solidFill>
              </a:rPr>
              <a:t>В пантеистических философских системах либо злу придается абсолютное значение, либо зло (само по себе или вместе со всей действительностью) носит иллюзорный характер.</a:t>
            </a:r>
            <a:r>
              <a:rPr lang="ru-RU" sz="800" i="1" dirty="0">
                <a:solidFill>
                  <a:schemeClr val="tx1"/>
                </a:solidFill>
              </a:rPr>
              <a:t/>
            </a:r>
            <a:br>
              <a:rPr lang="ru-RU" sz="800" i="1" dirty="0">
                <a:solidFill>
                  <a:schemeClr val="tx1"/>
                </a:solidFill>
              </a:rPr>
            </a:br>
            <a:endParaRPr lang="en-US" sz="3200" i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1296144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Пять возможных решений так логически сформулированной теодицеи (Бог-справедливость</a:t>
            </a:r>
            <a:r>
              <a:rPr lang="ru-RU" i="1" dirty="0" smtClean="0"/>
              <a:t>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320480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ru-RU" sz="59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Пантеизм</a:t>
            </a:r>
            <a:endParaRPr lang="en-US" sz="5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ru-RU" sz="2600" i="1" dirty="0">
              <a:solidFill>
                <a:schemeClr val="tx1"/>
              </a:solidFill>
            </a:endParaRPr>
          </a:p>
          <a:p>
            <a:pPr lvl="1" algn="l"/>
            <a:endParaRPr lang="ru-RU" sz="38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sz="4300" i="1" smtClean="0">
                <a:solidFill>
                  <a:schemeClr val="tx1"/>
                </a:solidFill>
              </a:rPr>
              <a:t>В </a:t>
            </a:r>
            <a:r>
              <a:rPr lang="ru-RU" sz="4300" i="1" dirty="0">
                <a:solidFill>
                  <a:schemeClr val="tx1"/>
                </a:solidFill>
              </a:rPr>
              <a:t>основном сторонники пантеистического мировоззрения считают, что физический мир нереален, иллюзорен и Единственная реальность - Бог (Брахма). Если это так, то нет смысла говорить о добре и зле. Называя явления хорошими или плохими, мы показываем, в какой мере живем иллюзией, особенно когда называем страдание злом.</a:t>
            </a:r>
            <a:br>
              <a:rPr lang="ru-RU" sz="4300" i="1" dirty="0">
                <a:solidFill>
                  <a:schemeClr val="tx1"/>
                </a:solidFill>
              </a:rPr>
            </a:br>
            <a:r>
              <a:rPr lang="ru-RU" sz="4300" i="1" dirty="0">
                <a:solidFill>
                  <a:schemeClr val="tx1"/>
                </a:solidFill>
              </a:rPr>
              <a:t/>
            </a:r>
            <a:br>
              <a:rPr lang="ru-RU" sz="4300" i="1" dirty="0">
                <a:solidFill>
                  <a:schemeClr val="tx1"/>
                </a:solidFill>
              </a:rPr>
            </a:br>
            <a:r>
              <a:rPr lang="ru-RU" sz="4300" i="1" dirty="0">
                <a:solidFill>
                  <a:schemeClr val="tx1"/>
                </a:solidFill>
              </a:rPr>
              <a:t>Как освободиться от страдания? Духовным просветлением, т.е. размышлением и возвращением души в состояние единства сознания - нирваны, где душа теряет индивидуальное самосознание навсегда и поглощается брахманом. </a:t>
            </a:r>
            <a:br>
              <a:rPr lang="ru-RU" sz="4300" i="1" dirty="0">
                <a:solidFill>
                  <a:schemeClr val="tx1"/>
                </a:solidFill>
              </a:rPr>
            </a:br>
            <a:r>
              <a:rPr lang="ru-RU" sz="4300" i="1" dirty="0">
                <a:solidFill>
                  <a:schemeClr val="tx1"/>
                </a:solidFill>
              </a:rPr>
              <a:t/>
            </a:r>
            <a:br>
              <a:rPr lang="ru-RU" sz="4300" i="1" dirty="0">
                <a:solidFill>
                  <a:schemeClr val="tx1"/>
                </a:solidFill>
              </a:rPr>
            </a:br>
            <a:r>
              <a:rPr lang="ru-RU" sz="4300" i="1" dirty="0">
                <a:solidFill>
                  <a:schemeClr val="tx1"/>
                </a:solidFill>
              </a:rPr>
              <a:t>Это совершается методами йоги: медитацией, приобретением знания и усердной работой. Однако на практике мы ощущаем боль и никакие умствования не позволяют полностью оторваться от вопроса: почему (ради чего) я страдаю?</a:t>
            </a:r>
            <a:r>
              <a:rPr lang="ru-RU" sz="3800" i="1" dirty="0">
                <a:solidFill>
                  <a:schemeClr val="tx1"/>
                </a:solidFill>
              </a:rPr>
              <a:t/>
            </a:r>
            <a:br>
              <a:rPr lang="ru-RU" sz="3800" i="1" dirty="0">
                <a:solidFill>
                  <a:schemeClr val="tx1"/>
                </a:solidFill>
              </a:rPr>
            </a:br>
            <a:r>
              <a:rPr lang="ru-RU" sz="3200" i="1" dirty="0">
                <a:solidFill>
                  <a:schemeClr val="tx1"/>
                </a:solidFill>
              </a:rPr>
              <a:t/>
            </a:r>
            <a:br>
              <a:rPr lang="ru-RU" sz="3200" i="1" dirty="0">
                <a:solidFill>
                  <a:schemeClr val="tx1"/>
                </a:solidFill>
              </a:rPr>
            </a:br>
            <a:endParaRPr lang="en-US" sz="3200" i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38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156</Words>
  <Application>Microsoft Office PowerPoint</Application>
  <PresentationFormat>Экран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Пять возможных решений так логически сформулированной теодицеи (Бог-справедливость)</vt:lpstr>
      <vt:lpstr>Пять возможных решений так логически сформулированной теодицеи (Бог-справедливость)</vt:lpstr>
      <vt:lpstr>Пять возможных решений так логически сформулированной теодицеи (Бог-справедливость)</vt:lpstr>
      <vt:lpstr>Пять возможных решений так логически сформулированной теодицеи (Бог-справедливость)</vt:lpstr>
      <vt:lpstr>Пять возможных решений так логически сформулированной теодицеи (Бог-справедливость)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5</cp:revision>
  <dcterms:created xsi:type="dcterms:W3CDTF">2020-07-16T17:38:34Z</dcterms:created>
  <dcterms:modified xsi:type="dcterms:W3CDTF">2020-07-16T18:47:27Z</dcterms:modified>
</cp:coreProperties>
</file>