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handoutMasterIdLst>
    <p:handoutMasterId r:id="rId15"/>
  </p:handoutMasterIdLst>
  <p:sldIdLst>
    <p:sldId id="257" r:id="rId2"/>
    <p:sldId id="276" r:id="rId3"/>
    <p:sldId id="258" r:id="rId4"/>
    <p:sldId id="256" r:id="rId5"/>
    <p:sldId id="261" r:id="rId6"/>
    <p:sldId id="262" r:id="rId7"/>
    <p:sldId id="263" r:id="rId8"/>
    <p:sldId id="264" r:id="rId9"/>
    <p:sldId id="265" r:id="rId10"/>
    <p:sldId id="270" r:id="rId11"/>
    <p:sldId id="268" r:id="rId12"/>
    <p:sldId id="269" r:id="rId13"/>
  </p:sldIdLst>
  <p:sldSz cx="9144000" cy="6858000" type="screen4x3"/>
  <p:notesSz cx="6858000" cy="9144000"/>
  <p:defaultTextStyle>
    <a:defPPr>
      <a:defRPr lang="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F487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7" d="100"/>
          <a:sy n="107" d="100"/>
        </p:scale>
        <p:origin x="1734" y="14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6DCE840-9B27-4914-A4E7-6D77ADE46914}" type="datetimeFigureOut">
              <a:rPr lang="en-US" smtClean="0"/>
              <a:pPr/>
              <a:t>3/6/2023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6625309-AA1E-4C4F-AB3D-AFAEB18498EF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7A91F98-0B88-4513-9B0D-608EB6B9752E}" type="datetimeFigureOut">
              <a:rPr lang="en-US" smtClean="0"/>
              <a:pPr/>
              <a:t>3/6/2023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"/>
              <a:t>Нажмите, чтобы изменить основные стили текста</a:t>
            </a:r>
          </a:p>
          <a:p>
            <a:pPr lvl="1"/>
            <a:r>
              <a:rPr lang="ru"/>
              <a:t>Второй уровень</a:t>
            </a:r>
          </a:p>
          <a:p>
            <a:pPr lvl="2"/>
            <a:r>
              <a:rPr lang="ru"/>
              <a:t>Третий уровень</a:t>
            </a:r>
          </a:p>
          <a:p>
            <a:pPr lvl="3"/>
            <a:r>
              <a:rPr lang="ru"/>
              <a:t>Четвертый уровень</a:t>
            </a:r>
          </a:p>
          <a:p>
            <a:pPr lvl="4"/>
            <a:r>
              <a:rPr lang="ru"/>
              <a:t>Пятый уровень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A5C6E2D-69B0-4926-AE4C-B5876203E94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192806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A5C6E2D-69B0-4926-AE4C-B5876203E945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287578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264669-88B0-4779-A1DC-66E34ACD794B}" type="datetimeFigureOut">
              <a:rPr lang="en-US" smtClean="0"/>
              <a:pPr/>
              <a:t>3/6/2023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4FBF4-C1EE-491B-A365-3E01F6C7E59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559400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264669-88B0-4779-A1DC-66E34ACD794B}" type="datetimeFigureOut">
              <a:rPr lang="en-US" smtClean="0"/>
              <a:pPr/>
              <a:t>3/6/2023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4FBF4-C1EE-491B-A365-3E01F6C7E59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701809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264669-88B0-4779-A1DC-66E34ACD794B}" type="datetimeFigureOut">
              <a:rPr lang="en-US" smtClean="0"/>
              <a:pPr/>
              <a:t>3/6/2023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4FBF4-C1EE-491B-A365-3E01F6C7E59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16873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264669-88B0-4779-A1DC-66E34ACD794B}" type="datetimeFigureOut">
              <a:rPr lang="en-US" smtClean="0"/>
              <a:pPr/>
              <a:t>3/6/2023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4FBF4-C1EE-491B-A365-3E01F6C7E59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98730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264669-88B0-4779-A1DC-66E34ACD794B}" type="datetimeFigureOut">
              <a:rPr lang="en-US" smtClean="0"/>
              <a:pPr/>
              <a:t>3/6/2023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4FBF4-C1EE-491B-A365-3E01F6C7E59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29602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264669-88B0-4779-A1DC-66E34ACD794B}" type="datetimeFigureOut">
              <a:rPr lang="en-US" smtClean="0"/>
              <a:pPr/>
              <a:t>3/6/2023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4FBF4-C1EE-491B-A365-3E01F6C7E59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39523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264669-88B0-4779-A1DC-66E34ACD794B}" type="datetimeFigureOut">
              <a:rPr lang="en-US" smtClean="0"/>
              <a:pPr/>
              <a:t>3/6/2023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4FBF4-C1EE-491B-A365-3E01F6C7E59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53296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264669-88B0-4779-A1DC-66E34ACD794B}" type="datetimeFigureOut">
              <a:rPr lang="en-US" smtClean="0"/>
              <a:pPr/>
              <a:t>3/6/2023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4FBF4-C1EE-491B-A365-3E01F6C7E59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42918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264669-88B0-4779-A1DC-66E34ACD794B}" type="datetimeFigureOut">
              <a:rPr lang="en-US" smtClean="0"/>
              <a:pPr/>
              <a:t>3/6/2023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4FBF4-C1EE-491B-A365-3E01F6C7E59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97843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264669-88B0-4779-A1DC-66E34ACD794B}" type="datetimeFigureOut">
              <a:rPr lang="en-US" smtClean="0"/>
              <a:pPr/>
              <a:t>3/6/2023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4FBF4-C1EE-491B-A365-3E01F6C7E59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444680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264669-88B0-4779-A1DC-66E34ACD794B}" type="datetimeFigureOut">
              <a:rPr lang="en-US" smtClean="0"/>
              <a:pPr/>
              <a:t>3/6/2023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4FBF4-C1EE-491B-A365-3E01F6C7E59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27761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"/>
              <a:t>Нажмите, чтобы изменить стиль основного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"/>
              <a:t>Нажмите, чтобы изменить основные стили текста</a:t>
            </a:r>
          </a:p>
          <a:p>
            <a:pPr lvl="1"/>
            <a:r>
              <a:rPr lang="ru"/>
              <a:t>Второй уровень</a:t>
            </a:r>
          </a:p>
          <a:p>
            <a:pPr lvl="2"/>
            <a:r>
              <a:rPr lang="ru"/>
              <a:t>Третий уровень</a:t>
            </a:r>
          </a:p>
          <a:p>
            <a:pPr lvl="3"/>
            <a:r>
              <a:rPr lang="ru"/>
              <a:t>Четвертый уровень</a:t>
            </a:r>
          </a:p>
          <a:p>
            <a:pPr lvl="4"/>
            <a:r>
              <a:rPr lang="ru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B264669-88B0-4779-A1DC-66E34ACD794B}" type="datetimeFigureOut">
              <a:rPr lang="en-US" smtClean="0"/>
              <a:pPr/>
              <a:t>3/6/2023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484FBF4-C1EE-491B-A365-3E01F6C7E59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3649841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4800600" y="4114800"/>
            <a:ext cx="4495800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endParaRPr lang="en-US" sz="32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ru" sz="32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Кто такой </a:t>
            </a:r>
          </a:p>
          <a:p>
            <a:pPr algn="ctr"/>
            <a:r>
              <a:rPr lang="ru" sz="32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эффективный лидер?</a:t>
            </a:r>
          </a:p>
          <a:p>
            <a:pPr algn="ctr"/>
            <a:r>
              <a:rPr lang="ru" sz="32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Примеры из Священного Писания.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590800" y="228600"/>
            <a:ext cx="3373872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" sz="3200" b="1" dirty="0">
                <a:solidFill>
                  <a:srgbClr val="FF0000"/>
                </a:solidFill>
              </a:rPr>
              <a:t>Учись руководить</a:t>
            </a:r>
          </a:p>
          <a:p>
            <a:pPr algn="ctr"/>
            <a:r>
              <a:rPr lang="ru" sz="3200" b="1" dirty="0">
                <a:solidFill>
                  <a:srgbClr val="FF0000"/>
                </a:solidFill>
              </a:rPr>
              <a:t>Видео 5</a:t>
            </a:r>
            <a:endParaRPr lang="en-US" b="1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8452136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57200" y="304800"/>
            <a:ext cx="8056693" cy="618630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" sz="3600" dirty="0">
                <a:solidFill>
                  <a:srgbClr val="FFFF00"/>
                </a:solidFill>
              </a:rPr>
              <a:t>Библейские модели лидерства: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ru" sz="3600" dirty="0">
                <a:solidFill>
                  <a:srgbClr val="FFFF00"/>
                </a:solidFill>
              </a:rPr>
              <a:t> Иосиф (Бытие 37-50)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ru" sz="3600" dirty="0">
                <a:solidFill>
                  <a:srgbClr val="FFFF00"/>
                </a:solidFill>
              </a:rPr>
              <a:t> Моисей (Исход-Второзаконие)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ru" sz="3600" dirty="0">
                <a:solidFill>
                  <a:srgbClr val="FFFF00"/>
                </a:solidFill>
              </a:rPr>
              <a:t> Давид (1 и 2 Царств)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ru" sz="3600" dirty="0">
                <a:solidFill>
                  <a:srgbClr val="FFFF00"/>
                </a:solidFill>
              </a:rPr>
              <a:t> Неемия (Неемия)</a:t>
            </a:r>
          </a:p>
          <a:p>
            <a:r>
              <a:rPr lang="ru" sz="3600" dirty="0">
                <a:solidFill>
                  <a:srgbClr val="FFFF00"/>
                </a:solidFill>
              </a:rPr>
              <a:t>       Призван Богом</a:t>
            </a:r>
          </a:p>
          <a:p>
            <a:r>
              <a:rPr lang="ru" sz="3600" dirty="0">
                <a:solidFill>
                  <a:srgbClr val="FFFF00"/>
                </a:solidFill>
              </a:rPr>
              <a:t>       Видение</a:t>
            </a:r>
          </a:p>
          <a:p>
            <a:r>
              <a:rPr lang="ru" sz="3600" dirty="0">
                <a:solidFill>
                  <a:srgbClr val="FFFF00"/>
                </a:solidFill>
              </a:rPr>
              <a:t>       Коммуникабельность, </a:t>
            </a:r>
          </a:p>
          <a:p>
            <a:r>
              <a:rPr lang="ru" sz="3600" dirty="0">
                <a:solidFill>
                  <a:srgbClr val="FFFF00"/>
                </a:solidFill>
              </a:rPr>
              <a:t>       Способность передать своё видение</a:t>
            </a:r>
          </a:p>
          <a:p>
            <a:r>
              <a:rPr lang="ru" sz="3600" dirty="0">
                <a:solidFill>
                  <a:srgbClr val="FFFF00"/>
                </a:solidFill>
              </a:rPr>
              <a:t>       Способность находить решение </a:t>
            </a:r>
          </a:p>
          <a:p>
            <a:r>
              <a:rPr lang="ru" sz="3600" dirty="0">
                <a:solidFill>
                  <a:srgbClr val="FFFF00"/>
                </a:solidFill>
              </a:rPr>
              <a:t>       Сфокусирован на нужных делах</a:t>
            </a:r>
            <a:endParaRPr lang="en-US" sz="3600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4428268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57200" y="115065"/>
            <a:ext cx="7932749" cy="67403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" sz="3600" dirty="0">
                <a:solidFill>
                  <a:srgbClr val="FFFF00"/>
                </a:solidFill>
              </a:rPr>
              <a:t>Библейские модели лидерства: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ru" sz="3600" dirty="0">
                <a:solidFill>
                  <a:srgbClr val="FFFF00"/>
                </a:solidFill>
              </a:rPr>
              <a:t> Иосиф (Бытие 37-50)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ru" sz="3600" dirty="0">
                <a:solidFill>
                  <a:srgbClr val="FFFF00"/>
                </a:solidFill>
              </a:rPr>
              <a:t> Моисей (Исход-Второзаконие)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ru" sz="3600" dirty="0">
                <a:solidFill>
                  <a:srgbClr val="FFFF00"/>
                </a:solidFill>
              </a:rPr>
              <a:t> Давид (1 и 2 Царств)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ru" sz="3600" dirty="0">
                <a:solidFill>
                  <a:srgbClr val="FFFF00"/>
                </a:solidFill>
              </a:rPr>
              <a:t> Неемия (Неемия)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ru" sz="3600" dirty="0">
                <a:solidFill>
                  <a:srgbClr val="FFFF00"/>
                </a:solidFill>
              </a:rPr>
              <a:t> Иисус Христос (Евангелия)</a:t>
            </a:r>
          </a:p>
          <a:p>
            <a:r>
              <a:rPr lang="ru" sz="3600" dirty="0">
                <a:solidFill>
                  <a:srgbClr val="FFFF00"/>
                </a:solidFill>
              </a:rPr>
              <a:t>       Избран, миссия от Бога - Отца</a:t>
            </a:r>
          </a:p>
          <a:p>
            <a:r>
              <a:rPr lang="ru" sz="3600" dirty="0">
                <a:solidFill>
                  <a:srgbClr val="FFFF00"/>
                </a:solidFill>
              </a:rPr>
              <a:t>       Постоянно искал общения с Бога</a:t>
            </a:r>
          </a:p>
          <a:p>
            <a:r>
              <a:rPr lang="ru" sz="3600" dirty="0">
                <a:solidFill>
                  <a:srgbClr val="FFFF00"/>
                </a:solidFill>
              </a:rPr>
              <a:t>       Собрал «руководящую команду»</a:t>
            </a:r>
          </a:p>
          <a:p>
            <a:r>
              <a:rPr lang="ru" sz="3600" dirty="0">
                <a:solidFill>
                  <a:srgbClr val="FFFF00"/>
                </a:solidFill>
              </a:rPr>
              <a:t>       Передал видение Царства Божьего </a:t>
            </a:r>
          </a:p>
          <a:p>
            <a:r>
              <a:rPr lang="ru" sz="3600" dirty="0">
                <a:solidFill>
                  <a:srgbClr val="FFFF00"/>
                </a:solidFill>
              </a:rPr>
              <a:t>       своим ученикам</a:t>
            </a:r>
          </a:p>
          <a:p>
            <a:r>
              <a:rPr lang="ru" sz="3600" dirty="0">
                <a:solidFill>
                  <a:srgbClr val="FFFF00"/>
                </a:solidFill>
              </a:rPr>
              <a:t>       Пожертвовал собой</a:t>
            </a:r>
          </a:p>
        </p:txBody>
      </p:sp>
    </p:spTree>
    <p:extLst>
      <p:ext uri="{BB962C8B-B14F-4D97-AF65-F5344CB8AC3E}">
        <p14:creationId xmlns:p14="http://schemas.microsoft.com/office/powerpoint/2010/main" val="424428268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57200" y="304800"/>
            <a:ext cx="9188349" cy="618630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" sz="3600" dirty="0">
                <a:solidFill>
                  <a:srgbClr val="FFFF00"/>
                </a:solidFill>
              </a:rPr>
              <a:t>Библейские модели лидерства: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ru" sz="3600" dirty="0">
                <a:solidFill>
                  <a:srgbClr val="FFFF00"/>
                </a:solidFill>
              </a:rPr>
              <a:t> Иосиф Бытие 37-50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ru" sz="3600" dirty="0">
                <a:solidFill>
                  <a:srgbClr val="FFFF00"/>
                </a:solidFill>
              </a:rPr>
              <a:t> Моисей Исход-Второзаконие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ru" sz="3600" dirty="0">
                <a:solidFill>
                  <a:srgbClr val="FFFF00"/>
                </a:solidFill>
              </a:rPr>
              <a:t> Давид (1 и 2 Царств)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ru" sz="3600" dirty="0">
                <a:solidFill>
                  <a:srgbClr val="FFFF00"/>
                </a:solidFill>
              </a:rPr>
              <a:t> Неемия (Неемия)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ru" sz="3600" dirty="0">
                <a:solidFill>
                  <a:srgbClr val="FFFF00"/>
                </a:solidFill>
              </a:rPr>
              <a:t> Иисус Христос (Евангелия)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ru" sz="3600" dirty="0">
                <a:solidFill>
                  <a:srgbClr val="FFFF00"/>
                </a:solidFill>
              </a:rPr>
              <a:t> Апостолы (Деяния)</a:t>
            </a:r>
          </a:p>
          <a:p>
            <a:r>
              <a:rPr lang="ru" sz="3600" dirty="0">
                <a:solidFill>
                  <a:srgbClr val="FFFF00"/>
                </a:solidFill>
              </a:rPr>
              <a:t>       </a:t>
            </a:r>
            <a:r>
              <a:rPr lang="uk-UA" sz="3600" dirty="0" err="1">
                <a:solidFill>
                  <a:srgbClr val="FFFF00"/>
                </a:solidFill>
              </a:rPr>
              <a:t>Сохранили</a:t>
            </a:r>
            <a:r>
              <a:rPr lang="ru" sz="3600" dirty="0">
                <a:solidFill>
                  <a:srgbClr val="FFFF00"/>
                </a:solidFill>
              </a:rPr>
              <a:t> переданное им видение</a:t>
            </a:r>
          </a:p>
          <a:p>
            <a:r>
              <a:rPr lang="ru" sz="3600" dirty="0">
                <a:solidFill>
                  <a:srgbClr val="FFFF00"/>
                </a:solidFill>
              </a:rPr>
              <a:t>       Пожертвовали собой</a:t>
            </a:r>
          </a:p>
          <a:p>
            <a:r>
              <a:rPr lang="ru" sz="3600" dirty="0">
                <a:solidFill>
                  <a:srgbClr val="FFFF00"/>
                </a:solidFill>
              </a:rPr>
              <a:t>       Искали Божьего водительства</a:t>
            </a:r>
          </a:p>
          <a:p>
            <a:r>
              <a:rPr lang="ru" sz="3600" dirty="0">
                <a:solidFill>
                  <a:srgbClr val="FFFF00"/>
                </a:solidFill>
              </a:rPr>
              <a:t>       Пример принятия решения - Деяния 15     </a:t>
            </a:r>
          </a:p>
        </p:txBody>
      </p:sp>
    </p:spTree>
    <p:extLst>
      <p:ext uri="{BB962C8B-B14F-4D97-AF65-F5344CB8AC3E}">
        <p14:creationId xmlns:p14="http://schemas.microsoft.com/office/powerpoint/2010/main" val="424428268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F487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3" name="Picture 9" descr="http://www.futurist.com/wp-content/uploads/2015/07/4-Star-to-Steer-By-1024x768.jpg"/>
          <p:cNvPicPr>
            <a:picLocks noChangeAspect="1" noChangeArrowheads="1"/>
          </p:cNvPicPr>
          <p:nvPr/>
        </p:nvPicPr>
        <p:blipFill>
          <a:blip r:embed="rId2" cstate="print"/>
          <a:srcRect l="18750" t="7143" r="16964" b="10714"/>
          <a:stretch>
            <a:fillRect/>
          </a:stretch>
        </p:blipFill>
        <p:spPr bwMode="auto">
          <a:xfrm>
            <a:off x="6095566" y="1342745"/>
            <a:ext cx="2955432" cy="2832289"/>
          </a:xfrm>
          <a:prstGeom prst="rect">
            <a:avLst/>
          </a:prstGeom>
          <a:noFill/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484D508E-C47F-4B8B-8C5A-76FDC326A488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67" t="16667" r="26389"/>
          <a:stretch/>
        </p:blipFill>
        <p:spPr>
          <a:xfrm>
            <a:off x="-1" y="1342745"/>
            <a:ext cx="5867400" cy="5280660"/>
          </a:xfrm>
          <a:prstGeom prst="rect">
            <a:avLst/>
          </a:prstGeom>
          <a:solidFill>
            <a:srgbClr val="1F487C"/>
          </a:solidFill>
        </p:spPr>
      </p:pic>
      <p:sp>
        <p:nvSpPr>
          <p:cNvPr id="10" name="Bent-Up Arrow 9"/>
          <p:cNvSpPr/>
          <p:nvPr/>
        </p:nvSpPr>
        <p:spPr>
          <a:xfrm>
            <a:off x="5410201" y="3997416"/>
            <a:ext cx="1891866" cy="685800"/>
          </a:xfrm>
          <a:prstGeom prst="bentUp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0DA16FCF-9AFD-4AD7-9B1F-6B930664BCFA}"/>
              </a:ext>
            </a:extLst>
          </p:cNvPr>
          <p:cNvSpPr/>
          <p:nvPr/>
        </p:nvSpPr>
        <p:spPr>
          <a:xfrm>
            <a:off x="6627349" y="1747522"/>
            <a:ext cx="1891866" cy="1371599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100" b="1" dirty="0">
                <a:solidFill>
                  <a:schemeClr val="bg1"/>
                </a:solidFill>
              </a:rPr>
              <a:t>Видение предпочитаемого будущего становится звездой, на которую смотрят издали, а не конкретными действиями, направленными на его достижение.  </a:t>
            </a:r>
            <a:endParaRPr lang="ru-UA" sz="1100" dirty="0">
              <a:solidFill>
                <a:schemeClr val="bg1"/>
              </a:solidFill>
            </a:endParaRPr>
          </a:p>
          <a:p>
            <a:endParaRPr lang="ru-UA" sz="900" dirty="0">
              <a:solidFill>
                <a:schemeClr val="bg1"/>
              </a:solidFill>
            </a:endParaRPr>
          </a:p>
        </p:txBody>
      </p:sp>
      <p:sp>
        <p:nvSpPr>
          <p:cNvPr id="6" name="Right Arrow Callout 7">
            <a:extLst>
              <a:ext uri="{FF2B5EF4-FFF2-40B4-BE49-F238E27FC236}">
                <a16:creationId xmlns:a16="http://schemas.microsoft.com/office/drawing/2014/main" id="{B714EBAB-0338-45ED-B839-E50D17D979DC}"/>
              </a:ext>
            </a:extLst>
          </p:cNvPr>
          <p:cNvSpPr/>
          <p:nvPr/>
        </p:nvSpPr>
        <p:spPr>
          <a:xfrm>
            <a:off x="7437231" y="4109042"/>
            <a:ext cx="1718996" cy="843957"/>
          </a:xfrm>
          <a:prstGeom prst="rightArrowCallou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A235C418-4AF1-4451-B7D5-58D29D8A30C0}"/>
              </a:ext>
            </a:extLst>
          </p:cNvPr>
          <p:cNvSpPr txBox="1"/>
          <p:nvPr/>
        </p:nvSpPr>
        <p:spPr>
          <a:xfrm>
            <a:off x="0" y="5638800"/>
            <a:ext cx="1371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/>
              <a:t>Лидер</a:t>
            </a:r>
            <a:endParaRPr lang="ru-UA" sz="240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E712B3F-692D-40C7-88AC-98223B17C8C0}"/>
              </a:ext>
            </a:extLst>
          </p:cNvPr>
          <p:cNvSpPr txBox="1"/>
          <p:nvPr/>
        </p:nvSpPr>
        <p:spPr>
          <a:xfrm>
            <a:off x="2188502" y="899803"/>
            <a:ext cx="192629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/>
              <a:t>Культура</a:t>
            </a:r>
            <a:endParaRPr lang="ru-UA" sz="2800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39454C6-1B76-474A-97B4-2F6C39472DFC}"/>
              </a:ext>
            </a:extLst>
          </p:cNvPr>
          <p:cNvSpPr txBox="1"/>
          <p:nvPr/>
        </p:nvSpPr>
        <p:spPr>
          <a:xfrm>
            <a:off x="5668262" y="4095821"/>
            <a:ext cx="163380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/>
              <a:t>Видение </a:t>
            </a:r>
            <a:endParaRPr lang="ru-UA" sz="2400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7C92B82-20DF-40F4-9F0C-19C253B66C8F}"/>
              </a:ext>
            </a:extLst>
          </p:cNvPr>
          <p:cNvSpPr txBox="1"/>
          <p:nvPr/>
        </p:nvSpPr>
        <p:spPr>
          <a:xfrm>
            <a:off x="7462631" y="4151133"/>
            <a:ext cx="134166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>
                <a:solidFill>
                  <a:schemeClr val="bg1"/>
                </a:solidFill>
              </a:rPr>
              <a:t>Молитва и планирование  </a:t>
            </a:r>
            <a:endParaRPr lang="ru-UA" sz="1400" dirty="0">
              <a:solidFill>
                <a:schemeClr val="bg1"/>
              </a:solidFill>
            </a:endParaRPr>
          </a:p>
          <a:p>
            <a:endParaRPr lang="ru-UA" sz="1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2289435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81000" y="533400"/>
            <a:ext cx="8458200" cy="48114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3200" dirty="0">
                <a:solidFill>
                  <a:srgbClr val="FFFF00"/>
                </a:solidFill>
                <a:effectLst/>
                <a:latin typeface="avenir"/>
                <a:ea typeface="Times New Roman" panose="02020603050405020304" pitchFamily="18" charset="0"/>
                <a:cs typeface="Times New Roman" panose="02020603050405020304" pitchFamily="18" charset="0"/>
              </a:rPr>
              <a:t>Лидер со всеми его плюсами и минусами, сильными и слабыми сторонами взаимодействует с группой людей, чтобы определить существующую культуру (то, «как здесь поступают» ), чтобы разработать видение предпочитаемого будущего, а затем дать толчок к действию. Действия, необходимые для достижения этого будущего и планирование совершаются с молитвой. </a:t>
            </a:r>
            <a:endParaRPr lang="uk-UA" sz="3200" dirty="0">
              <a:solidFill>
                <a:srgbClr val="FFFF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4814045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57200" y="304800"/>
            <a:ext cx="6708824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" sz="3600" dirty="0">
                <a:solidFill>
                  <a:srgbClr val="FFFF00"/>
                </a:solidFill>
              </a:rPr>
              <a:t>Библейские примеры лидерства:</a:t>
            </a:r>
          </a:p>
          <a:p>
            <a:endParaRPr lang="en-US" sz="3600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8219256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57200" y="304800"/>
            <a:ext cx="8686799" cy="67403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" sz="3600" dirty="0">
                <a:solidFill>
                  <a:srgbClr val="FFFF00"/>
                </a:solidFill>
              </a:rPr>
              <a:t>Библейские модели лидерства: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ru" sz="3600" dirty="0">
                <a:solidFill>
                  <a:srgbClr val="FFFF00"/>
                </a:solidFill>
              </a:rPr>
              <a:t> Иосиф </a:t>
            </a:r>
            <a:r>
              <a:rPr lang="en-US" sz="3600" dirty="0">
                <a:solidFill>
                  <a:srgbClr val="FFFF00"/>
                </a:solidFill>
              </a:rPr>
              <a:t>(</a:t>
            </a:r>
            <a:r>
              <a:rPr lang="ru" sz="3600" dirty="0">
                <a:solidFill>
                  <a:srgbClr val="FFFF00"/>
                </a:solidFill>
              </a:rPr>
              <a:t>Бытие 37-50</a:t>
            </a:r>
            <a:r>
              <a:rPr lang="en-US" sz="3600" dirty="0">
                <a:solidFill>
                  <a:srgbClr val="FFFF00"/>
                </a:solidFill>
              </a:rPr>
              <a:t>)</a:t>
            </a:r>
            <a:endParaRPr lang="ru" sz="3600" dirty="0">
              <a:solidFill>
                <a:srgbClr val="FFFF00"/>
              </a:solidFill>
            </a:endParaRPr>
          </a:p>
          <a:p>
            <a:r>
              <a:rPr lang="ru" sz="3600" dirty="0">
                <a:solidFill>
                  <a:srgbClr val="FFFF00"/>
                </a:solidFill>
              </a:rPr>
              <a:t>       Видение – Звезды и снопы</a:t>
            </a:r>
          </a:p>
          <a:p>
            <a:r>
              <a:rPr lang="ru" sz="3600" dirty="0">
                <a:solidFill>
                  <a:srgbClr val="FFFF00"/>
                </a:solidFill>
              </a:rPr>
              <a:t>       Компетентность</a:t>
            </a:r>
          </a:p>
          <a:p>
            <a:r>
              <a:rPr lang="ru" sz="3600" dirty="0">
                <a:solidFill>
                  <a:srgbClr val="FFFF00"/>
                </a:solidFill>
              </a:rPr>
              <a:t>       Характер </a:t>
            </a:r>
          </a:p>
          <a:p>
            <a:r>
              <a:rPr lang="ru" sz="3600" dirty="0">
                <a:solidFill>
                  <a:srgbClr val="FFFF00"/>
                </a:solidFill>
              </a:rPr>
              <a:t>       «Господь был с ним»</a:t>
            </a:r>
          </a:p>
          <a:p>
            <a:r>
              <a:rPr lang="ru" sz="3600" dirty="0">
                <a:solidFill>
                  <a:srgbClr val="FFFF00"/>
                </a:solidFill>
              </a:rPr>
              <a:t>       Большая картина </a:t>
            </a:r>
          </a:p>
          <a:p>
            <a:r>
              <a:rPr lang="ru" sz="3600" dirty="0">
                <a:solidFill>
                  <a:srgbClr val="FFFF00"/>
                </a:solidFill>
              </a:rPr>
              <a:t>    </a:t>
            </a:r>
            <a:r>
              <a:rPr lang="en-US" sz="3600" dirty="0">
                <a:solidFill>
                  <a:srgbClr val="FFFF00"/>
                </a:solidFill>
              </a:rPr>
              <a:t>   </a:t>
            </a:r>
            <a:r>
              <a:rPr lang="ru" sz="3600" dirty="0">
                <a:solidFill>
                  <a:srgbClr val="FFFF00"/>
                </a:solidFill>
              </a:rPr>
              <a:t>«Вы намеревались причинить мне  </a:t>
            </a:r>
            <a:r>
              <a:rPr lang="en-US" sz="3600" dirty="0">
                <a:solidFill>
                  <a:srgbClr val="FFFF00"/>
                </a:solidFill>
              </a:rPr>
              <a:t>  </a:t>
            </a:r>
          </a:p>
          <a:p>
            <a:r>
              <a:rPr lang="en-US" sz="3600" dirty="0">
                <a:solidFill>
                  <a:srgbClr val="FFFF00"/>
                </a:solidFill>
              </a:rPr>
              <a:t>       </a:t>
            </a:r>
            <a:r>
              <a:rPr lang="ru" sz="3600" dirty="0">
                <a:solidFill>
                  <a:srgbClr val="FFFF00"/>
                </a:solidFill>
              </a:rPr>
              <a:t>вред,</a:t>
            </a:r>
            <a:r>
              <a:rPr lang="en-US" sz="3600" dirty="0">
                <a:solidFill>
                  <a:srgbClr val="FFFF00"/>
                </a:solidFill>
              </a:rPr>
              <a:t> </a:t>
            </a:r>
            <a:r>
              <a:rPr lang="ru" sz="3600" dirty="0">
                <a:solidFill>
                  <a:srgbClr val="FFFF00"/>
                </a:solidFill>
              </a:rPr>
              <a:t>но Бог обратилл это во добро…»  </a:t>
            </a:r>
            <a:r>
              <a:rPr lang="en-US" sz="3600" dirty="0">
                <a:solidFill>
                  <a:srgbClr val="FFFF00"/>
                </a:solidFill>
              </a:rPr>
              <a:t>    </a:t>
            </a:r>
          </a:p>
          <a:p>
            <a:r>
              <a:rPr lang="en-US" sz="3600" dirty="0">
                <a:solidFill>
                  <a:srgbClr val="FFFF00"/>
                </a:solidFill>
              </a:rPr>
              <a:t>       </a:t>
            </a:r>
            <a:r>
              <a:rPr lang="ru" sz="3600" dirty="0">
                <a:solidFill>
                  <a:srgbClr val="FFFF00"/>
                </a:solidFill>
              </a:rPr>
              <a:t>(Быт.50:21)</a:t>
            </a:r>
          </a:p>
          <a:p>
            <a:r>
              <a:rPr lang="ru" sz="3600" dirty="0">
                <a:solidFill>
                  <a:srgbClr val="FFFF00"/>
                </a:solidFill>
              </a:rPr>
              <a:t> </a:t>
            </a:r>
          </a:p>
          <a:p>
            <a:endParaRPr lang="en-US" sz="3600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7492482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57200" y="304800"/>
            <a:ext cx="8458200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" sz="3600" dirty="0">
                <a:solidFill>
                  <a:srgbClr val="FFFF00"/>
                </a:solidFill>
              </a:rPr>
              <a:t>Библейские модели лидерства: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ru" sz="3600" dirty="0">
                <a:solidFill>
                  <a:srgbClr val="FFFF00"/>
                </a:solidFill>
              </a:rPr>
              <a:t> Иосиф</a:t>
            </a:r>
            <a:r>
              <a:rPr lang="en-US" sz="3600" dirty="0">
                <a:solidFill>
                  <a:srgbClr val="FFFF00"/>
                </a:solidFill>
              </a:rPr>
              <a:t> </a:t>
            </a:r>
            <a:r>
              <a:rPr lang="ru" sz="3600" dirty="0">
                <a:solidFill>
                  <a:srgbClr val="FFFF00"/>
                </a:solidFill>
              </a:rPr>
              <a:t> </a:t>
            </a:r>
            <a:r>
              <a:rPr lang="en-US" sz="3600" dirty="0">
                <a:solidFill>
                  <a:srgbClr val="FFFF00"/>
                </a:solidFill>
              </a:rPr>
              <a:t>(</a:t>
            </a:r>
            <a:r>
              <a:rPr lang="ru" sz="3600" dirty="0">
                <a:solidFill>
                  <a:srgbClr val="FFFF00"/>
                </a:solidFill>
              </a:rPr>
              <a:t>Бытие 37-50</a:t>
            </a:r>
            <a:r>
              <a:rPr lang="en-US" sz="3600" dirty="0">
                <a:solidFill>
                  <a:srgbClr val="FFFF00"/>
                </a:solidFill>
              </a:rPr>
              <a:t>)</a:t>
            </a:r>
            <a:endParaRPr lang="ru" sz="3600" dirty="0">
              <a:solidFill>
                <a:srgbClr val="FFFF00"/>
              </a:solidFill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ru" sz="3600" dirty="0">
                <a:solidFill>
                  <a:srgbClr val="FFFF00"/>
                </a:solidFill>
              </a:rPr>
              <a:t> Моисей </a:t>
            </a:r>
            <a:r>
              <a:rPr lang="en-US" sz="3600" dirty="0">
                <a:solidFill>
                  <a:srgbClr val="FFFF00"/>
                </a:solidFill>
              </a:rPr>
              <a:t>(</a:t>
            </a:r>
            <a:r>
              <a:rPr lang="ru" sz="3600" dirty="0">
                <a:solidFill>
                  <a:srgbClr val="FFFF00"/>
                </a:solidFill>
              </a:rPr>
              <a:t>Исход – Второзаконие)</a:t>
            </a:r>
          </a:p>
          <a:p>
            <a:endParaRPr lang="en-US" sz="3600" dirty="0">
              <a:solidFill>
                <a:srgbClr val="FFFF00"/>
              </a:solidFill>
            </a:endParaRPr>
          </a:p>
          <a:p>
            <a:r>
              <a:rPr lang="ru" sz="3600" dirty="0">
                <a:solidFill>
                  <a:srgbClr val="FFFF00"/>
                </a:solidFill>
              </a:rPr>
              <a:t> </a:t>
            </a:r>
          </a:p>
          <a:p>
            <a:endParaRPr lang="en-US" sz="3600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4633617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28600" y="304800"/>
            <a:ext cx="8610600" cy="61863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" sz="3600" dirty="0">
                <a:solidFill>
                  <a:srgbClr val="FFFF00"/>
                </a:solidFill>
              </a:rPr>
              <a:t>Библейские модели лидерства: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ru" sz="3600" dirty="0">
                <a:solidFill>
                  <a:srgbClr val="FFFF00"/>
                </a:solidFill>
              </a:rPr>
              <a:t> Иосиф </a:t>
            </a:r>
            <a:r>
              <a:rPr lang="en-US" sz="3600" dirty="0">
                <a:solidFill>
                  <a:srgbClr val="FFFF00"/>
                </a:solidFill>
              </a:rPr>
              <a:t>(</a:t>
            </a:r>
            <a:r>
              <a:rPr lang="ru" sz="3600" dirty="0">
                <a:solidFill>
                  <a:srgbClr val="FFFF00"/>
                </a:solidFill>
              </a:rPr>
              <a:t>Бытие 37-50</a:t>
            </a:r>
            <a:r>
              <a:rPr lang="en-US" sz="3600" dirty="0">
                <a:solidFill>
                  <a:srgbClr val="FFFF00"/>
                </a:solidFill>
              </a:rPr>
              <a:t>)</a:t>
            </a:r>
            <a:endParaRPr lang="ru" sz="3600" dirty="0">
              <a:solidFill>
                <a:srgbClr val="FFFF00"/>
              </a:solidFill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ru" sz="3600" dirty="0">
                <a:solidFill>
                  <a:srgbClr val="FFFF00"/>
                </a:solidFill>
              </a:rPr>
              <a:t> Моисей (Исход –</a:t>
            </a:r>
            <a:r>
              <a:rPr lang="en-US" sz="3600" dirty="0">
                <a:solidFill>
                  <a:srgbClr val="FFFF00"/>
                </a:solidFill>
              </a:rPr>
              <a:t> </a:t>
            </a:r>
            <a:r>
              <a:rPr lang="ru" sz="3600" dirty="0">
                <a:solidFill>
                  <a:srgbClr val="FFFF00"/>
                </a:solidFill>
              </a:rPr>
              <a:t>Второзаконие)</a:t>
            </a:r>
          </a:p>
          <a:p>
            <a:r>
              <a:rPr lang="ru" sz="3600" dirty="0">
                <a:solidFill>
                  <a:srgbClr val="FFFF00"/>
                </a:solidFill>
              </a:rPr>
              <a:t>      </a:t>
            </a:r>
            <a:r>
              <a:rPr lang="en-US" sz="3600" dirty="0">
                <a:solidFill>
                  <a:srgbClr val="FFFF00"/>
                </a:solidFill>
              </a:rPr>
              <a:t> </a:t>
            </a:r>
            <a:r>
              <a:rPr lang="ru" sz="3600" dirty="0">
                <a:solidFill>
                  <a:srgbClr val="FFFF00"/>
                </a:solidFill>
              </a:rPr>
              <a:t>Необычный призыв на служение</a:t>
            </a:r>
            <a:r>
              <a:rPr lang="en-US" sz="3600" dirty="0">
                <a:solidFill>
                  <a:srgbClr val="FFFF00"/>
                </a:solidFill>
              </a:rPr>
              <a:t> </a:t>
            </a:r>
            <a:r>
              <a:rPr lang="ru" sz="3600" dirty="0">
                <a:solidFill>
                  <a:srgbClr val="FFFF00"/>
                </a:solidFill>
              </a:rPr>
              <a:t>Исх. 3</a:t>
            </a:r>
          </a:p>
          <a:p>
            <a:r>
              <a:rPr lang="ru" sz="3600" dirty="0">
                <a:solidFill>
                  <a:srgbClr val="FFFF00"/>
                </a:solidFill>
              </a:rPr>
              <a:t>       Влияние на фараона и Израиль</a:t>
            </a:r>
          </a:p>
          <a:p>
            <a:r>
              <a:rPr lang="ru" sz="3600" dirty="0">
                <a:solidFill>
                  <a:srgbClr val="FFFF00"/>
                </a:solidFill>
              </a:rPr>
              <a:t>       Готовность учиться у других</a:t>
            </a:r>
          </a:p>
          <a:p>
            <a:r>
              <a:rPr lang="ru" sz="3600" dirty="0">
                <a:solidFill>
                  <a:srgbClr val="FFFF00"/>
                </a:solidFill>
              </a:rPr>
              <a:t>       Иофор  - Исх. 18</a:t>
            </a:r>
          </a:p>
          <a:p>
            <a:r>
              <a:rPr lang="ru" sz="3600" dirty="0">
                <a:solidFill>
                  <a:srgbClr val="FFFF00"/>
                </a:solidFill>
              </a:rPr>
              <a:t>       Предпочтительное будущее</a:t>
            </a:r>
          </a:p>
          <a:p>
            <a:r>
              <a:rPr lang="ru" sz="3600" dirty="0">
                <a:solidFill>
                  <a:srgbClr val="FFFF00"/>
                </a:solidFill>
              </a:rPr>
              <a:t>       Близость с Богом (лицо светится)</a:t>
            </a:r>
          </a:p>
          <a:p>
            <a:r>
              <a:rPr lang="ru" sz="3600" dirty="0">
                <a:solidFill>
                  <a:srgbClr val="FFFF00"/>
                </a:solidFill>
              </a:rPr>
              <a:t>       Исход 34-35</a:t>
            </a:r>
          </a:p>
          <a:p>
            <a:r>
              <a:rPr lang="ru" sz="3600" dirty="0">
                <a:solidFill>
                  <a:srgbClr val="FFFF00"/>
                </a:solidFill>
              </a:rPr>
              <a:t>  </a:t>
            </a:r>
          </a:p>
        </p:txBody>
      </p:sp>
    </p:spTree>
    <p:extLst>
      <p:ext uri="{BB962C8B-B14F-4D97-AF65-F5344CB8AC3E}">
        <p14:creationId xmlns:p14="http://schemas.microsoft.com/office/powerpoint/2010/main" val="378591481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57200" y="304800"/>
            <a:ext cx="8153400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" sz="3600" dirty="0">
                <a:solidFill>
                  <a:srgbClr val="FFFF00"/>
                </a:solidFill>
              </a:rPr>
              <a:t>Библейские модели лидерства: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ru" sz="3600" dirty="0">
                <a:solidFill>
                  <a:srgbClr val="FFFF00"/>
                </a:solidFill>
              </a:rPr>
              <a:t> Иосиф </a:t>
            </a:r>
            <a:r>
              <a:rPr lang="en-US" sz="3600" dirty="0">
                <a:solidFill>
                  <a:srgbClr val="FFFF00"/>
                </a:solidFill>
              </a:rPr>
              <a:t>(</a:t>
            </a:r>
            <a:r>
              <a:rPr lang="ru" sz="3600" dirty="0">
                <a:solidFill>
                  <a:srgbClr val="FFFF00"/>
                </a:solidFill>
              </a:rPr>
              <a:t>Бытие 37-50</a:t>
            </a:r>
            <a:r>
              <a:rPr lang="en-US" sz="3600" dirty="0">
                <a:solidFill>
                  <a:srgbClr val="FFFF00"/>
                </a:solidFill>
              </a:rPr>
              <a:t>)</a:t>
            </a:r>
            <a:endParaRPr lang="ru" sz="3600" dirty="0">
              <a:solidFill>
                <a:srgbClr val="FFFF00"/>
              </a:solidFill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ru" sz="3600" dirty="0">
                <a:solidFill>
                  <a:srgbClr val="FFFF00"/>
                </a:solidFill>
              </a:rPr>
              <a:t> Моисей </a:t>
            </a:r>
            <a:r>
              <a:rPr lang="en-US" sz="3600" dirty="0">
                <a:solidFill>
                  <a:srgbClr val="FFFF00"/>
                </a:solidFill>
              </a:rPr>
              <a:t>(</a:t>
            </a:r>
            <a:r>
              <a:rPr lang="ru" sz="3600" dirty="0">
                <a:solidFill>
                  <a:srgbClr val="FFFF00"/>
                </a:solidFill>
              </a:rPr>
              <a:t>Исход-Второзаконие</a:t>
            </a:r>
            <a:r>
              <a:rPr lang="en-US" sz="3600" dirty="0">
                <a:solidFill>
                  <a:srgbClr val="FFFF00"/>
                </a:solidFill>
              </a:rPr>
              <a:t>)</a:t>
            </a:r>
            <a:endParaRPr lang="ru" sz="3600" dirty="0">
              <a:solidFill>
                <a:srgbClr val="FFFF00"/>
              </a:solidFill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ru" sz="3600" dirty="0">
                <a:solidFill>
                  <a:srgbClr val="FFFF00"/>
                </a:solidFill>
              </a:rPr>
              <a:t> Давид (1 и 2 Царств)</a:t>
            </a:r>
          </a:p>
          <a:p>
            <a:endParaRPr lang="en-US" sz="3600" dirty="0">
              <a:solidFill>
                <a:srgbClr val="FFFF00"/>
              </a:solidFill>
            </a:endParaRPr>
          </a:p>
          <a:p>
            <a:r>
              <a:rPr lang="ru" sz="3600" dirty="0">
                <a:solidFill>
                  <a:srgbClr val="FFFF00"/>
                </a:solidFill>
              </a:rPr>
              <a:t> </a:t>
            </a:r>
          </a:p>
          <a:p>
            <a:endParaRPr lang="en-US" sz="3600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7575874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76200" y="304800"/>
            <a:ext cx="9067800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" sz="3600" dirty="0">
                <a:solidFill>
                  <a:srgbClr val="FFFF00"/>
                </a:solidFill>
              </a:rPr>
              <a:t>Библейские модели лидерства: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ru" sz="3600" dirty="0">
                <a:solidFill>
                  <a:srgbClr val="FFFF00"/>
                </a:solidFill>
              </a:rPr>
              <a:t> Иосиф </a:t>
            </a:r>
            <a:r>
              <a:rPr lang="en-US" sz="3600" dirty="0">
                <a:solidFill>
                  <a:srgbClr val="FFFF00"/>
                </a:solidFill>
              </a:rPr>
              <a:t>(</a:t>
            </a:r>
            <a:r>
              <a:rPr lang="ru" sz="3600" dirty="0">
                <a:solidFill>
                  <a:srgbClr val="FFFF00"/>
                </a:solidFill>
              </a:rPr>
              <a:t>Бытие 37-50</a:t>
            </a:r>
            <a:r>
              <a:rPr lang="en-US" sz="3600" dirty="0">
                <a:solidFill>
                  <a:srgbClr val="FFFF00"/>
                </a:solidFill>
              </a:rPr>
              <a:t>)</a:t>
            </a:r>
            <a:endParaRPr lang="ru" sz="3600" dirty="0">
              <a:solidFill>
                <a:srgbClr val="FFFF00"/>
              </a:solidFill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ru" sz="3600" dirty="0">
                <a:solidFill>
                  <a:srgbClr val="FFFF00"/>
                </a:solidFill>
              </a:rPr>
              <a:t> Моисей </a:t>
            </a:r>
            <a:r>
              <a:rPr lang="en-US" sz="3600" dirty="0">
                <a:solidFill>
                  <a:srgbClr val="FFFF00"/>
                </a:solidFill>
              </a:rPr>
              <a:t>(</a:t>
            </a:r>
            <a:r>
              <a:rPr lang="ru" sz="3600" dirty="0">
                <a:solidFill>
                  <a:srgbClr val="FFFF00"/>
                </a:solidFill>
              </a:rPr>
              <a:t>Исход-Второзаконие</a:t>
            </a:r>
            <a:r>
              <a:rPr lang="en-US" sz="3600" dirty="0">
                <a:solidFill>
                  <a:srgbClr val="FFFF00"/>
                </a:solidFill>
              </a:rPr>
              <a:t>)</a:t>
            </a:r>
            <a:endParaRPr lang="ru" sz="3600" dirty="0">
              <a:solidFill>
                <a:srgbClr val="FFFF00"/>
              </a:solidFill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ru" sz="3600" dirty="0">
                <a:solidFill>
                  <a:srgbClr val="FFFF00"/>
                </a:solidFill>
              </a:rPr>
              <a:t> Давид (1 и 2 Царств)</a:t>
            </a:r>
          </a:p>
          <a:p>
            <a:r>
              <a:rPr lang="ru" sz="3600" dirty="0">
                <a:solidFill>
                  <a:srgbClr val="FFFF00"/>
                </a:solidFill>
              </a:rPr>
              <a:t>       Избран, призван Богом</a:t>
            </a:r>
          </a:p>
          <a:p>
            <a:r>
              <a:rPr lang="ru" sz="3600" dirty="0">
                <a:solidFill>
                  <a:srgbClr val="FFFF00"/>
                </a:solidFill>
              </a:rPr>
              <a:t>       Послушен (человек по Божьему сердцу)</a:t>
            </a:r>
          </a:p>
          <a:p>
            <a:r>
              <a:rPr lang="ru" sz="3600" dirty="0">
                <a:solidFill>
                  <a:srgbClr val="FFFF00"/>
                </a:solidFill>
              </a:rPr>
              <a:t>       Искал Бога</a:t>
            </a:r>
          </a:p>
          <a:p>
            <a:r>
              <a:rPr lang="ru" sz="3600" dirty="0">
                <a:solidFill>
                  <a:srgbClr val="FFFF00"/>
                </a:solidFill>
              </a:rPr>
              <a:t>       Довер</a:t>
            </a:r>
            <a:r>
              <a:rPr lang="ru-RU" sz="3600" dirty="0">
                <a:solidFill>
                  <a:srgbClr val="FFFF00"/>
                </a:solidFill>
              </a:rPr>
              <a:t>ял</a:t>
            </a:r>
            <a:r>
              <a:rPr lang="ru" sz="3600" dirty="0">
                <a:solidFill>
                  <a:srgbClr val="FFFF00"/>
                </a:solidFill>
              </a:rPr>
              <a:t> Богу (победа над Голиафом)</a:t>
            </a:r>
            <a:endParaRPr lang="en-US" sz="3600" dirty="0">
              <a:solidFill>
                <a:srgbClr val="FFFF00"/>
              </a:solidFill>
            </a:endParaRPr>
          </a:p>
          <a:p>
            <a:r>
              <a:rPr lang="ru" sz="3600" dirty="0">
                <a:solidFill>
                  <a:srgbClr val="FFFF00"/>
                </a:solidFill>
              </a:rPr>
              <a:t>       Через покаяние искал Божьего</a:t>
            </a:r>
          </a:p>
          <a:p>
            <a:r>
              <a:rPr lang="ru" sz="3600" dirty="0">
                <a:solidFill>
                  <a:srgbClr val="FFFF00"/>
                </a:solidFill>
              </a:rPr>
              <a:t>       прощения, восстановления и ободрения </a:t>
            </a:r>
          </a:p>
        </p:txBody>
      </p:sp>
    </p:spTree>
    <p:extLst>
      <p:ext uri="{BB962C8B-B14F-4D97-AF65-F5344CB8AC3E}">
        <p14:creationId xmlns:p14="http://schemas.microsoft.com/office/powerpoint/2010/main" val="424428268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5153</TotalTime>
  <Words>482</Words>
  <Application>Microsoft Office PowerPoint</Application>
  <PresentationFormat>Экран (4:3)</PresentationFormat>
  <Paragraphs>91</Paragraphs>
  <Slides>12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6" baseType="lpstr">
      <vt:lpstr>Arial</vt:lpstr>
      <vt:lpstr>avenir</vt:lpstr>
      <vt:lpstr>Calibri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Bruce Ballast</dc:creator>
  <cp:lastModifiedBy>Ruslan Lvov</cp:lastModifiedBy>
  <cp:revision>23</cp:revision>
  <dcterms:created xsi:type="dcterms:W3CDTF">2016-06-08T14:46:08Z</dcterms:created>
  <dcterms:modified xsi:type="dcterms:W3CDTF">2023-03-06T15:50:33Z</dcterms:modified>
</cp:coreProperties>
</file>