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6" r:id="rId3"/>
    <p:sldId id="258" r:id="rId4"/>
    <p:sldId id="256" r:id="rId5"/>
    <p:sldId id="261" r:id="rId6"/>
    <p:sldId id="262" r:id="rId7"/>
    <p:sldId id="263" r:id="rId8"/>
    <p:sldId id="264" r:id="rId9"/>
    <p:sldId id="265" r:id="rId10"/>
    <p:sldId id="270" r:id="rId11"/>
    <p:sldId id="268" r:id="rId12"/>
    <p:sldId id="269" r:id="rId13"/>
  </p:sldIdLst>
  <p:sldSz cx="9144000" cy="6858000" type="screen4x3"/>
  <p:notesSz cx="6858000" cy="9144000"/>
  <p:defaultTextStyle>
    <a:defPPr>
      <a:defRPr lang="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CE840-9B27-4914-A4E7-6D77ADE46914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25309-AA1E-4C4F-AB3D-AFAEB1849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91F98-0B88-4513-9B0D-608EB6B9752E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C6E2D-69B0-4926-AE4C-B5876203E9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28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5C6E2D-69B0-4926-AE4C-B5876203E9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75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9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1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8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73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6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5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2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91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4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7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/>
              <a:t>Нажмите, чтобы изменить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64669-88B0-4779-A1DC-66E34ACD794B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498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00600" y="4114800"/>
            <a:ext cx="449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такой </a:t>
            </a:r>
          </a:p>
          <a:p>
            <a:pPr algn="ctr"/>
            <a:r>
              <a:rPr lang="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эффективный лидер?</a:t>
            </a:r>
          </a:p>
          <a:p>
            <a:pPr algn="ctr"/>
            <a:r>
              <a:rPr lang="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Примеры из Священного Писания.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738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" sz="3200" b="1" dirty="0">
                <a:solidFill>
                  <a:srgbClr val="FF0000"/>
                </a:solidFill>
              </a:rPr>
              <a:t>Учись руководить</a:t>
            </a:r>
          </a:p>
          <a:p>
            <a:pPr algn="ctr"/>
            <a:r>
              <a:rPr lang="ru" sz="3200" b="1" dirty="0">
                <a:solidFill>
                  <a:srgbClr val="FF0000"/>
                </a:solidFill>
              </a:rPr>
              <a:t>Видео 5</a:t>
            </a:r>
            <a:endParaRPr lang="en-US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521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056693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Библейские модели лидерства: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Иосиф (Бытие 37-50)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Моисей (Исход-Второзаконие)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Давид (1 и 2 Царств)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Неемия (Неемия)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Призван Богом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Видение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Коммуникабельность, 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Способность передать своё видение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Способность находить решение 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Сфокусирован на нужных делах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282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15065"/>
            <a:ext cx="7932749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Библейские модели лидерства: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Иосиф (Бытие 37-50)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Моисей (Исход-Второзаконие)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Давид (1 и 2 Царств)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Неемия (Неемия)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Иисус Христос (Евангелия)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Избран, миссия от Бога - Отца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Постоянно искал общения с Бога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Собрал «руководящую команду»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Передал видение Царства Божьего 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своим ученикам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Пожертвовал собой</a:t>
            </a:r>
          </a:p>
        </p:txBody>
      </p:sp>
    </p:spTree>
    <p:extLst>
      <p:ext uri="{BB962C8B-B14F-4D97-AF65-F5344CB8AC3E}">
        <p14:creationId xmlns:p14="http://schemas.microsoft.com/office/powerpoint/2010/main" val="4244282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9188349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Библейские модели лидерства: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Иосиф Бытие 37-50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Моисей Исход-Второзаконие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Давид (1 и 2 Царств)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Неемия (Неемия)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Иисус Христос (Евангелия)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Апостолы (Деяния)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</a:t>
            </a:r>
            <a:r>
              <a:rPr lang="uk-UA" sz="3600" dirty="0" err="1">
                <a:solidFill>
                  <a:srgbClr val="FFFF00"/>
                </a:solidFill>
              </a:rPr>
              <a:t>Сохранили</a:t>
            </a:r>
            <a:r>
              <a:rPr lang="ru" sz="3600" dirty="0">
                <a:solidFill>
                  <a:srgbClr val="FFFF00"/>
                </a:solidFill>
              </a:rPr>
              <a:t> переданное им видение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Пожертвовали собой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Искали Божьего водительства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Пример принятия решения - Деяния 15     </a:t>
            </a:r>
          </a:p>
        </p:txBody>
      </p:sp>
    </p:spTree>
    <p:extLst>
      <p:ext uri="{BB962C8B-B14F-4D97-AF65-F5344CB8AC3E}">
        <p14:creationId xmlns:p14="http://schemas.microsoft.com/office/powerpoint/2010/main" val="424428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5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-1" y="1342745"/>
            <a:ext cx="5867400" cy="5280660"/>
          </a:xfrm>
          <a:prstGeom prst="rect">
            <a:avLst/>
          </a:prstGeom>
          <a:solidFill>
            <a:srgbClr val="1F487C"/>
          </a:solidFill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2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2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1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89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458200" cy="4811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FFFF00"/>
                </a:solidFill>
                <a:effectLst/>
                <a:latin typeface="avenir"/>
                <a:ea typeface="Times New Roman" panose="02020603050405020304" pitchFamily="18" charset="0"/>
                <a:cs typeface="Times New Roman" panose="02020603050405020304" pitchFamily="18" charset="0"/>
              </a:rPr>
              <a:t>Лидер со всеми его плюсами и минусами, сильными и слабыми сторонами взаимодействует с группой людей, чтобы определить существующую культуру (то, «как здесь поступают» ), чтобы разработать видение предпочитаемого будущего, а затем дать толчок к действию. Действия, необходимые для достижения этого будущего и планирование совершаются с молитвой. </a:t>
            </a:r>
            <a:endParaRPr lang="uk-UA" sz="32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14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67088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Библейские примеры лидерства: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192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6867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Библейские модели лидерства: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Иосиф </a:t>
            </a:r>
            <a:r>
              <a:rPr lang="en-US" sz="3600" dirty="0">
                <a:solidFill>
                  <a:srgbClr val="FFFF00"/>
                </a:solidFill>
              </a:rPr>
              <a:t>(</a:t>
            </a:r>
            <a:r>
              <a:rPr lang="ru" sz="3600" dirty="0">
                <a:solidFill>
                  <a:srgbClr val="FFFF00"/>
                </a:solidFill>
              </a:rPr>
              <a:t>Бытие 37-50</a:t>
            </a:r>
            <a:r>
              <a:rPr lang="en-US" sz="3600" dirty="0">
                <a:solidFill>
                  <a:srgbClr val="FFFF00"/>
                </a:solidFill>
              </a:rPr>
              <a:t>)</a:t>
            </a:r>
            <a:endParaRPr lang="ru" sz="3600" dirty="0">
              <a:solidFill>
                <a:srgbClr val="FFFF00"/>
              </a:solidFill>
            </a:endParaRPr>
          </a:p>
          <a:p>
            <a:r>
              <a:rPr lang="ru" sz="3600" dirty="0">
                <a:solidFill>
                  <a:srgbClr val="FFFF00"/>
                </a:solidFill>
              </a:rPr>
              <a:t>       Видение – Звезды и снопы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Компетентность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Характер 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«Господь был с ним»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Большая картина 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</a:t>
            </a:r>
            <a:r>
              <a:rPr lang="en-US" sz="3600" dirty="0">
                <a:solidFill>
                  <a:srgbClr val="FFFF00"/>
                </a:solidFill>
              </a:rPr>
              <a:t>   </a:t>
            </a:r>
            <a:r>
              <a:rPr lang="ru" sz="3600" dirty="0">
                <a:solidFill>
                  <a:srgbClr val="FFFF00"/>
                </a:solidFill>
              </a:rPr>
              <a:t>«Вы намеревались причинить мне  </a:t>
            </a:r>
            <a:r>
              <a:rPr lang="en-US" sz="3600" dirty="0">
                <a:solidFill>
                  <a:srgbClr val="FFFF00"/>
                </a:solidFill>
              </a:rPr>
              <a:t> 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       </a:t>
            </a:r>
            <a:r>
              <a:rPr lang="ru" sz="3600" dirty="0">
                <a:solidFill>
                  <a:srgbClr val="FFFF00"/>
                </a:solidFill>
              </a:rPr>
              <a:t>вред,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ru" sz="3600" dirty="0">
                <a:solidFill>
                  <a:srgbClr val="FFFF00"/>
                </a:solidFill>
              </a:rPr>
              <a:t>но Бог обратилл это во добро…»  </a:t>
            </a:r>
            <a:r>
              <a:rPr lang="en-US" sz="3600" dirty="0">
                <a:solidFill>
                  <a:srgbClr val="FFFF00"/>
                </a:solidFill>
              </a:rPr>
              <a:t>   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       </a:t>
            </a:r>
            <a:r>
              <a:rPr lang="ru" sz="3600" dirty="0">
                <a:solidFill>
                  <a:srgbClr val="FFFF00"/>
                </a:solidFill>
              </a:rPr>
              <a:t>(Быт.50:21)</a:t>
            </a:r>
          </a:p>
          <a:p>
            <a:r>
              <a:rPr lang="ru" sz="3600" dirty="0">
                <a:solidFill>
                  <a:srgbClr val="FFFF00"/>
                </a:solidFill>
              </a:rPr>
              <a:t>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924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Библейские модели лидерства: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Иосиф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ru" sz="3600" dirty="0">
                <a:solidFill>
                  <a:srgbClr val="FFFF00"/>
                </a:solidFill>
              </a:rPr>
              <a:t> </a:t>
            </a:r>
            <a:r>
              <a:rPr lang="en-US" sz="3600" dirty="0">
                <a:solidFill>
                  <a:srgbClr val="FFFF00"/>
                </a:solidFill>
              </a:rPr>
              <a:t>(</a:t>
            </a:r>
            <a:r>
              <a:rPr lang="ru" sz="3600" dirty="0">
                <a:solidFill>
                  <a:srgbClr val="FFFF00"/>
                </a:solidFill>
              </a:rPr>
              <a:t>Бытие 37-50</a:t>
            </a:r>
            <a:r>
              <a:rPr lang="en-US" sz="3600" dirty="0">
                <a:solidFill>
                  <a:srgbClr val="FFFF00"/>
                </a:solidFill>
              </a:rPr>
              <a:t>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Моисей </a:t>
            </a:r>
            <a:r>
              <a:rPr lang="en-US" sz="3600" dirty="0">
                <a:solidFill>
                  <a:srgbClr val="FFFF00"/>
                </a:solidFill>
              </a:rPr>
              <a:t>(</a:t>
            </a:r>
            <a:r>
              <a:rPr lang="ru" sz="3600" dirty="0">
                <a:solidFill>
                  <a:srgbClr val="FFFF00"/>
                </a:solidFill>
              </a:rPr>
              <a:t>Исход – Второзаконие)</a:t>
            </a:r>
          </a:p>
          <a:p>
            <a:endParaRPr lang="en-US" sz="3600" dirty="0">
              <a:solidFill>
                <a:srgbClr val="FFFF00"/>
              </a:solidFill>
            </a:endParaRPr>
          </a:p>
          <a:p>
            <a:r>
              <a:rPr lang="ru" sz="3600" dirty="0">
                <a:solidFill>
                  <a:srgbClr val="FFFF00"/>
                </a:solidFill>
              </a:rPr>
              <a:t>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336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04800"/>
            <a:ext cx="8610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Библейские модели лидерства: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Иосиф </a:t>
            </a:r>
            <a:r>
              <a:rPr lang="en-US" sz="3600" dirty="0">
                <a:solidFill>
                  <a:srgbClr val="FFFF00"/>
                </a:solidFill>
              </a:rPr>
              <a:t>(</a:t>
            </a:r>
            <a:r>
              <a:rPr lang="ru" sz="3600" dirty="0">
                <a:solidFill>
                  <a:srgbClr val="FFFF00"/>
                </a:solidFill>
              </a:rPr>
              <a:t>Бытие 37-50</a:t>
            </a:r>
            <a:r>
              <a:rPr lang="en-US" sz="3600" dirty="0">
                <a:solidFill>
                  <a:srgbClr val="FFFF00"/>
                </a:solidFill>
              </a:rPr>
              <a:t>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Моисей (Исход –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ru" sz="3600" dirty="0">
                <a:solidFill>
                  <a:srgbClr val="FFFF00"/>
                </a:solidFill>
              </a:rPr>
              <a:t>Второзаконие)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ru" sz="3600" dirty="0">
                <a:solidFill>
                  <a:srgbClr val="FFFF00"/>
                </a:solidFill>
              </a:rPr>
              <a:t>Необычный призыв на служение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ru" sz="3600" dirty="0">
                <a:solidFill>
                  <a:srgbClr val="FFFF00"/>
                </a:solidFill>
              </a:rPr>
              <a:t>Исх. 3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Влияние на фараона и Израиль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Готовность учиться у других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Иофор  - Исх. 18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Предпочтительное будущее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Близость с Богом (лицо светится)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Исход 34-35</a:t>
            </a:r>
          </a:p>
          <a:p>
            <a:r>
              <a:rPr lang="ru" sz="3600" dirty="0">
                <a:solidFill>
                  <a:srgbClr val="FFFF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85914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15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Библейские модели лидерства: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Иосиф </a:t>
            </a:r>
            <a:r>
              <a:rPr lang="en-US" sz="3600" dirty="0">
                <a:solidFill>
                  <a:srgbClr val="FFFF00"/>
                </a:solidFill>
              </a:rPr>
              <a:t>(</a:t>
            </a:r>
            <a:r>
              <a:rPr lang="ru" sz="3600" dirty="0">
                <a:solidFill>
                  <a:srgbClr val="FFFF00"/>
                </a:solidFill>
              </a:rPr>
              <a:t>Бытие 37-50</a:t>
            </a:r>
            <a:r>
              <a:rPr lang="en-US" sz="3600" dirty="0">
                <a:solidFill>
                  <a:srgbClr val="FFFF00"/>
                </a:solidFill>
              </a:rPr>
              <a:t>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Моисей </a:t>
            </a:r>
            <a:r>
              <a:rPr lang="en-US" sz="3600" dirty="0">
                <a:solidFill>
                  <a:srgbClr val="FFFF00"/>
                </a:solidFill>
              </a:rPr>
              <a:t>(</a:t>
            </a:r>
            <a:r>
              <a:rPr lang="ru" sz="3600" dirty="0">
                <a:solidFill>
                  <a:srgbClr val="FFFF00"/>
                </a:solidFill>
              </a:rPr>
              <a:t>Исход-Второзаконие</a:t>
            </a:r>
            <a:r>
              <a:rPr lang="en-US" sz="3600" dirty="0">
                <a:solidFill>
                  <a:srgbClr val="FFFF00"/>
                </a:solidFill>
              </a:rPr>
              <a:t>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Давид (1 и 2 Царств)</a:t>
            </a:r>
          </a:p>
          <a:p>
            <a:endParaRPr lang="en-US" sz="3600" dirty="0">
              <a:solidFill>
                <a:srgbClr val="FFFF00"/>
              </a:solidFill>
            </a:endParaRPr>
          </a:p>
          <a:p>
            <a:r>
              <a:rPr lang="ru" sz="3600" dirty="0">
                <a:solidFill>
                  <a:srgbClr val="FFFF00"/>
                </a:solidFill>
              </a:rPr>
              <a:t>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58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304800"/>
            <a:ext cx="9067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Библейские модели лидерства: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Иосиф </a:t>
            </a:r>
            <a:r>
              <a:rPr lang="en-US" sz="3600" dirty="0">
                <a:solidFill>
                  <a:srgbClr val="FFFF00"/>
                </a:solidFill>
              </a:rPr>
              <a:t>(</a:t>
            </a:r>
            <a:r>
              <a:rPr lang="ru" sz="3600" dirty="0">
                <a:solidFill>
                  <a:srgbClr val="FFFF00"/>
                </a:solidFill>
              </a:rPr>
              <a:t>Бытие 37-50</a:t>
            </a:r>
            <a:r>
              <a:rPr lang="en-US" sz="3600" dirty="0">
                <a:solidFill>
                  <a:srgbClr val="FFFF00"/>
                </a:solidFill>
              </a:rPr>
              <a:t>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Моисей </a:t>
            </a:r>
            <a:r>
              <a:rPr lang="en-US" sz="3600" dirty="0">
                <a:solidFill>
                  <a:srgbClr val="FFFF00"/>
                </a:solidFill>
              </a:rPr>
              <a:t>(</a:t>
            </a:r>
            <a:r>
              <a:rPr lang="ru" sz="3600" dirty="0">
                <a:solidFill>
                  <a:srgbClr val="FFFF00"/>
                </a:solidFill>
              </a:rPr>
              <a:t>Исход-Второзаконие</a:t>
            </a:r>
            <a:r>
              <a:rPr lang="en-US" sz="3600" dirty="0">
                <a:solidFill>
                  <a:srgbClr val="FFFF00"/>
                </a:solidFill>
              </a:rPr>
              <a:t>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solidFill>
                  <a:srgbClr val="FFFF00"/>
                </a:solidFill>
              </a:rPr>
              <a:t> Давид (1 и 2 Царств)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Избран, призван Богом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Послушен (человек по Божьему сердцу)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Искал Бога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Довер</a:t>
            </a:r>
            <a:r>
              <a:rPr lang="ru-RU" sz="3600" dirty="0">
                <a:solidFill>
                  <a:srgbClr val="FFFF00"/>
                </a:solidFill>
              </a:rPr>
              <a:t>ял</a:t>
            </a:r>
            <a:r>
              <a:rPr lang="ru" sz="3600" dirty="0">
                <a:solidFill>
                  <a:srgbClr val="FFFF00"/>
                </a:solidFill>
              </a:rPr>
              <a:t> Богу (победа над Голиафом)</a:t>
            </a:r>
            <a:endParaRPr lang="en-US" sz="3600" dirty="0">
              <a:solidFill>
                <a:srgbClr val="FFFF00"/>
              </a:solidFill>
            </a:endParaRPr>
          </a:p>
          <a:p>
            <a:r>
              <a:rPr lang="ru" sz="3600" dirty="0">
                <a:solidFill>
                  <a:srgbClr val="FFFF00"/>
                </a:solidFill>
              </a:rPr>
              <a:t>       Через покаяние искал Божьего</a:t>
            </a:r>
          </a:p>
          <a:p>
            <a:r>
              <a:rPr lang="ru" sz="3600" dirty="0">
                <a:solidFill>
                  <a:srgbClr val="FFFF00"/>
                </a:solidFill>
              </a:rPr>
              <a:t>       прощения, восстановления и ободрения </a:t>
            </a:r>
          </a:p>
        </p:txBody>
      </p:sp>
    </p:spTree>
    <p:extLst>
      <p:ext uri="{BB962C8B-B14F-4D97-AF65-F5344CB8AC3E}">
        <p14:creationId xmlns:p14="http://schemas.microsoft.com/office/powerpoint/2010/main" val="424428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5153</TotalTime>
  <Words>482</Words>
  <Application>Microsoft Office PowerPoint</Application>
  <PresentationFormat>Экран (4:3)</PresentationFormat>
  <Paragraphs>91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avenir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23</cp:revision>
  <dcterms:created xsi:type="dcterms:W3CDTF">2016-06-08T14:46:08Z</dcterms:created>
  <dcterms:modified xsi:type="dcterms:W3CDTF">2023-03-06T15:50:33Z</dcterms:modified>
</cp:coreProperties>
</file>